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8"/>
  </p:notesMasterIdLst>
  <p:sldIdLst>
    <p:sldId id="341" r:id="rId2"/>
    <p:sldId id="342" r:id="rId3"/>
    <p:sldId id="278" r:id="rId4"/>
    <p:sldId id="299" r:id="rId5"/>
    <p:sldId id="300" r:id="rId6"/>
    <p:sldId id="301" r:id="rId7"/>
    <p:sldId id="302" r:id="rId8"/>
    <p:sldId id="303" r:id="rId9"/>
    <p:sldId id="304" r:id="rId10"/>
    <p:sldId id="305" r:id="rId11"/>
    <p:sldId id="306" r:id="rId12"/>
    <p:sldId id="307" r:id="rId13"/>
    <p:sldId id="308" r:id="rId14"/>
    <p:sldId id="313" r:id="rId15"/>
    <p:sldId id="310" r:id="rId16"/>
    <p:sldId id="311" r:id="rId17"/>
    <p:sldId id="314" r:id="rId18"/>
    <p:sldId id="322" r:id="rId19"/>
    <p:sldId id="315" r:id="rId20"/>
    <p:sldId id="320" r:id="rId21"/>
    <p:sldId id="321" r:id="rId22"/>
    <p:sldId id="316" r:id="rId23"/>
    <p:sldId id="323" r:id="rId24"/>
    <p:sldId id="319" r:id="rId25"/>
    <p:sldId id="330" r:id="rId26"/>
    <p:sldId id="324" r:id="rId27"/>
    <p:sldId id="331" r:id="rId28"/>
    <p:sldId id="332" r:id="rId29"/>
    <p:sldId id="333" r:id="rId30"/>
    <p:sldId id="325" r:id="rId31"/>
    <p:sldId id="326" r:id="rId32"/>
    <p:sldId id="340" r:id="rId33"/>
    <p:sldId id="334" r:id="rId34"/>
    <p:sldId id="335" r:id="rId35"/>
    <p:sldId id="336" r:id="rId36"/>
    <p:sldId id="328" r:id="rId37"/>
  </p:sldIdLst>
  <p:sldSz cx="12192000" cy="6858000"/>
  <p:notesSz cx="7099300" cy="10234613"/>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70074" autoAdjust="0"/>
  </p:normalViewPr>
  <p:slideViewPr>
    <p:cSldViewPr snapToGrid="0">
      <p:cViewPr varScale="1">
        <p:scale>
          <a:sx n="81" d="100"/>
          <a:sy n="81" d="100"/>
        </p:scale>
        <p:origin x="1752" y="84"/>
      </p:cViewPr>
      <p:guideLst/>
    </p:cSldViewPr>
  </p:slideViewPr>
  <p:notesTextViewPr>
    <p:cViewPr>
      <p:scale>
        <a:sx n="125" d="100"/>
        <a:sy n="125" d="100"/>
      </p:scale>
      <p:origin x="0" y="0"/>
    </p:cViewPr>
  </p:notesTextViewPr>
  <p:notesViewPr>
    <p:cSldViewPr snapToGrid="0">
      <p:cViewPr varScale="1">
        <p:scale>
          <a:sx n="92" d="100"/>
          <a:sy n="92" d="100"/>
        </p:scale>
        <p:origin x="3732" y="10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endParaRPr kumimoji="1" lang="ja-JP" altLang="en-US"/>
          </a:p>
        </p:txBody>
      </p:sp>
      <p:sp>
        <p:nvSpPr>
          <p:cNvPr id="3" name="日付プレースホルダー 2"/>
          <p:cNvSpPr>
            <a:spLocks noGrp="1"/>
          </p:cNvSpPr>
          <p:nvPr>
            <p:ph type="dt" idx="1"/>
          </p:nvPr>
        </p:nvSpPr>
        <p:spPr>
          <a:xfrm>
            <a:off x="4021294" y="0"/>
            <a:ext cx="3076363" cy="513508"/>
          </a:xfrm>
          <a:prstGeom prst="rect">
            <a:avLst/>
          </a:prstGeom>
        </p:spPr>
        <p:txBody>
          <a:bodyPr vert="horz" lIns="99048" tIns="49524" rIns="99048" bIns="49524" rtlCol="0"/>
          <a:lstStyle>
            <a:lvl1pPr algn="r">
              <a:defRPr sz="1300"/>
            </a:lvl1pPr>
          </a:lstStyle>
          <a:p>
            <a:fld id="{B5D18E4F-8904-49F0-A966-ED8BC304F0DA}" type="datetimeFigureOut">
              <a:rPr kumimoji="1" lang="ja-JP" altLang="en-US" smtClean="0"/>
              <a:t>2020/3/30</a:t>
            </a:fld>
            <a:endParaRPr kumimoji="1" lang="ja-JP" altLang="en-US"/>
          </a:p>
        </p:txBody>
      </p:sp>
      <p:sp>
        <p:nvSpPr>
          <p:cNvPr id="4" name="スライド イメージ プレースホルダー 3"/>
          <p:cNvSpPr>
            <a:spLocks noGrp="1" noRot="1" noChangeAspect="1"/>
          </p:cNvSpPr>
          <p:nvPr>
            <p:ph type="sldImg" idx="2"/>
          </p:nvPr>
        </p:nvSpPr>
        <p:spPr>
          <a:xfrm>
            <a:off x="479425" y="1279525"/>
            <a:ext cx="6140450" cy="3454400"/>
          </a:xfrm>
          <a:prstGeom prst="rect">
            <a:avLst/>
          </a:prstGeom>
          <a:noFill/>
          <a:ln w="12700">
            <a:solidFill>
              <a:prstClr val="black"/>
            </a:solidFill>
          </a:ln>
        </p:spPr>
        <p:txBody>
          <a:bodyPr vert="horz" lIns="99048" tIns="49524" rIns="99048" bIns="49524" rtlCol="0" anchor="ctr"/>
          <a:lstStyle/>
          <a:p>
            <a:endParaRPr lang="ja-JP" altLang="en-US"/>
          </a:p>
        </p:txBody>
      </p:sp>
      <p:sp>
        <p:nvSpPr>
          <p:cNvPr id="5" name="ノート プレースホルダー 4"/>
          <p:cNvSpPr>
            <a:spLocks noGrp="1"/>
          </p:cNvSpPr>
          <p:nvPr>
            <p:ph type="body" sz="quarter" idx="3"/>
          </p:nvPr>
        </p:nvSpPr>
        <p:spPr>
          <a:xfrm>
            <a:off x="709930" y="4925407"/>
            <a:ext cx="5679440" cy="4029879"/>
          </a:xfrm>
          <a:prstGeom prst="rect">
            <a:avLst/>
          </a:prstGeom>
        </p:spPr>
        <p:txBody>
          <a:bodyPr vert="horz" lIns="99048" tIns="49524" rIns="99048" bIns="49524"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9721107"/>
            <a:ext cx="3076363" cy="513507"/>
          </a:xfrm>
          <a:prstGeom prst="rect">
            <a:avLst/>
          </a:prstGeom>
        </p:spPr>
        <p:txBody>
          <a:bodyPr vert="horz" lIns="99048" tIns="49524" rIns="99048" bIns="49524" rtlCol="0" anchor="b"/>
          <a:lstStyle>
            <a:lvl1pPr algn="l">
              <a:defRPr sz="1300"/>
            </a:lvl1pPr>
          </a:lstStyle>
          <a:p>
            <a:endParaRPr kumimoji="1" lang="ja-JP" altLang="en-US"/>
          </a:p>
        </p:txBody>
      </p:sp>
      <p:sp>
        <p:nvSpPr>
          <p:cNvPr id="7" name="スライド番号プレースホルダー 6"/>
          <p:cNvSpPr>
            <a:spLocks noGrp="1"/>
          </p:cNvSpPr>
          <p:nvPr>
            <p:ph type="sldNum" sz="quarter" idx="5"/>
          </p:nvPr>
        </p:nvSpPr>
        <p:spPr>
          <a:xfrm>
            <a:off x="4021294" y="9721107"/>
            <a:ext cx="3076363" cy="513507"/>
          </a:xfrm>
          <a:prstGeom prst="rect">
            <a:avLst/>
          </a:prstGeom>
        </p:spPr>
        <p:txBody>
          <a:bodyPr vert="horz" lIns="99048" tIns="49524" rIns="99048" bIns="49524" rtlCol="0" anchor="b"/>
          <a:lstStyle>
            <a:lvl1pPr algn="r">
              <a:defRPr sz="1300"/>
            </a:lvl1pPr>
          </a:lstStyle>
          <a:p>
            <a:fld id="{315B3230-1262-4AAB-8ECE-8CE048B285BF}" type="slidenum">
              <a:rPr kumimoji="1" lang="ja-JP" altLang="en-US" smtClean="0"/>
              <a:t>‹#›</a:t>
            </a:fld>
            <a:endParaRPr kumimoji="1" lang="ja-JP" altLang="en-US"/>
          </a:p>
        </p:txBody>
      </p:sp>
    </p:spTree>
    <p:extLst>
      <p:ext uri="{BB962C8B-B14F-4D97-AF65-F5344CB8AC3E}">
        <p14:creationId xmlns:p14="http://schemas.microsoft.com/office/powerpoint/2010/main" val="4211662321"/>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ameblo.jp/mbtsports9/entry-11906714864.html"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1</a:t>
            </a:fld>
            <a:endParaRPr kumimoji="1" lang="ja-JP" altLang="en-US"/>
          </a:p>
        </p:txBody>
      </p:sp>
    </p:spTree>
    <p:extLst>
      <p:ext uri="{BB962C8B-B14F-4D97-AF65-F5344CB8AC3E}">
        <p14:creationId xmlns:p14="http://schemas.microsoft.com/office/powerpoint/2010/main" val="25941251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ノート プレースホルダー 2"/>
              <p:cNvSpPr>
                <a:spLocks noGrp="1"/>
              </p:cNvSpPr>
              <p:nvPr>
                <p:ph type="body" idx="1"/>
              </p:nvPr>
            </p:nvSpPr>
            <p:spPr/>
            <p:txBody>
              <a:bodyPr/>
              <a:lstStyle/>
              <a:p>
                <a:r>
                  <a:rPr lang="ja-JP" altLang="en-US" sz="1300" dirty="0"/>
                  <a:t>垂線の足が第３・４象限にあるとき</a:t>
                </a:r>
                <a:endParaRPr lang="en-US" altLang="ja-JP" sz="1300" dirty="0"/>
              </a:p>
              <a:p>
                <a:r>
                  <a:rPr lang="ja-JP" altLang="en-US" sz="1300" i="1" dirty="0"/>
                  <a:t>＋</a:t>
                </a:r>
                <a:r>
                  <a:rPr lang="en-US" altLang="ja-JP" sz="1300" i="1" dirty="0"/>
                  <a:t>ρ</a:t>
                </a:r>
                <a:r>
                  <a:rPr lang="ja-JP" altLang="en-US" sz="1300" dirty="0"/>
                  <a:t>はマイナス</a:t>
                </a:r>
                <a:endParaRPr lang="en-US" altLang="ja-JP" sz="1300" dirty="0"/>
              </a:p>
              <a:p>
                <a:r>
                  <a:rPr lang="ja-JP" altLang="en-US" sz="1300" dirty="0"/>
                  <a:t>＋</a:t>
                </a:r>
                <a:r>
                  <a:rPr lang="en-US" altLang="ja-JP" sz="1300" dirty="0"/>
                  <a:t>θ</a:t>
                </a:r>
                <a:r>
                  <a:rPr lang="ja-JP" altLang="en-US" sz="1300" dirty="0"/>
                  <a:t>は</a:t>
                </a:r>
                <a:r>
                  <a:rPr lang="en-US" altLang="ja-JP" sz="1300" dirty="0"/>
                  <a:t>θ-π</a:t>
                </a:r>
              </a:p>
              <a:p>
                <a:endParaRPr lang="en-US" altLang="ja-JP" sz="1300" dirty="0"/>
              </a:p>
              <a:p>
                <a:r>
                  <a:rPr lang="el-GR" altLang="ja-JP" sz="1300" dirty="0"/>
                  <a:t>Θ</a:t>
                </a:r>
                <a:r>
                  <a:rPr lang="en-US" altLang="ja-JP" sz="1300" dirty="0"/>
                  <a:t>= 350</a:t>
                </a:r>
                <a:r>
                  <a:rPr lang="ja-JP" altLang="en-US" sz="1300" dirty="0"/>
                  <a:t>付近のときは　</a:t>
                </a:r>
                <a:r>
                  <a:rPr lang="en-US" altLang="ja-JP" sz="1300" dirty="0"/>
                  <a:t>θ</a:t>
                </a:r>
                <a:r>
                  <a:rPr lang="ja-JP" altLang="en-US" sz="1300" dirty="0"/>
                  <a:t>＝</a:t>
                </a:r>
                <a:r>
                  <a:rPr lang="en-US" altLang="ja-JP" sz="1300" dirty="0"/>
                  <a:t>170</a:t>
                </a:r>
                <a:r>
                  <a:rPr lang="ja-JP" altLang="en-US" sz="1300" dirty="0"/>
                  <a:t>とし</a:t>
                </a:r>
                <a:r>
                  <a:rPr lang="en-US" altLang="ja-JP" sz="1300" dirty="0"/>
                  <a:t>ρ</a:t>
                </a:r>
                <a:r>
                  <a:rPr lang="ja-JP" altLang="en-US" sz="1300" dirty="0"/>
                  <a:t>はマイナスに</a:t>
                </a:r>
                <a:endParaRPr lang="en-US" altLang="ja-JP" sz="1300" dirty="0"/>
              </a:p>
              <a:p>
                <a:endParaRPr lang="en-US" altLang="ja-JP" sz="1300" dirty="0"/>
              </a:p>
              <a:p>
                <a:endParaRPr lang="en-US" altLang="ja-JP" sz="1300" dirty="0"/>
              </a:p>
              <a:p>
                <a:r>
                  <a:rPr lang="ja-JP" altLang="en-US" sz="1300" dirty="0"/>
                  <a:t>一応証明を</a:t>
                </a:r>
                <a:r>
                  <a:rPr lang="en-US" altLang="ja-JP" sz="1300" dirty="0"/>
                  <a:t>…</a:t>
                </a:r>
              </a:p>
              <a:p>
                <a:endParaRPr lang="en-US" altLang="ja-JP" sz="1300" dirty="0"/>
              </a:p>
              <a:p>
                <a:r>
                  <a:rPr lang="ja-JP" altLang="en-US" sz="1300" dirty="0"/>
                  <a:t>この図より，求める直線は　</a:t>
                </a:r>
                <a:r>
                  <a:rPr lang="en-US" altLang="ja-JP" sz="1300" dirty="0"/>
                  <a:t>(</a:t>
                </a:r>
                <a:r>
                  <a:rPr lang="en-US" altLang="ja-JP" sz="1300" dirty="0" err="1"/>
                  <a:t>ρcosθ</a:t>
                </a:r>
                <a:r>
                  <a:rPr lang="en-US" altLang="ja-JP" sz="1300" dirty="0"/>
                  <a:t>, </a:t>
                </a:r>
                <a:r>
                  <a:rPr lang="en-US" altLang="ja-JP" sz="1300" dirty="0" err="1"/>
                  <a:t>ρsinθ</a:t>
                </a:r>
                <a:r>
                  <a:rPr lang="en-US" altLang="ja-JP" sz="1300" dirty="0"/>
                  <a:t>) </a:t>
                </a:r>
                <a:r>
                  <a:rPr lang="ja-JP" altLang="en-US" sz="1300" dirty="0"/>
                  <a:t>を通り，傾きは　</a:t>
                </a:r>
                <a:r>
                  <a:rPr lang="ja-JP" altLang="en-US" sz="1300" dirty="0" err="1"/>
                  <a:t>ー</a:t>
                </a:r>
                <a:r>
                  <a:rPr lang="en-US" altLang="ja-JP" sz="1300" dirty="0" err="1"/>
                  <a:t>cosθ</a:t>
                </a:r>
                <a:r>
                  <a:rPr lang="en-US" altLang="ja-JP" sz="1300" dirty="0"/>
                  <a:t>/</a:t>
                </a:r>
                <a:r>
                  <a:rPr lang="en-US" altLang="ja-JP" sz="1300" dirty="0" err="1"/>
                  <a:t>sinθ</a:t>
                </a:r>
                <a:r>
                  <a:rPr lang="ja-JP" altLang="en-US" sz="1300" dirty="0"/>
                  <a:t>である</a:t>
                </a:r>
                <a:endParaRPr lang="en-US" altLang="ja-JP" sz="1300" dirty="0"/>
              </a:p>
              <a:p>
                <a:endParaRPr lang="en-US" altLang="ja-JP" sz="1300" dirty="0"/>
              </a:p>
              <a:p>
                <a:r>
                  <a:rPr lang="en-US" altLang="ja-JP" sz="1300" dirty="0"/>
                  <a:t>y –</a:t>
                </a:r>
                <a:r>
                  <a:rPr lang="en-US" altLang="ja-JP" sz="1300" dirty="0" err="1"/>
                  <a:t>ρsinθ</a:t>
                </a:r>
                <a:r>
                  <a:rPr lang="en-US" altLang="ja-JP" sz="1300" dirty="0"/>
                  <a:t> =</a:t>
                </a:r>
                <a:r>
                  <a:rPr lang="ja-JP" altLang="en-US" sz="1300" dirty="0" err="1"/>
                  <a:t>ー</a:t>
                </a:r>
                <a:r>
                  <a:rPr lang="en-US" altLang="ja-JP" sz="1300" dirty="0" err="1"/>
                  <a:t>cosθ</a:t>
                </a:r>
                <a:r>
                  <a:rPr lang="en-US" altLang="ja-JP" sz="1300" dirty="0"/>
                  <a:t>/</a:t>
                </a:r>
                <a:r>
                  <a:rPr lang="en-US" altLang="ja-JP" sz="1300" dirty="0" err="1"/>
                  <a:t>sinθ</a:t>
                </a:r>
                <a:r>
                  <a:rPr lang="en-US" altLang="ja-JP" sz="1300" dirty="0"/>
                  <a:t> (x-</a:t>
                </a:r>
                <a:r>
                  <a:rPr lang="en-US" altLang="ja-JP" sz="1300" dirty="0" err="1"/>
                  <a:t>ρcosθ</a:t>
                </a:r>
                <a:r>
                  <a:rPr lang="en-US" altLang="ja-JP" sz="1300" dirty="0"/>
                  <a:t>)</a:t>
                </a:r>
              </a:p>
              <a:p>
                <a:r>
                  <a:rPr lang="ja-JP" altLang="en-US" sz="1300" dirty="0"/>
                  <a:t>両辺に</a:t>
                </a:r>
                <a:r>
                  <a:rPr lang="en-US" altLang="ja-JP" sz="1300" dirty="0" err="1"/>
                  <a:t>sinθ</a:t>
                </a:r>
                <a:r>
                  <a:rPr lang="ja-JP" altLang="en-US" sz="1300" dirty="0"/>
                  <a:t>をかけて整理すると</a:t>
                </a:r>
                <a:endParaRPr lang="en-US" altLang="ja-JP" sz="1300" dirty="0"/>
              </a:p>
              <a:p>
                <a14:m>
                  <m:oMath xmlns:m="http://schemas.openxmlformats.org/officeDocument/2006/math">
                    <m:r>
                      <a:rPr lang="en-US" altLang="ja-JP" sz="1300" i="1" dirty="0">
                        <a:latin typeface="Cambria Math" panose="02040503050406030204" pitchFamily="18" charset="0"/>
                        <a:cs typeface="Times New Roman" panose="02020603050405020304" pitchFamily="18" charset="0"/>
                      </a:rPr>
                      <m:t>𝜌</m:t>
                    </m:r>
                    <m:r>
                      <a:rPr lang="en-US" altLang="ja-JP" sz="1300" i="1" dirty="0">
                        <a:latin typeface="Cambria Math" panose="02040503050406030204" pitchFamily="18" charset="0"/>
                        <a:cs typeface="Times New Roman" panose="02020603050405020304" pitchFamily="18" charset="0"/>
                      </a:rPr>
                      <m:t>=</m:t>
                    </m:r>
                    <m:r>
                      <a:rPr lang="en-US" altLang="ja-JP" sz="1300" i="1" dirty="0">
                        <a:latin typeface="Cambria Math" panose="02040503050406030204" pitchFamily="18" charset="0"/>
                        <a:cs typeface="Times New Roman" panose="02020603050405020304" pitchFamily="18" charset="0"/>
                      </a:rPr>
                      <m:t>𝑥</m:t>
                    </m:r>
                    <m:func>
                      <m:funcPr>
                        <m:ctrlPr>
                          <a:rPr lang="en-US" altLang="ja-JP" sz="1300" i="1" dirty="0">
                            <a:latin typeface="Cambria Math" panose="02040503050406030204" pitchFamily="18" charset="0"/>
                            <a:cs typeface="Times New Roman" panose="02020603050405020304" pitchFamily="18" charset="0"/>
                          </a:rPr>
                        </m:ctrlPr>
                      </m:funcPr>
                      <m:fName>
                        <m:r>
                          <m:rPr>
                            <m:sty m:val="p"/>
                          </m:rPr>
                          <a:rPr lang="en-US" altLang="ja-JP" sz="1300" dirty="0">
                            <a:latin typeface="Cambria Math" panose="02040503050406030204" pitchFamily="18" charset="0"/>
                            <a:cs typeface="Times New Roman" panose="02020603050405020304" pitchFamily="18" charset="0"/>
                          </a:rPr>
                          <m:t>cos</m:t>
                        </m:r>
                      </m:fName>
                      <m:e>
                        <m:r>
                          <a:rPr lang="en-US" altLang="ja-JP" sz="1300" i="1" dirty="0">
                            <a:latin typeface="Cambria Math" panose="02040503050406030204" pitchFamily="18" charset="0"/>
                            <a:cs typeface="Times New Roman" panose="02020603050405020304" pitchFamily="18" charset="0"/>
                          </a:rPr>
                          <m:t>𝜃</m:t>
                        </m:r>
                      </m:e>
                    </m:func>
                    <m:r>
                      <a:rPr lang="en-US" altLang="ja-JP" sz="1300" i="1" dirty="0">
                        <a:latin typeface="Cambria Math" panose="02040503050406030204" pitchFamily="18" charset="0"/>
                        <a:cs typeface="Times New Roman" panose="02020603050405020304" pitchFamily="18" charset="0"/>
                      </a:rPr>
                      <m:t>+</m:t>
                    </m:r>
                    <m:r>
                      <a:rPr lang="en-US" altLang="ja-JP" sz="1300" i="1" dirty="0">
                        <a:latin typeface="Cambria Math" panose="02040503050406030204" pitchFamily="18" charset="0"/>
                        <a:cs typeface="Times New Roman" panose="02020603050405020304" pitchFamily="18" charset="0"/>
                      </a:rPr>
                      <m:t>𝑦</m:t>
                    </m:r>
                    <m:func>
                      <m:funcPr>
                        <m:ctrlPr>
                          <a:rPr lang="en-US" altLang="ja-JP" sz="1300" i="1" dirty="0">
                            <a:latin typeface="Cambria Math" panose="02040503050406030204" pitchFamily="18" charset="0"/>
                            <a:cs typeface="Times New Roman" panose="02020603050405020304" pitchFamily="18" charset="0"/>
                          </a:rPr>
                        </m:ctrlPr>
                      </m:funcPr>
                      <m:fName>
                        <m:r>
                          <m:rPr>
                            <m:sty m:val="p"/>
                          </m:rPr>
                          <a:rPr lang="en-US" altLang="ja-JP" sz="1300" dirty="0">
                            <a:latin typeface="Cambria Math" panose="02040503050406030204" pitchFamily="18" charset="0"/>
                            <a:cs typeface="Times New Roman" panose="02020603050405020304" pitchFamily="18" charset="0"/>
                          </a:rPr>
                          <m:t>sin</m:t>
                        </m:r>
                      </m:fName>
                      <m:e>
                        <m:r>
                          <a:rPr lang="en-US" altLang="ja-JP" sz="1300" i="1" dirty="0">
                            <a:latin typeface="Cambria Math" panose="02040503050406030204" pitchFamily="18" charset="0"/>
                            <a:cs typeface="Times New Roman" panose="02020603050405020304" pitchFamily="18" charset="0"/>
                          </a:rPr>
                          <m:t>𝜃</m:t>
                        </m:r>
                      </m:e>
                    </m:func>
                    <m:r>
                      <a:rPr lang="ja-JP" altLang="en-US" sz="1300" i="1" dirty="0">
                        <a:latin typeface="Cambria Math" panose="02040503050406030204" pitchFamily="18" charset="0"/>
                        <a:cs typeface="Times New Roman" panose="02020603050405020304" pitchFamily="18" charset="0"/>
                      </a:rPr>
                      <m:t>が</m:t>
                    </m:r>
                  </m:oMath>
                </a14:m>
                <a:r>
                  <a:rPr lang="ja-JP" altLang="en-US" sz="1300" dirty="0"/>
                  <a:t>得られる．</a:t>
                </a:r>
                <a:endParaRPr lang="en-US" altLang="ja-JP" sz="1300" dirty="0"/>
              </a:p>
              <a:p>
                <a:endParaRPr lang="en-US" altLang="ja-JP" sz="1300" dirty="0"/>
              </a:p>
              <a:p>
                <a:r>
                  <a:rPr lang="en-US" altLang="ja-JP" sz="1300" dirty="0"/>
                  <a:t> </a:t>
                </a:r>
                <a:endParaRPr lang="ja-JP" altLang="en-US" sz="1300" dirty="0"/>
              </a:p>
            </p:txBody>
          </p:sp>
        </mc:Choice>
        <mc:Fallback xmlns="">
          <p:sp>
            <p:nvSpPr>
              <p:cNvPr id="3" name="ノート プレースホルダー 2"/>
              <p:cNvSpPr>
                <a:spLocks noGrp="1"/>
              </p:cNvSpPr>
              <p:nvPr>
                <p:ph type="body" idx="1"/>
              </p:nvPr>
            </p:nvSpPr>
            <p:spPr/>
            <p:txBody>
              <a:bodyPr/>
              <a:lstStyle/>
              <a:p>
                <a:r>
                  <a:rPr lang="ja-JP" altLang="en-US" sz="1200" dirty="0" smtClean="0"/>
                  <a:t>垂線の足が第３・４象限にあるとき</a:t>
                </a:r>
                <a:endParaRPr lang="en-US" altLang="ja-JP" sz="1200" dirty="0" smtClean="0"/>
              </a:p>
              <a:p>
                <a:r>
                  <a:rPr lang="ja-JP" altLang="en-US" sz="1200" i="1" dirty="0" smtClean="0"/>
                  <a:t>＋</a:t>
                </a:r>
                <a:r>
                  <a:rPr lang="en-US" altLang="ja-JP" sz="1200" i="1" dirty="0" smtClean="0"/>
                  <a:t>ρ</a:t>
                </a:r>
                <a:r>
                  <a:rPr lang="ja-JP" altLang="en-US" sz="1200" dirty="0" smtClean="0"/>
                  <a:t>はマイナス</a:t>
                </a:r>
                <a:endParaRPr lang="en-US" altLang="ja-JP" sz="1200" dirty="0" smtClean="0"/>
              </a:p>
              <a:p>
                <a:r>
                  <a:rPr lang="ja-JP" altLang="en-US" sz="1200" dirty="0" smtClean="0"/>
                  <a:t>＋</a:t>
                </a:r>
                <a:r>
                  <a:rPr lang="en-US" altLang="ja-JP" sz="1200" dirty="0" smtClean="0"/>
                  <a:t>θ</a:t>
                </a:r>
                <a:r>
                  <a:rPr lang="ja-JP" altLang="en-US" sz="1200" dirty="0" smtClean="0"/>
                  <a:t>は</a:t>
                </a:r>
                <a:r>
                  <a:rPr lang="en-US" altLang="ja-JP" sz="1200" dirty="0" smtClean="0"/>
                  <a:t>θ-π</a:t>
                </a:r>
              </a:p>
              <a:p>
                <a:endParaRPr lang="en-US" altLang="ja-JP" sz="1200" dirty="0" smtClean="0"/>
              </a:p>
              <a:p>
                <a:r>
                  <a:rPr lang="el-GR" altLang="ja-JP" sz="1200" dirty="0" smtClean="0"/>
                  <a:t>Θ</a:t>
                </a:r>
                <a:r>
                  <a:rPr lang="en-US" altLang="ja-JP" sz="1200" dirty="0" smtClean="0"/>
                  <a:t>= 350</a:t>
                </a:r>
                <a:r>
                  <a:rPr lang="ja-JP" altLang="en-US" sz="1200" dirty="0" smtClean="0"/>
                  <a:t>付近のときは　</a:t>
                </a:r>
                <a:r>
                  <a:rPr lang="en-US" altLang="ja-JP" sz="1200" dirty="0" smtClean="0"/>
                  <a:t>θ</a:t>
                </a:r>
                <a:r>
                  <a:rPr lang="ja-JP" altLang="en-US" sz="1200" dirty="0" smtClean="0"/>
                  <a:t>＝</a:t>
                </a:r>
                <a:r>
                  <a:rPr lang="en-US" altLang="ja-JP" sz="1200" dirty="0" smtClean="0"/>
                  <a:t>170</a:t>
                </a:r>
                <a:r>
                  <a:rPr lang="ja-JP" altLang="en-US" sz="1200" dirty="0" smtClean="0"/>
                  <a:t>とし</a:t>
                </a:r>
                <a:r>
                  <a:rPr lang="en-US" altLang="ja-JP" sz="1200" dirty="0" smtClean="0"/>
                  <a:t>ρ</a:t>
                </a:r>
                <a:r>
                  <a:rPr lang="ja-JP" altLang="en-US" sz="1200" dirty="0" smtClean="0"/>
                  <a:t>はマイナスに</a:t>
                </a:r>
                <a:endParaRPr lang="en-US" altLang="ja-JP" sz="1200" dirty="0" smtClean="0"/>
              </a:p>
              <a:p>
                <a:endParaRPr lang="en-US" altLang="ja-JP" sz="1200" dirty="0" smtClean="0"/>
              </a:p>
              <a:p>
                <a:endParaRPr lang="en-US" altLang="ja-JP" sz="1200" dirty="0" smtClean="0"/>
              </a:p>
              <a:p>
                <a:r>
                  <a:rPr lang="ja-JP" altLang="en-US" sz="1200" dirty="0" smtClean="0"/>
                  <a:t>一応証明を</a:t>
                </a:r>
                <a:r>
                  <a:rPr lang="en-US" altLang="ja-JP" sz="1200" dirty="0" smtClean="0"/>
                  <a:t>…</a:t>
                </a:r>
              </a:p>
              <a:p>
                <a:endParaRPr lang="en-US" altLang="ja-JP" sz="1200" dirty="0" smtClean="0"/>
              </a:p>
              <a:p>
                <a:r>
                  <a:rPr lang="ja-JP" altLang="en-US" sz="1200" dirty="0" smtClean="0"/>
                  <a:t>この図より，求める直線は　</a:t>
                </a:r>
                <a:r>
                  <a:rPr lang="en-US" altLang="ja-JP" sz="1200" dirty="0" smtClean="0"/>
                  <a:t>(</a:t>
                </a:r>
                <a:r>
                  <a:rPr lang="en-US" altLang="ja-JP" sz="1200" dirty="0" err="1" smtClean="0"/>
                  <a:t>ρcosθ</a:t>
                </a:r>
                <a:r>
                  <a:rPr lang="en-US" altLang="ja-JP" sz="1200" dirty="0" smtClean="0"/>
                  <a:t>, </a:t>
                </a:r>
                <a:r>
                  <a:rPr lang="en-US" altLang="ja-JP" sz="1200" dirty="0" err="1" smtClean="0"/>
                  <a:t>ρsinθ</a:t>
                </a:r>
                <a:r>
                  <a:rPr lang="en-US" altLang="ja-JP" sz="1200" dirty="0" smtClean="0"/>
                  <a:t>)</a:t>
                </a:r>
                <a:r>
                  <a:rPr lang="en-US" altLang="ja-JP" sz="1200" baseline="0" dirty="0" smtClean="0"/>
                  <a:t> </a:t>
                </a:r>
                <a:r>
                  <a:rPr lang="ja-JP" altLang="en-US" sz="1200" dirty="0" smtClean="0"/>
                  <a:t>を通り，傾きは　</a:t>
                </a:r>
                <a:r>
                  <a:rPr lang="ja-JP" altLang="en-US" sz="1200" dirty="0" err="1" smtClean="0"/>
                  <a:t>ー</a:t>
                </a:r>
                <a:r>
                  <a:rPr lang="en-US" altLang="ja-JP" sz="1200" dirty="0" err="1" smtClean="0"/>
                  <a:t>cosθ</a:t>
                </a:r>
                <a:r>
                  <a:rPr lang="en-US" altLang="ja-JP" sz="1200" dirty="0" smtClean="0"/>
                  <a:t>/</a:t>
                </a:r>
                <a:r>
                  <a:rPr lang="en-US" altLang="ja-JP" sz="1200" dirty="0" err="1" smtClean="0"/>
                  <a:t>sinθ</a:t>
                </a:r>
                <a:r>
                  <a:rPr lang="ja-JP" altLang="en-US" sz="1200" dirty="0" smtClean="0"/>
                  <a:t>である</a:t>
                </a:r>
                <a:endParaRPr lang="en-US" altLang="ja-JP" sz="1200" dirty="0" smtClean="0"/>
              </a:p>
              <a:p>
                <a:endParaRPr lang="en-US" altLang="ja-JP" sz="1200" dirty="0" smtClean="0"/>
              </a:p>
              <a:p>
                <a:r>
                  <a:rPr lang="en-US" altLang="ja-JP" sz="1200" dirty="0" smtClean="0"/>
                  <a:t>y –</a:t>
                </a:r>
                <a:r>
                  <a:rPr lang="en-US" altLang="ja-JP" sz="1200" dirty="0" err="1" smtClean="0"/>
                  <a:t>ρsinθ</a:t>
                </a:r>
                <a:r>
                  <a:rPr lang="en-US" altLang="ja-JP" sz="1200" dirty="0" smtClean="0"/>
                  <a:t> =</a:t>
                </a:r>
                <a:r>
                  <a:rPr lang="ja-JP" altLang="en-US" sz="1200" dirty="0" err="1" smtClean="0"/>
                  <a:t>ー</a:t>
                </a:r>
                <a:r>
                  <a:rPr lang="en-US" altLang="ja-JP" sz="1200" dirty="0" err="1" smtClean="0"/>
                  <a:t>cosθ</a:t>
                </a:r>
                <a:r>
                  <a:rPr lang="en-US" altLang="ja-JP" sz="1200" dirty="0" smtClean="0"/>
                  <a:t>/</a:t>
                </a:r>
                <a:r>
                  <a:rPr lang="en-US" altLang="ja-JP" sz="1200" dirty="0" err="1" smtClean="0"/>
                  <a:t>sinθ</a:t>
                </a:r>
                <a:r>
                  <a:rPr lang="en-US" altLang="ja-JP" sz="1200" dirty="0" smtClean="0"/>
                  <a:t> (x-</a:t>
                </a:r>
                <a:r>
                  <a:rPr lang="en-US" altLang="ja-JP" sz="1200" dirty="0" err="1" smtClean="0"/>
                  <a:t>ρcosθ</a:t>
                </a:r>
                <a:r>
                  <a:rPr lang="en-US" altLang="ja-JP" sz="1200" dirty="0" smtClean="0"/>
                  <a:t>)</a:t>
                </a:r>
              </a:p>
              <a:p>
                <a:r>
                  <a:rPr lang="ja-JP" altLang="en-US" sz="1200" dirty="0" smtClean="0"/>
                  <a:t>両辺に</a:t>
                </a:r>
                <a:r>
                  <a:rPr lang="en-US" altLang="ja-JP" sz="1200" dirty="0" err="1" smtClean="0"/>
                  <a:t>sinθ</a:t>
                </a:r>
                <a:r>
                  <a:rPr lang="ja-JP" altLang="en-US" sz="1200" dirty="0" smtClean="0"/>
                  <a:t>をかけて整理すると</a:t>
                </a:r>
                <a:endParaRPr lang="en-US" altLang="ja-JP" sz="1200" dirty="0" smtClean="0"/>
              </a:p>
              <a:p>
                <a:r>
                  <a:rPr lang="en-US" altLang="ja-JP" sz="1200" b="0" i="0" dirty="0" smtClean="0">
                    <a:latin typeface="Cambria Math" panose="02040503050406030204" pitchFamily="18" charset="0"/>
                    <a:cs typeface="Times New Roman" panose="02020603050405020304" pitchFamily="18" charset="0"/>
                  </a:rPr>
                  <a:t>𝜌</a:t>
                </a:r>
                <a:r>
                  <a:rPr lang="en-US" altLang="ja-JP" sz="1200" i="0" dirty="0">
                    <a:latin typeface="Cambria Math" panose="02040503050406030204" pitchFamily="18" charset="0"/>
                    <a:cs typeface="Times New Roman" panose="02020603050405020304" pitchFamily="18" charset="0"/>
                  </a:rPr>
                  <a:t>=𝑥 cos⁡𝜃+</a:t>
                </a:r>
                <a:r>
                  <a:rPr lang="en-US" altLang="ja-JP" sz="1200" b="0" i="0" dirty="0" smtClean="0">
                    <a:latin typeface="Cambria Math" panose="02040503050406030204" pitchFamily="18" charset="0"/>
                    <a:cs typeface="Times New Roman" panose="02020603050405020304" pitchFamily="18" charset="0"/>
                  </a:rPr>
                  <a:t>𝑦 sin</a:t>
                </a:r>
                <a:r>
                  <a:rPr lang="en-US" altLang="ja-JP" sz="1200" b="0" i="0" dirty="0">
                    <a:latin typeface="Cambria Math" panose="02040503050406030204" pitchFamily="18" charset="0"/>
                    <a:cs typeface="Times New Roman" panose="02020603050405020304" pitchFamily="18" charset="0"/>
                  </a:rPr>
                  <a:t>⁡</a:t>
                </a:r>
                <a:r>
                  <a:rPr lang="en-US" altLang="ja-JP" sz="1200" i="0" dirty="0">
                    <a:latin typeface="Cambria Math" panose="02040503050406030204" pitchFamily="18" charset="0"/>
                    <a:cs typeface="Times New Roman" panose="02020603050405020304" pitchFamily="18" charset="0"/>
                  </a:rPr>
                  <a:t>𝜃</a:t>
                </a:r>
                <a:r>
                  <a:rPr lang="ja-JP" altLang="en-US" sz="1200" i="0" dirty="0">
                    <a:latin typeface="Cambria Math" panose="02040503050406030204" pitchFamily="18" charset="0"/>
                    <a:cs typeface="Times New Roman" panose="02020603050405020304" pitchFamily="18" charset="0"/>
                  </a:rPr>
                  <a:t> が</a:t>
                </a:r>
                <a:r>
                  <a:rPr lang="ja-JP" altLang="en-US" sz="1200" dirty="0" smtClean="0"/>
                  <a:t>得られる．</a:t>
                </a:r>
                <a:endParaRPr lang="en-US" altLang="ja-JP" sz="1200" dirty="0" smtClean="0"/>
              </a:p>
              <a:p>
                <a:endParaRPr lang="en-US" altLang="ja-JP" sz="1200" dirty="0" smtClean="0"/>
              </a:p>
              <a:p>
                <a:r>
                  <a:rPr lang="en-US" altLang="ja-JP" sz="1200" dirty="0" smtClean="0"/>
                  <a:t> </a:t>
                </a:r>
                <a:endParaRPr lang="ja-JP" altLang="en-US" sz="1200" dirty="0"/>
              </a:p>
            </p:txBody>
          </p:sp>
        </mc:Fallback>
      </mc:AlternateContent>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31</a:t>
            </a:fld>
            <a:endParaRPr kumimoji="1" lang="ja-JP" altLang="en-US"/>
          </a:p>
        </p:txBody>
      </p:sp>
    </p:spTree>
    <p:extLst>
      <p:ext uri="{BB962C8B-B14F-4D97-AF65-F5344CB8AC3E}">
        <p14:creationId xmlns:p14="http://schemas.microsoft.com/office/powerpoint/2010/main" val="42043910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ノート プレースホルダー 2"/>
              <p:cNvSpPr>
                <a:spLocks noGrp="1"/>
              </p:cNvSpPr>
              <p:nvPr>
                <p:ph type="body" idx="1"/>
              </p:nvPr>
            </p:nvSpPr>
            <p:spPr/>
            <p:txBody>
              <a:bodyPr/>
              <a:lstStyle/>
              <a:p>
                <a:r>
                  <a:rPr lang="ja-JP" altLang="en-US" sz="1300" dirty="0"/>
                  <a:t>垂線の足が第３・４象限にあるとき</a:t>
                </a:r>
                <a:endParaRPr lang="en-US" altLang="ja-JP" sz="1300" dirty="0"/>
              </a:p>
              <a:p>
                <a:r>
                  <a:rPr lang="ja-JP" altLang="en-US" sz="1300" i="1" dirty="0"/>
                  <a:t>＋</a:t>
                </a:r>
                <a:r>
                  <a:rPr lang="en-US" altLang="ja-JP" sz="1300" i="1" dirty="0"/>
                  <a:t>ρ</a:t>
                </a:r>
                <a:r>
                  <a:rPr lang="ja-JP" altLang="en-US" sz="1300" dirty="0"/>
                  <a:t>はマイナス</a:t>
                </a:r>
                <a:endParaRPr lang="en-US" altLang="ja-JP" sz="1300" dirty="0"/>
              </a:p>
              <a:p>
                <a:r>
                  <a:rPr lang="ja-JP" altLang="en-US" sz="1300" dirty="0"/>
                  <a:t>＋</a:t>
                </a:r>
                <a:r>
                  <a:rPr lang="en-US" altLang="ja-JP" sz="1300" dirty="0"/>
                  <a:t>θ</a:t>
                </a:r>
                <a:r>
                  <a:rPr lang="ja-JP" altLang="en-US" sz="1300" dirty="0"/>
                  <a:t>は</a:t>
                </a:r>
                <a:r>
                  <a:rPr lang="en-US" altLang="ja-JP" sz="1300" dirty="0"/>
                  <a:t>θ-π</a:t>
                </a:r>
              </a:p>
              <a:p>
                <a:endParaRPr lang="en-US" altLang="ja-JP" sz="1300" dirty="0"/>
              </a:p>
              <a:p>
                <a:r>
                  <a:rPr lang="el-GR" altLang="ja-JP" sz="1300" dirty="0"/>
                  <a:t>Θ</a:t>
                </a:r>
                <a:r>
                  <a:rPr lang="en-US" altLang="ja-JP" sz="1300" dirty="0"/>
                  <a:t>= 350</a:t>
                </a:r>
                <a:r>
                  <a:rPr lang="ja-JP" altLang="en-US" sz="1300" dirty="0"/>
                  <a:t>付近のときは　</a:t>
                </a:r>
                <a:r>
                  <a:rPr lang="en-US" altLang="ja-JP" sz="1300" dirty="0"/>
                  <a:t>θ</a:t>
                </a:r>
                <a:r>
                  <a:rPr lang="ja-JP" altLang="en-US" sz="1300" dirty="0"/>
                  <a:t>＝</a:t>
                </a:r>
                <a:r>
                  <a:rPr lang="en-US" altLang="ja-JP" sz="1300" dirty="0"/>
                  <a:t>170</a:t>
                </a:r>
                <a:r>
                  <a:rPr lang="ja-JP" altLang="en-US" sz="1300" dirty="0"/>
                  <a:t>とし</a:t>
                </a:r>
                <a:r>
                  <a:rPr lang="en-US" altLang="ja-JP" sz="1300" dirty="0"/>
                  <a:t>ρ</a:t>
                </a:r>
                <a:r>
                  <a:rPr lang="ja-JP" altLang="en-US" sz="1300" dirty="0"/>
                  <a:t>はマイナスに</a:t>
                </a:r>
                <a:endParaRPr lang="en-US" altLang="ja-JP" sz="1300" dirty="0"/>
              </a:p>
              <a:p>
                <a:endParaRPr lang="en-US" altLang="ja-JP" sz="1300" dirty="0"/>
              </a:p>
              <a:p>
                <a:endParaRPr lang="en-US" altLang="ja-JP" sz="1300" dirty="0"/>
              </a:p>
              <a:p>
                <a:r>
                  <a:rPr lang="ja-JP" altLang="en-US" sz="1300" dirty="0"/>
                  <a:t>一応証明を</a:t>
                </a:r>
                <a:r>
                  <a:rPr lang="en-US" altLang="ja-JP" sz="1300" dirty="0"/>
                  <a:t>…</a:t>
                </a:r>
              </a:p>
              <a:p>
                <a:endParaRPr lang="en-US" altLang="ja-JP" sz="1300" dirty="0"/>
              </a:p>
              <a:p>
                <a:r>
                  <a:rPr lang="ja-JP" altLang="en-US" sz="1300" dirty="0"/>
                  <a:t>この図より，求める直線は　</a:t>
                </a:r>
                <a:r>
                  <a:rPr lang="en-US" altLang="ja-JP" sz="1300" dirty="0"/>
                  <a:t>(</a:t>
                </a:r>
                <a:r>
                  <a:rPr lang="en-US" altLang="ja-JP" sz="1300" dirty="0" err="1"/>
                  <a:t>ρcosθ</a:t>
                </a:r>
                <a:r>
                  <a:rPr lang="en-US" altLang="ja-JP" sz="1300" dirty="0"/>
                  <a:t>, </a:t>
                </a:r>
                <a:r>
                  <a:rPr lang="en-US" altLang="ja-JP" sz="1300" dirty="0" err="1"/>
                  <a:t>ρsinθ</a:t>
                </a:r>
                <a:r>
                  <a:rPr lang="en-US" altLang="ja-JP" sz="1300" dirty="0"/>
                  <a:t>) </a:t>
                </a:r>
                <a:r>
                  <a:rPr lang="ja-JP" altLang="en-US" sz="1300" dirty="0"/>
                  <a:t>を通り，傾きは　</a:t>
                </a:r>
                <a:r>
                  <a:rPr lang="ja-JP" altLang="en-US" sz="1300" dirty="0" err="1"/>
                  <a:t>ー</a:t>
                </a:r>
                <a:r>
                  <a:rPr lang="en-US" altLang="ja-JP" sz="1300" dirty="0" err="1"/>
                  <a:t>cosθ</a:t>
                </a:r>
                <a:r>
                  <a:rPr lang="en-US" altLang="ja-JP" sz="1300" dirty="0"/>
                  <a:t>/</a:t>
                </a:r>
                <a:r>
                  <a:rPr lang="en-US" altLang="ja-JP" sz="1300" dirty="0" err="1"/>
                  <a:t>sinθ</a:t>
                </a:r>
                <a:r>
                  <a:rPr lang="ja-JP" altLang="en-US" sz="1300" dirty="0"/>
                  <a:t>である</a:t>
                </a:r>
                <a:endParaRPr lang="en-US" altLang="ja-JP" sz="1300" dirty="0"/>
              </a:p>
              <a:p>
                <a:endParaRPr lang="en-US" altLang="ja-JP" sz="1300" dirty="0"/>
              </a:p>
              <a:p>
                <a:r>
                  <a:rPr lang="en-US" altLang="ja-JP" sz="1300" dirty="0"/>
                  <a:t>y –</a:t>
                </a:r>
                <a:r>
                  <a:rPr lang="en-US" altLang="ja-JP" sz="1300" dirty="0" err="1"/>
                  <a:t>ρsinθ</a:t>
                </a:r>
                <a:r>
                  <a:rPr lang="en-US" altLang="ja-JP" sz="1300" dirty="0"/>
                  <a:t> =</a:t>
                </a:r>
                <a:r>
                  <a:rPr lang="ja-JP" altLang="en-US" sz="1300" dirty="0" err="1"/>
                  <a:t>ー</a:t>
                </a:r>
                <a:r>
                  <a:rPr lang="en-US" altLang="ja-JP" sz="1300" dirty="0" err="1"/>
                  <a:t>cosθ</a:t>
                </a:r>
                <a:r>
                  <a:rPr lang="en-US" altLang="ja-JP" sz="1300" dirty="0"/>
                  <a:t>/</a:t>
                </a:r>
                <a:r>
                  <a:rPr lang="en-US" altLang="ja-JP" sz="1300" dirty="0" err="1"/>
                  <a:t>sinθ</a:t>
                </a:r>
                <a:r>
                  <a:rPr lang="en-US" altLang="ja-JP" sz="1300" dirty="0"/>
                  <a:t> (x-</a:t>
                </a:r>
                <a:r>
                  <a:rPr lang="en-US" altLang="ja-JP" sz="1300" dirty="0" err="1"/>
                  <a:t>ρcosθ</a:t>
                </a:r>
                <a:r>
                  <a:rPr lang="en-US" altLang="ja-JP" sz="1300" dirty="0"/>
                  <a:t>)</a:t>
                </a:r>
              </a:p>
              <a:p>
                <a:r>
                  <a:rPr lang="ja-JP" altLang="en-US" sz="1300" dirty="0"/>
                  <a:t>両辺に</a:t>
                </a:r>
                <a:r>
                  <a:rPr lang="en-US" altLang="ja-JP" sz="1300" dirty="0" err="1"/>
                  <a:t>sinθ</a:t>
                </a:r>
                <a:r>
                  <a:rPr lang="ja-JP" altLang="en-US" sz="1300" dirty="0"/>
                  <a:t>をかけて整理すると</a:t>
                </a:r>
                <a:endParaRPr lang="en-US" altLang="ja-JP" sz="1300" dirty="0"/>
              </a:p>
              <a:p>
                <a14:m>
                  <m:oMath xmlns:m="http://schemas.openxmlformats.org/officeDocument/2006/math">
                    <m:r>
                      <a:rPr lang="en-US" altLang="ja-JP" sz="1300" i="1" dirty="0">
                        <a:latin typeface="Cambria Math" panose="02040503050406030204" pitchFamily="18" charset="0"/>
                        <a:cs typeface="Times New Roman" panose="02020603050405020304" pitchFamily="18" charset="0"/>
                      </a:rPr>
                      <m:t>𝜌</m:t>
                    </m:r>
                    <m:r>
                      <a:rPr lang="en-US" altLang="ja-JP" sz="1300" i="1" dirty="0">
                        <a:latin typeface="Cambria Math" panose="02040503050406030204" pitchFamily="18" charset="0"/>
                        <a:cs typeface="Times New Roman" panose="02020603050405020304" pitchFamily="18" charset="0"/>
                      </a:rPr>
                      <m:t>=</m:t>
                    </m:r>
                    <m:r>
                      <a:rPr lang="en-US" altLang="ja-JP" sz="1300" i="1" dirty="0">
                        <a:latin typeface="Cambria Math" panose="02040503050406030204" pitchFamily="18" charset="0"/>
                        <a:cs typeface="Times New Roman" panose="02020603050405020304" pitchFamily="18" charset="0"/>
                      </a:rPr>
                      <m:t>𝑥</m:t>
                    </m:r>
                    <m:func>
                      <m:funcPr>
                        <m:ctrlPr>
                          <a:rPr lang="en-US" altLang="ja-JP" sz="1300" i="1" dirty="0">
                            <a:latin typeface="Cambria Math" panose="02040503050406030204" pitchFamily="18" charset="0"/>
                            <a:cs typeface="Times New Roman" panose="02020603050405020304" pitchFamily="18" charset="0"/>
                          </a:rPr>
                        </m:ctrlPr>
                      </m:funcPr>
                      <m:fName>
                        <m:r>
                          <m:rPr>
                            <m:sty m:val="p"/>
                          </m:rPr>
                          <a:rPr lang="en-US" altLang="ja-JP" sz="1300" dirty="0">
                            <a:latin typeface="Cambria Math" panose="02040503050406030204" pitchFamily="18" charset="0"/>
                            <a:cs typeface="Times New Roman" panose="02020603050405020304" pitchFamily="18" charset="0"/>
                          </a:rPr>
                          <m:t>cos</m:t>
                        </m:r>
                      </m:fName>
                      <m:e>
                        <m:r>
                          <a:rPr lang="en-US" altLang="ja-JP" sz="1300" i="1" dirty="0">
                            <a:latin typeface="Cambria Math" panose="02040503050406030204" pitchFamily="18" charset="0"/>
                            <a:cs typeface="Times New Roman" panose="02020603050405020304" pitchFamily="18" charset="0"/>
                          </a:rPr>
                          <m:t>𝜃</m:t>
                        </m:r>
                      </m:e>
                    </m:func>
                    <m:r>
                      <a:rPr lang="en-US" altLang="ja-JP" sz="1300" i="1" dirty="0">
                        <a:latin typeface="Cambria Math" panose="02040503050406030204" pitchFamily="18" charset="0"/>
                        <a:cs typeface="Times New Roman" panose="02020603050405020304" pitchFamily="18" charset="0"/>
                      </a:rPr>
                      <m:t>+</m:t>
                    </m:r>
                    <m:r>
                      <a:rPr lang="en-US" altLang="ja-JP" sz="1300" i="1" dirty="0">
                        <a:latin typeface="Cambria Math" panose="02040503050406030204" pitchFamily="18" charset="0"/>
                        <a:cs typeface="Times New Roman" panose="02020603050405020304" pitchFamily="18" charset="0"/>
                      </a:rPr>
                      <m:t>𝑦</m:t>
                    </m:r>
                    <m:func>
                      <m:funcPr>
                        <m:ctrlPr>
                          <a:rPr lang="en-US" altLang="ja-JP" sz="1300" i="1" dirty="0">
                            <a:latin typeface="Cambria Math" panose="02040503050406030204" pitchFamily="18" charset="0"/>
                            <a:cs typeface="Times New Roman" panose="02020603050405020304" pitchFamily="18" charset="0"/>
                          </a:rPr>
                        </m:ctrlPr>
                      </m:funcPr>
                      <m:fName>
                        <m:r>
                          <m:rPr>
                            <m:sty m:val="p"/>
                          </m:rPr>
                          <a:rPr lang="en-US" altLang="ja-JP" sz="1300" dirty="0">
                            <a:latin typeface="Cambria Math" panose="02040503050406030204" pitchFamily="18" charset="0"/>
                            <a:cs typeface="Times New Roman" panose="02020603050405020304" pitchFamily="18" charset="0"/>
                          </a:rPr>
                          <m:t>sin</m:t>
                        </m:r>
                      </m:fName>
                      <m:e>
                        <m:r>
                          <a:rPr lang="en-US" altLang="ja-JP" sz="1300" i="1" dirty="0">
                            <a:latin typeface="Cambria Math" panose="02040503050406030204" pitchFamily="18" charset="0"/>
                            <a:cs typeface="Times New Roman" panose="02020603050405020304" pitchFamily="18" charset="0"/>
                          </a:rPr>
                          <m:t>𝜃</m:t>
                        </m:r>
                      </m:e>
                    </m:func>
                    <m:r>
                      <a:rPr lang="ja-JP" altLang="en-US" sz="1300" i="1" dirty="0">
                        <a:latin typeface="Cambria Math" panose="02040503050406030204" pitchFamily="18" charset="0"/>
                        <a:cs typeface="Times New Roman" panose="02020603050405020304" pitchFamily="18" charset="0"/>
                      </a:rPr>
                      <m:t>が</m:t>
                    </m:r>
                  </m:oMath>
                </a14:m>
                <a:r>
                  <a:rPr lang="ja-JP" altLang="en-US" sz="1300" dirty="0"/>
                  <a:t>得られる．</a:t>
                </a:r>
                <a:endParaRPr lang="en-US" altLang="ja-JP" sz="1300" dirty="0"/>
              </a:p>
              <a:p>
                <a:endParaRPr lang="en-US" altLang="ja-JP" sz="1300" dirty="0"/>
              </a:p>
              <a:p>
                <a:r>
                  <a:rPr lang="en-US" altLang="ja-JP" sz="1300" dirty="0"/>
                  <a:t> </a:t>
                </a:r>
                <a:endParaRPr lang="ja-JP" altLang="en-US" sz="1300" dirty="0"/>
              </a:p>
            </p:txBody>
          </p:sp>
        </mc:Choice>
        <mc:Fallback xmlns="">
          <p:sp>
            <p:nvSpPr>
              <p:cNvPr id="3" name="ノート プレースホルダー 2"/>
              <p:cNvSpPr>
                <a:spLocks noGrp="1"/>
              </p:cNvSpPr>
              <p:nvPr>
                <p:ph type="body" idx="1"/>
              </p:nvPr>
            </p:nvSpPr>
            <p:spPr/>
            <p:txBody>
              <a:bodyPr/>
              <a:lstStyle/>
              <a:p>
                <a:r>
                  <a:rPr lang="ja-JP" altLang="en-US" sz="1200" dirty="0" smtClean="0"/>
                  <a:t>垂線の足が第３・４象限にあるとき</a:t>
                </a:r>
                <a:endParaRPr lang="en-US" altLang="ja-JP" sz="1200" dirty="0" smtClean="0"/>
              </a:p>
              <a:p>
                <a:r>
                  <a:rPr lang="ja-JP" altLang="en-US" sz="1200" i="1" dirty="0" smtClean="0"/>
                  <a:t>＋</a:t>
                </a:r>
                <a:r>
                  <a:rPr lang="en-US" altLang="ja-JP" sz="1200" i="1" dirty="0" smtClean="0"/>
                  <a:t>ρ</a:t>
                </a:r>
                <a:r>
                  <a:rPr lang="ja-JP" altLang="en-US" sz="1200" dirty="0" smtClean="0"/>
                  <a:t>はマイナス</a:t>
                </a:r>
                <a:endParaRPr lang="en-US" altLang="ja-JP" sz="1200" dirty="0" smtClean="0"/>
              </a:p>
              <a:p>
                <a:r>
                  <a:rPr lang="ja-JP" altLang="en-US" sz="1200" dirty="0" smtClean="0"/>
                  <a:t>＋</a:t>
                </a:r>
                <a:r>
                  <a:rPr lang="en-US" altLang="ja-JP" sz="1200" dirty="0" smtClean="0"/>
                  <a:t>θ</a:t>
                </a:r>
                <a:r>
                  <a:rPr lang="ja-JP" altLang="en-US" sz="1200" dirty="0" smtClean="0"/>
                  <a:t>は</a:t>
                </a:r>
                <a:r>
                  <a:rPr lang="en-US" altLang="ja-JP" sz="1200" dirty="0" smtClean="0"/>
                  <a:t>θ-π</a:t>
                </a:r>
              </a:p>
              <a:p>
                <a:endParaRPr lang="en-US" altLang="ja-JP" sz="1200" dirty="0" smtClean="0"/>
              </a:p>
              <a:p>
                <a:r>
                  <a:rPr lang="el-GR" altLang="ja-JP" sz="1200" dirty="0" smtClean="0"/>
                  <a:t>Θ</a:t>
                </a:r>
                <a:r>
                  <a:rPr lang="en-US" altLang="ja-JP" sz="1200" dirty="0" smtClean="0"/>
                  <a:t>= 350</a:t>
                </a:r>
                <a:r>
                  <a:rPr lang="ja-JP" altLang="en-US" sz="1200" dirty="0" smtClean="0"/>
                  <a:t>付近のときは　</a:t>
                </a:r>
                <a:r>
                  <a:rPr lang="en-US" altLang="ja-JP" sz="1200" dirty="0" smtClean="0"/>
                  <a:t>θ</a:t>
                </a:r>
                <a:r>
                  <a:rPr lang="ja-JP" altLang="en-US" sz="1200" dirty="0" smtClean="0"/>
                  <a:t>＝</a:t>
                </a:r>
                <a:r>
                  <a:rPr lang="en-US" altLang="ja-JP" sz="1200" dirty="0" smtClean="0"/>
                  <a:t>170</a:t>
                </a:r>
                <a:r>
                  <a:rPr lang="ja-JP" altLang="en-US" sz="1200" dirty="0" smtClean="0"/>
                  <a:t>とし</a:t>
                </a:r>
                <a:r>
                  <a:rPr lang="en-US" altLang="ja-JP" sz="1200" dirty="0" smtClean="0"/>
                  <a:t>ρ</a:t>
                </a:r>
                <a:r>
                  <a:rPr lang="ja-JP" altLang="en-US" sz="1200" dirty="0" smtClean="0"/>
                  <a:t>はマイナスに</a:t>
                </a:r>
                <a:endParaRPr lang="en-US" altLang="ja-JP" sz="1200" dirty="0" smtClean="0"/>
              </a:p>
              <a:p>
                <a:endParaRPr lang="en-US" altLang="ja-JP" sz="1200" dirty="0" smtClean="0"/>
              </a:p>
              <a:p>
                <a:endParaRPr lang="en-US" altLang="ja-JP" sz="1200" dirty="0" smtClean="0"/>
              </a:p>
              <a:p>
                <a:r>
                  <a:rPr lang="ja-JP" altLang="en-US" sz="1200" dirty="0" smtClean="0"/>
                  <a:t>一応証明を</a:t>
                </a:r>
                <a:r>
                  <a:rPr lang="en-US" altLang="ja-JP" sz="1200" dirty="0" smtClean="0"/>
                  <a:t>…</a:t>
                </a:r>
              </a:p>
              <a:p>
                <a:endParaRPr lang="en-US" altLang="ja-JP" sz="1200" dirty="0" smtClean="0"/>
              </a:p>
              <a:p>
                <a:r>
                  <a:rPr lang="ja-JP" altLang="en-US" sz="1200" dirty="0" smtClean="0"/>
                  <a:t>この図より，求める直線は　</a:t>
                </a:r>
                <a:r>
                  <a:rPr lang="en-US" altLang="ja-JP" sz="1200" dirty="0" smtClean="0"/>
                  <a:t>(</a:t>
                </a:r>
                <a:r>
                  <a:rPr lang="en-US" altLang="ja-JP" sz="1200" dirty="0" err="1" smtClean="0"/>
                  <a:t>ρcosθ</a:t>
                </a:r>
                <a:r>
                  <a:rPr lang="en-US" altLang="ja-JP" sz="1200" dirty="0" smtClean="0"/>
                  <a:t>, </a:t>
                </a:r>
                <a:r>
                  <a:rPr lang="en-US" altLang="ja-JP" sz="1200" dirty="0" err="1" smtClean="0"/>
                  <a:t>ρsinθ</a:t>
                </a:r>
                <a:r>
                  <a:rPr lang="en-US" altLang="ja-JP" sz="1200" dirty="0" smtClean="0"/>
                  <a:t>)</a:t>
                </a:r>
                <a:r>
                  <a:rPr lang="en-US" altLang="ja-JP" sz="1200" baseline="0" dirty="0" smtClean="0"/>
                  <a:t> </a:t>
                </a:r>
                <a:r>
                  <a:rPr lang="ja-JP" altLang="en-US" sz="1200" dirty="0" smtClean="0"/>
                  <a:t>を通り，傾きは　</a:t>
                </a:r>
                <a:r>
                  <a:rPr lang="ja-JP" altLang="en-US" sz="1200" dirty="0" err="1" smtClean="0"/>
                  <a:t>ー</a:t>
                </a:r>
                <a:r>
                  <a:rPr lang="en-US" altLang="ja-JP" sz="1200" dirty="0" err="1" smtClean="0"/>
                  <a:t>cosθ</a:t>
                </a:r>
                <a:r>
                  <a:rPr lang="en-US" altLang="ja-JP" sz="1200" dirty="0" smtClean="0"/>
                  <a:t>/</a:t>
                </a:r>
                <a:r>
                  <a:rPr lang="en-US" altLang="ja-JP" sz="1200" dirty="0" err="1" smtClean="0"/>
                  <a:t>sinθ</a:t>
                </a:r>
                <a:r>
                  <a:rPr lang="ja-JP" altLang="en-US" sz="1200" dirty="0" smtClean="0"/>
                  <a:t>である</a:t>
                </a:r>
                <a:endParaRPr lang="en-US" altLang="ja-JP" sz="1200" dirty="0" smtClean="0"/>
              </a:p>
              <a:p>
                <a:endParaRPr lang="en-US" altLang="ja-JP" sz="1200" dirty="0" smtClean="0"/>
              </a:p>
              <a:p>
                <a:r>
                  <a:rPr lang="en-US" altLang="ja-JP" sz="1200" dirty="0" smtClean="0"/>
                  <a:t>y –</a:t>
                </a:r>
                <a:r>
                  <a:rPr lang="en-US" altLang="ja-JP" sz="1200" dirty="0" err="1" smtClean="0"/>
                  <a:t>ρsinθ</a:t>
                </a:r>
                <a:r>
                  <a:rPr lang="en-US" altLang="ja-JP" sz="1200" dirty="0" smtClean="0"/>
                  <a:t> =</a:t>
                </a:r>
                <a:r>
                  <a:rPr lang="ja-JP" altLang="en-US" sz="1200" dirty="0" err="1" smtClean="0"/>
                  <a:t>ー</a:t>
                </a:r>
                <a:r>
                  <a:rPr lang="en-US" altLang="ja-JP" sz="1200" dirty="0" err="1" smtClean="0"/>
                  <a:t>cosθ</a:t>
                </a:r>
                <a:r>
                  <a:rPr lang="en-US" altLang="ja-JP" sz="1200" dirty="0" smtClean="0"/>
                  <a:t>/</a:t>
                </a:r>
                <a:r>
                  <a:rPr lang="en-US" altLang="ja-JP" sz="1200" dirty="0" err="1" smtClean="0"/>
                  <a:t>sinθ</a:t>
                </a:r>
                <a:r>
                  <a:rPr lang="en-US" altLang="ja-JP" sz="1200" dirty="0" smtClean="0"/>
                  <a:t> (x-</a:t>
                </a:r>
                <a:r>
                  <a:rPr lang="en-US" altLang="ja-JP" sz="1200" dirty="0" err="1" smtClean="0"/>
                  <a:t>ρcosθ</a:t>
                </a:r>
                <a:r>
                  <a:rPr lang="en-US" altLang="ja-JP" sz="1200" dirty="0" smtClean="0"/>
                  <a:t>)</a:t>
                </a:r>
              </a:p>
              <a:p>
                <a:r>
                  <a:rPr lang="ja-JP" altLang="en-US" sz="1200" dirty="0" smtClean="0"/>
                  <a:t>両辺に</a:t>
                </a:r>
                <a:r>
                  <a:rPr lang="en-US" altLang="ja-JP" sz="1200" dirty="0" err="1" smtClean="0"/>
                  <a:t>sinθ</a:t>
                </a:r>
                <a:r>
                  <a:rPr lang="ja-JP" altLang="en-US" sz="1200" dirty="0" smtClean="0"/>
                  <a:t>をかけて整理すると</a:t>
                </a:r>
                <a:endParaRPr lang="en-US" altLang="ja-JP" sz="1200" dirty="0" smtClean="0"/>
              </a:p>
              <a:p>
                <a:r>
                  <a:rPr lang="en-US" altLang="ja-JP" sz="1200" b="0" i="0" dirty="0" smtClean="0">
                    <a:latin typeface="Cambria Math" panose="02040503050406030204" pitchFamily="18" charset="0"/>
                    <a:cs typeface="Times New Roman" panose="02020603050405020304" pitchFamily="18" charset="0"/>
                  </a:rPr>
                  <a:t>𝜌</a:t>
                </a:r>
                <a:r>
                  <a:rPr lang="en-US" altLang="ja-JP" sz="1200" i="0" dirty="0">
                    <a:latin typeface="Cambria Math" panose="02040503050406030204" pitchFamily="18" charset="0"/>
                    <a:cs typeface="Times New Roman" panose="02020603050405020304" pitchFamily="18" charset="0"/>
                  </a:rPr>
                  <a:t>=𝑥 cos⁡𝜃+</a:t>
                </a:r>
                <a:r>
                  <a:rPr lang="en-US" altLang="ja-JP" sz="1200" b="0" i="0" dirty="0" smtClean="0">
                    <a:latin typeface="Cambria Math" panose="02040503050406030204" pitchFamily="18" charset="0"/>
                    <a:cs typeface="Times New Roman" panose="02020603050405020304" pitchFamily="18" charset="0"/>
                  </a:rPr>
                  <a:t>𝑦 sin</a:t>
                </a:r>
                <a:r>
                  <a:rPr lang="en-US" altLang="ja-JP" sz="1200" b="0" i="0" dirty="0">
                    <a:latin typeface="Cambria Math" panose="02040503050406030204" pitchFamily="18" charset="0"/>
                    <a:cs typeface="Times New Roman" panose="02020603050405020304" pitchFamily="18" charset="0"/>
                  </a:rPr>
                  <a:t>⁡</a:t>
                </a:r>
                <a:r>
                  <a:rPr lang="en-US" altLang="ja-JP" sz="1200" i="0" dirty="0">
                    <a:latin typeface="Cambria Math" panose="02040503050406030204" pitchFamily="18" charset="0"/>
                    <a:cs typeface="Times New Roman" panose="02020603050405020304" pitchFamily="18" charset="0"/>
                  </a:rPr>
                  <a:t>𝜃</a:t>
                </a:r>
                <a:r>
                  <a:rPr lang="ja-JP" altLang="en-US" sz="1200" i="0" dirty="0">
                    <a:latin typeface="Cambria Math" panose="02040503050406030204" pitchFamily="18" charset="0"/>
                    <a:cs typeface="Times New Roman" panose="02020603050405020304" pitchFamily="18" charset="0"/>
                  </a:rPr>
                  <a:t> が</a:t>
                </a:r>
                <a:r>
                  <a:rPr lang="ja-JP" altLang="en-US" sz="1200" smtClean="0"/>
                  <a:t>得られる．</a:t>
                </a:r>
                <a:endParaRPr lang="en-US" altLang="ja-JP" sz="1200" dirty="0" smtClean="0"/>
              </a:p>
              <a:p>
                <a:endParaRPr lang="en-US" altLang="ja-JP" sz="1200" dirty="0" smtClean="0"/>
              </a:p>
              <a:p>
                <a:r>
                  <a:rPr lang="en-US" altLang="ja-JP" sz="1200" dirty="0" smtClean="0"/>
                  <a:t> </a:t>
                </a:r>
                <a:endParaRPr lang="ja-JP" altLang="en-US" sz="1200" dirty="0"/>
              </a:p>
            </p:txBody>
          </p:sp>
        </mc:Fallback>
      </mc:AlternateContent>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33</a:t>
            </a:fld>
            <a:endParaRPr kumimoji="1" lang="ja-JP" altLang="en-US"/>
          </a:p>
        </p:txBody>
      </p:sp>
    </p:spTree>
    <p:extLst>
      <p:ext uri="{BB962C8B-B14F-4D97-AF65-F5344CB8AC3E}">
        <p14:creationId xmlns:p14="http://schemas.microsoft.com/office/powerpoint/2010/main" val="16630334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https://www.youtube.com/watch?v=ebfi7qOFLuo</a:t>
            </a:r>
          </a:p>
          <a:p>
            <a:r>
              <a:rPr kumimoji="1" lang="ja-JP" altLang="en-US" dirty="0" smtClean="0"/>
              <a:t>時間があれば動画を紹介</a:t>
            </a:r>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34</a:t>
            </a:fld>
            <a:endParaRPr kumimoji="1" lang="ja-JP" altLang="en-US"/>
          </a:p>
        </p:txBody>
      </p:sp>
    </p:spTree>
    <p:extLst>
      <p:ext uri="{BB962C8B-B14F-4D97-AF65-F5344CB8AC3E}">
        <p14:creationId xmlns:p14="http://schemas.microsoft.com/office/powerpoint/2010/main" val="26326644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ハフ変換画像を見せたい </a:t>
            </a:r>
            <a:r>
              <a:rPr kumimoji="1" lang="en-US" altLang="ja-JP" dirty="0" smtClean="0"/>
              <a:t>:</a:t>
            </a:r>
            <a:r>
              <a:rPr kumimoji="1" lang="en-US" altLang="ja-JP" baseline="0" dirty="0" smtClean="0"/>
              <a:t> </a:t>
            </a:r>
          </a:p>
          <a:p>
            <a:r>
              <a:rPr kumimoji="1" lang="en-US" altLang="ja-JP" dirty="0" smtClean="0"/>
              <a:t>https://www.google.co.jp/search?q=hough+transform&amp;client=firefox-b-ab&amp;source=lnms&amp;tbm=isch&amp;sa=X&amp;ved=0ahUKEwiF5Iqg6ZfTAhUMwrwKHfsMCeMQ_AUICSgC&amp;biw=1420&amp;bih=815</a:t>
            </a:r>
          </a:p>
          <a:p>
            <a:endParaRPr kumimoji="1" lang="en-US" altLang="ja-JP" dirty="0" smtClean="0"/>
          </a:p>
          <a:p>
            <a:pPr defTabSz="990478">
              <a:defRPr/>
            </a:pPr>
            <a:r>
              <a:rPr kumimoji="1" lang="en-US" altLang="ja-JP" dirty="0" smtClean="0"/>
              <a:t>TODO</a:t>
            </a:r>
          </a:p>
          <a:p>
            <a:r>
              <a:rPr kumimoji="1" lang="ja-JP" altLang="en-US" dirty="0" smtClean="0"/>
              <a:t>円ハフ</a:t>
            </a:r>
            <a:endParaRPr kumimoji="1" lang="en-US" altLang="ja-JP" dirty="0" smtClean="0"/>
          </a:p>
          <a:p>
            <a:r>
              <a:rPr kumimoji="1" lang="ja-JP" altLang="en-US" dirty="0" smtClean="0"/>
              <a:t>一般化ハフ</a:t>
            </a:r>
            <a:endParaRPr kumimoji="1" lang="en-US" altLang="ja-JP" dirty="0" smtClean="0"/>
          </a:p>
          <a:p>
            <a:r>
              <a:rPr kumimoji="1" lang="ja-JP" altLang="en-US" dirty="0" smtClean="0"/>
              <a:t>サリエンシーマップ</a:t>
            </a:r>
            <a:endParaRPr kumimoji="1" lang="en-US" altLang="ja-JP" dirty="0" smtClean="0"/>
          </a:p>
          <a:p>
            <a:endParaRPr kumimoji="1" lang="en-US" altLang="ja-JP" dirty="0" smtClean="0"/>
          </a:p>
          <a:p>
            <a:r>
              <a:rPr kumimoji="1" lang="ja-JP" altLang="en-US" dirty="0" smtClean="0"/>
              <a:t>手作業でハフ変換をしてみる？</a:t>
            </a:r>
            <a:endParaRPr kumimoji="1" lang="en-US" altLang="ja-JP" dirty="0" smtClean="0"/>
          </a:p>
          <a:p>
            <a:r>
              <a:rPr kumimoji="1" lang="ja-JP" altLang="en-US" dirty="0" smtClean="0"/>
              <a:t>結構大切かも？？</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36</a:t>
            </a:fld>
            <a:endParaRPr kumimoji="1" lang="ja-JP" altLang="en-US"/>
          </a:p>
        </p:txBody>
      </p:sp>
    </p:spTree>
    <p:extLst>
      <p:ext uri="{BB962C8B-B14F-4D97-AF65-F5344CB8AC3E}">
        <p14:creationId xmlns:p14="http://schemas.microsoft.com/office/powerpoint/2010/main" val="38383826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7</a:t>
            </a:fld>
            <a:endParaRPr kumimoji="1" lang="ja-JP" altLang="en-US"/>
          </a:p>
        </p:txBody>
      </p:sp>
    </p:spTree>
    <p:extLst>
      <p:ext uri="{BB962C8B-B14F-4D97-AF65-F5344CB8AC3E}">
        <p14:creationId xmlns:p14="http://schemas.microsoft.com/office/powerpoint/2010/main" val="42679323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ノート プレースホルダー 2"/>
              <p:cNvSpPr>
                <a:spLocks noGrp="1"/>
              </p:cNvSpPr>
              <p:nvPr>
                <p:ph type="body" idx="1"/>
              </p:nvPr>
            </p:nvSpPr>
            <p:spPr/>
            <p:txBody>
              <a:bodyPr/>
              <a:lstStyle/>
              <a:p>
                <a:pPr>
                  <a:spcBef>
                    <a:spcPts val="650"/>
                  </a:spcBef>
                </a:pPr>
                <a14:m>
                  <m:oMath xmlns:m="http://schemas.openxmlformats.org/officeDocument/2006/math">
                    <m:r>
                      <a:rPr lang="en-US" altLang="ja-JP" sz="900" i="1">
                        <a:latin typeface="Cambria Math" panose="02040503050406030204" pitchFamily="18" charset="0"/>
                        <a:ea typeface="Cambria Math" panose="02040503050406030204" pitchFamily="18" charset="0"/>
                      </a:rPr>
                      <m:t>ℱ</m:t>
                    </m:r>
                    <m:d>
                      <m:dPr>
                        <m:begChr m:val="["/>
                        <m:endChr m:val="]"/>
                        <m:ctrlPr>
                          <a:rPr lang="ja-JP" altLang="ja-JP" sz="900" i="1">
                            <a:latin typeface="Cambria Math" panose="02040503050406030204" pitchFamily="18" charset="0"/>
                          </a:rPr>
                        </m:ctrlPr>
                      </m:dPr>
                      <m:e>
                        <m:sSub>
                          <m:sSubPr>
                            <m:ctrlPr>
                              <a:rPr lang="ja-JP" altLang="ja-JP" sz="900" i="1">
                                <a:latin typeface="Cambria Math" panose="02040503050406030204" pitchFamily="18" charset="0"/>
                              </a:rPr>
                            </m:ctrlPr>
                          </m:sSubPr>
                          <m:e>
                            <m:r>
                              <a:rPr lang="en-US" altLang="ja-JP" sz="900" i="1">
                                <a:latin typeface="Cambria Math" panose="02040503050406030204" pitchFamily="18" charset="0"/>
                              </a:rPr>
                              <m:t>𝑔</m:t>
                            </m:r>
                          </m:e>
                          <m:sub>
                            <m:r>
                              <m:rPr>
                                <m:sty m:val="p"/>
                              </m:rPr>
                              <a:rPr lang="en-US" altLang="ja-JP" sz="900">
                                <a:latin typeface="Cambria Math" panose="02040503050406030204" pitchFamily="18" charset="0"/>
                              </a:rPr>
                              <m:t>σ</m:t>
                            </m:r>
                          </m:sub>
                        </m:sSub>
                        <m:d>
                          <m:dPr>
                            <m:ctrlPr>
                              <a:rPr lang="ja-JP" altLang="ja-JP" sz="900" i="1">
                                <a:latin typeface="Cambria Math" panose="02040503050406030204" pitchFamily="18" charset="0"/>
                              </a:rPr>
                            </m:ctrlPr>
                          </m:dPr>
                          <m:e>
                            <m:r>
                              <a:rPr lang="en-US" altLang="ja-JP" sz="900" i="1">
                                <a:latin typeface="Cambria Math" panose="02040503050406030204" pitchFamily="18" charset="0"/>
                              </a:rPr>
                              <m:t>𝑥</m:t>
                            </m:r>
                          </m:e>
                        </m:d>
                      </m:e>
                    </m:d>
                    <m:d>
                      <m:dPr>
                        <m:ctrlPr>
                          <a:rPr lang="ja-JP" altLang="ja-JP" sz="900" i="1">
                            <a:latin typeface="Cambria Math" panose="02040503050406030204" pitchFamily="18" charset="0"/>
                          </a:rPr>
                        </m:ctrlPr>
                      </m:dPr>
                      <m:e>
                        <m:r>
                          <a:rPr lang="en-US" altLang="ja-JP" sz="900" i="1">
                            <a:latin typeface="Cambria Math" panose="02040503050406030204" pitchFamily="18" charset="0"/>
                          </a:rPr>
                          <m:t>𝜔</m:t>
                        </m:r>
                      </m:e>
                    </m:d>
                    <m:r>
                      <a:rPr lang="en-US" altLang="ja-JP" sz="900">
                        <a:latin typeface="Cambria Math" panose="02040503050406030204" pitchFamily="18" charset="0"/>
                      </a:rPr>
                      <m:t>=</m:t>
                    </m:r>
                    <m:nary>
                      <m:naryPr>
                        <m:limLoc m:val="subSup"/>
                        <m:ctrlPr>
                          <a:rPr lang="ja-JP" altLang="ja-JP" sz="900" i="1">
                            <a:latin typeface="Cambria Math" panose="02040503050406030204" pitchFamily="18" charset="0"/>
                          </a:rPr>
                        </m:ctrlPr>
                      </m:naryPr>
                      <m:sub>
                        <m:r>
                          <a:rPr lang="en-US" altLang="ja-JP" sz="900" i="1">
                            <a:latin typeface="Cambria Math" panose="02040503050406030204" pitchFamily="18" charset="0"/>
                          </a:rPr>
                          <m:t>−∞</m:t>
                        </m:r>
                      </m:sub>
                      <m:sup>
                        <m:r>
                          <a:rPr lang="en-US" altLang="ja-JP" sz="900" i="1">
                            <a:latin typeface="Cambria Math" panose="02040503050406030204" pitchFamily="18" charset="0"/>
                          </a:rPr>
                          <m:t>∞</m:t>
                        </m:r>
                      </m:sup>
                      <m:e>
                        <m:f>
                          <m:fPr>
                            <m:ctrlPr>
                              <a:rPr lang="ja-JP" altLang="ja-JP" sz="1300" i="1">
                                <a:latin typeface="Cambria Math" panose="02040503050406030204" pitchFamily="18" charset="0"/>
                              </a:rPr>
                            </m:ctrlPr>
                          </m:fPr>
                          <m:num>
                            <m:r>
                              <a:rPr lang="en-US" altLang="ja-JP" sz="1300" i="1">
                                <a:latin typeface="Cambria Math" panose="02040503050406030204" pitchFamily="18" charset="0"/>
                              </a:rPr>
                              <m:t>1</m:t>
                            </m:r>
                          </m:num>
                          <m:den>
                            <m:rad>
                              <m:radPr>
                                <m:degHide m:val="on"/>
                                <m:ctrlPr>
                                  <a:rPr lang="ja-JP" altLang="ja-JP" sz="1300" i="1">
                                    <a:latin typeface="Cambria Math" panose="02040503050406030204" pitchFamily="18" charset="0"/>
                                  </a:rPr>
                                </m:ctrlPr>
                              </m:radPr>
                              <m:deg/>
                              <m:e>
                                <m:r>
                                  <a:rPr lang="en-US" altLang="ja-JP" sz="1300" i="1">
                                    <a:latin typeface="Cambria Math" panose="02040503050406030204" pitchFamily="18" charset="0"/>
                                  </a:rPr>
                                  <m:t>2</m:t>
                                </m:r>
                                <m:r>
                                  <a:rPr lang="en-US" altLang="ja-JP" sz="1300" i="1">
                                    <a:latin typeface="Cambria Math" panose="02040503050406030204" pitchFamily="18" charset="0"/>
                                  </a:rPr>
                                  <m:t>𝜋</m:t>
                                </m:r>
                                <m:sSup>
                                  <m:sSupPr>
                                    <m:ctrlPr>
                                      <a:rPr lang="ja-JP" altLang="ja-JP" sz="1300" i="1">
                                        <a:latin typeface="Cambria Math" panose="02040503050406030204" pitchFamily="18" charset="0"/>
                                      </a:rPr>
                                    </m:ctrlPr>
                                  </m:sSupPr>
                                  <m:e>
                                    <m:r>
                                      <a:rPr lang="en-US" altLang="ja-JP" sz="1300" i="1">
                                        <a:latin typeface="Cambria Math" panose="02040503050406030204" pitchFamily="18" charset="0"/>
                                      </a:rPr>
                                      <m:t>𝜎</m:t>
                                    </m:r>
                                  </m:e>
                                  <m:sup>
                                    <m:r>
                                      <a:rPr lang="en-US" altLang="ja-JP" sz="1300" i="1">
                                        <a:latin typeface="Cambria Math" panose="02040503050406030204" pitchFamily="18" charset="0"/>
                                      </a:rPr>
                                      <m:t>2</m:t>
                                    </m:r>
                                  </m:sup>
                                </m:sSup>
                              </m:e>
                            </m:rad>
                          </m:den>
                        </m:f>
                        <m:r>
                          <a:rPr lang="en-US" altLang="ja-JP" sz="1300" i="1">
                            <a:latin typeface="Cambria Math" panose="02040503050406030204" pitchFamily="18" charset="0"/>
                          </a:rPr>
                          <m:t> </m:t>
                        </m:r>
                        <m:sSup>
                          <m:sSupPr>
                            <m:ctrlPr>
                              <a:rPr lang="ja-JP" altLang="ja-JP" sz="1300" i="1">
                                <a:latin typeface="Cambria Math" panose="02040503050406030204" pitchFamily="18" charset="0"/>
                              </a:rPr>
                            </m:ctrlPr>
                          </m:sSupPr>
                          <m:e>
                            <m:r>
                              <a:rPr lang="en-US" altLang="ja-JP" sz="1300" i="1">
                                <a:latin typeface="Cambria Math" panose="02040503050406030204" pitchFamily="18" charset="0"/>
                              </a:rPr>
                              <m:t>𝑒</m:t>
                            </m:r>
                          </m:e>
                          <m:sup>
                            <m:r>
                              <a:rPr lang="en-US" altLang="ja-JP" sz="1300" i="1">
                                <a:latin typeface="Cambria Math" panose="02040503050406030204" pitchFamily="18" charset="0"/>
                              </a:rPr>
                              <m:t>−</m:t>
                            </m:r>
                            <m:f>
                              <m:fPr>
                                <m:ctrlPr>
                                  <a:rPr lang="ja-JP" altLang="ja-JP" sz="1300" i="1">
                                    <a:latin typeface="Cambria Math" panose="02040503050406030204" pitchFamily="18" charset="0"/>
                                  </a:rPr>
                                </m:ctrlPr>
                              </m:fPr>
                              <m:num>
                                <m:sSup>
                                  <m:sSupPr>
                                    <m:ctrlPr>
                                      <a:rPr lang="ja-JP" altLang="ja-JP" sz="1300" i="1">
                                        <a:latin typeface="Cambria Math" panose="02040503050406030204" pitchFamily="18" charset="0"/>
                                      </a:rPr>
                                    </m:ctrlPr>
                                  </m:sSupPr>
                                  <m:e>
                                    <m:r>
                                      <a:rPr lang="en-US" altLang="ja-JP" sz="1300" i="1">
                                        <a:latin typeface="Cambria Math" panose="02040503050406030204" pitchFamily="18" charset="0"/>
                                      </a:rPr>
                                      <m:t>𝑥</m:t>
                                    </m:r>
                                  </m:e>
                                  <m:sup>
                                    <m:r>
                                      <a:rPr lang="en-US" altLang="ja-JP" sz="1300" i="1">
                                        <a:latin typeface="Cambria Math" panose="02040503050406030204" pitchFamily="18" charset="0"/>
                                      </a:rPr>
                                      <m:t>2</m:t>
                                    </m:r>
                                  </m:sup>
                                </m:sSup>
                              </m:num>
                              <m:den>
                                <m:sSup>
                                  <m:sSupPr>
                                    <m:ctrlPr>
                                      <a:rPr lang="ja-JP" altLang="ja-JP" sz="1300" i="1">
                                        <a:latin typeface="Cambria Math" panose="02040503050406030204" pitchFamily="18" charset="0"/>
                                      </a:rPr>
                                    </m:ctrlPr>
                                  </m:sSupPr>
                                  <m:e>
                                    <m:r>
                                      <a:rPr lang="en-US" altLang="ja-JP" sz="1300" i="1">
                                        <a:latin typeface="Cambria Math" panose="02040503050406030204" pitchFamily="18" charset="0"/>
                                      </a:rPr>
                                      <m:t>2</m:t>
                                    </m:r>
                                    <m:r>
                                      <a:rPr lang="en-US" altLang="ja-JP" sz="1300" i="1">
                                        <a:latin typeface="Cambria Math" panose="02040503050406030204" pitchFamily="18" charset="0"/>
                                      </a:rPr>
                                      <m:t>𝜎</m:t>
                                    </m:r>
                                  </m:e>
                                  <m:sup>
                                    <m:r>
                                      <a:rPr lang="en-US" altLang="ja-JP" sz="1300" i="1">
                                        <a:latin typeface="Cambria Math" panose="02040503050406030204" pitchFamily="18" charset="0"/>
                                      </a:rPr>
                                      <m:t>2</m:t>
                                    </m:r>
                                  </m:sup>
                                </m:sSup>
                              </m:den>
                            </m:f>
                          </m:sup>
                        </m:sSup>
                        <m:sSup>
                          <m:sSupPr>
                            <m:ctrlPr>
                              <a:rPr lang="ja-JP" altLang="ja-JP" sz="900" i="1">
                                <a:latin typeface="Cambria Math" panose="02040503050406030204" pitchFamily="18" charset="0"/>
                              </a:rPr>
                            </m:ctrlPr>
                          </m:sSupPr>
                          <m:e>
                            <m:r>
                              <m:rPr>
                                <m:sty m:val="p"/>
                              </m:rPr>
                              <a:rPr lang="en-US" altLang="ja-JP" sz="900">
                                <a:latin typeface="Cambria Math" panose="02040503050406030204" pitchFamily="18" charset="0"/>
                              </a:rPr>
                              <m:t>e</m:t>
                            </m:r>
                          </m:e>
                          <m:sup>
                            <m:r>
                              <a:rPr lang="en-US" altLang="ja-JP" sz="900" i="1">
                                <a:latin typeface="Cambria Math" panose="02040503050406030204" pitchFamily="18" charset="0"/>
                              </a:rPr>
                              <m:t>−</m:t>
                            </m:r>
                            <m:r>
                              <a:rPr lang="en-US" altLang="ja-JP" sz="900" i="1">
                                <a:latin typeface="Cambria Math" panose="02040503050406030204" pitchFamily="18" charset="0"/>
                              </a:rPr>
                              <m:t>𝜔</m:t>
                            </m:r>
                            <m:r>
                              <a:rPr lang="en-US" altLang="ja-JP" sz="900" i="1">
                                <a:latin typeface="Cambria Math" panose="02040503050406030204" pitchFamily="18" charset="0"/>
                              </a:rPr>
                              <m:t>𝑥𝑖</m:t>
                            </m:r>
                          </m:sup>
                        </m:sSup>
                        <m:r>
                          <a:rPr lang="en-US" altLang="ja-JP" sz="900" i="1">
                            <a:latin typeface="Cambria Math" panose="02040503050406030204" pitchFamily="18" charset="0"/>
                          </a:rPr>
                          <m:t>𝑑𝑥</m:t>
                        </m:r>
                      </m:e>
                    </m:nary>
                    <m:r>
                      <a:rPr lang="en-US" altLang="ja-JP" sz="900" i="1">
                        <a:latin typeface="Cambria Math" panose="02040503050406030204" pitchFamily="18" charset="0"/>
                      </a:rPr>
                      <m:t>=</m:t>
                    </m:r>
                    <m:f>
                      <m:fPr>
                        <m:ctrlPr>
                          <a:rPr lang="en-US" altLang="ja-JP" sz="900" i="1">
                            <a:latin typeface="Cambria Math" panose="02040503050406030204" pitchFamily="18" charset="0"/>
                          </a:rPr>
                        </m:ctrlPr>
                      </m:fPr>
                      <m:num>
                        <m:r>
                          <a:rPr lang="en-US" altLang="ja-JP" sz="900" i="1">
                            <a:latin typeface="Cambria Math" panose="02040503050406030204" pitchFamily="18" charset="0"/>
                          </a:rPr>
                          <m:t>1</m:t>
                        </m:r>
                      </m:num>
                      <m:den>
                        <m:rad>
                          <m:radPr>
                            <m:degHide m:val="on"/>
                            <m:ctrlPr>
                              <a:rPr lang="ja-JP" altLang="ja-JP" sz="1300" i="1">
                                <a:latin typeface="Cambria Math" panose="02040503050406030204" pitchFamily="18" charset="0"/>
                              </a:rPr>
                            </m:ctrlPr>
                          </m:radPr>
                          <m:deg/>
                          <m:e>
                            <m:r>
                              <a:rPr lang="en-US" altLang="ja-JP" sz="1300" i="1">
                                <a:latin typeface="Cambria Math" panose="02040503050406030204" pitchFamily="18" charset="0"/>
                              </a:rPr>
                              <m:t>2</m:t>
                            </m:r>
                            <m:r>
                              <a:rPr lang="en-US" altLang="ja-JP" sz="1300" i="1">
                                <a:latin typeface="Cambria Math" panose="02040503050406030204" pitchFamily="18" charset="0"/>
                              </a:rPr>
                              <m:t>𝜋</m:t>
                            </m:r>
                            <m:sSup>
                              <m:sSupPr>
                                <m:ctrlPr>
                                  <a:rPr lang="ja-JP" altLang="ja-JP" sz="1300" i="1">
                                    <a:latin typeface="Cambria Math" panose="02040503050406030204" pitchFamily="18" charset="0"/>
                                  </a:rPr>
                                </m:ctrlPr>
                              </m:sSupPr>
                              <m:e>
                                <m:r>
                                  <a:rPr lang="en-US" altLang="ja-JP" sz="1300" i="1">
                                    <a:latin typeface="Cambria Math" panose="02040503050406030204" pitchFamily="18" charset="0"/>
                                  </a:rPr>
                                  <m:t>𝜎</m:t>
                                </m:r>
                              </m:e>
                              <m:sup>
                                <m:r>
                                  <a:rPr lang="en-US" altLang="ja-JP" sz="1300" i="1">
                                    <a:latin typeface="Cambria Math" panose="02040503050406030204" pitchFamily="18" charset="0"/>
                                  </a:rPr>
                                  <m:t>2</m:t>
                                </m:r>
                              </m:sup>
                            </m:sSup>
                          </m:e>
                        </m:rad>
                      </m:den>
                    </m:f>
                    <m:rad>
                      <m:radPr>
                        <m:degHide m:val="on"/>
                        <m:ctrlPr>
                          <a:rPr lang="ja-JP" altLang="ja-JP" sz="1300" i="1">
                            <a:latin typeface="Cambria Math" panose="02040503050406030204" pitchFamily="18" charset="0"/>
                          </a:rPr>
                        </m:ctrlPr>
                      </m:radPr>
                      <m:deg/>
                      <m:e>
                        <m:f>
                          <m:fPr>
                            <m:ctrlPr>
                              <a:rPr lang="ja-JP" altLang="ja-JP" sz="1300" i="1">
                                <a:latin typeface="Cambria Math" panose="02040503050406030204" pitchFamily="18" charset="0"/>
                              </a:rPr>
                            </m:ctrlPr>
                          </m:fPr>
                          <m:num>
                            <m:sSup>
                              <m:sSupPr>
                                <m:ctrlPr>
                                  <a:rPr lang="ja-JP" altLang="ja-JP" sz="1300" i="1">
                                    <a:latin typeface="Cambria Math" panose="02040503050406030204" pitchFamily="18" charset="0"/>
                                  </a:rPr>
                                </m:ctrlPr>
                              </m:sSupPr>
                              <m:e>
                                <m:r>
                                  <a:rPr lang="en-US" altLang="ja-JP" sz="1300" i="1">
                                    <a:latin typeface="Cambria Math" panose="02040503050406030204" pitchFamily="18" charset="0"/>
                                  </a:rPr>
                                  <m:t>2</m:t>
                                </m:r>
                                <m:r>
                                  <a:rPr lang="en-US" altLang="ja-JP" sz="1300" i="1">
                                    <a:latin typeface="Cambria Math" panose="02040503050406030204" pitchFamily="18" charset="0"/>
                                  </a:rPr>
                                  <m:t>𝜎</m:t>
                                </m:r>
                              </m:e>
                              <m:sup>
                                <m:r>
                                  <a:rPr lang="en-US" altLang="ja-JP" sz="1300" i="1">
                                    <a:latin typeface="Cambria Math" panose="02040503050406030204" pitchFamily="18" charset="0"/>
                                  </a:rPr>
                                  <m:t>2</m:t>
                                </m:r>
                              </m:sup>
                            </m:sSup>
                            <m:r>
                              <a:rPr lang="en-US" altLang="ja-JP" sz="1300" i="1">
                                <a:latin typeface="Cambria Math" panose="02040503050406030204" pitchFamily="18" charset="0"/>
                              </a:rPr>
                              <m:t>𝜋</m:t>
                            </m:r>
                          </m:num>
                          <m:den>
                            <m:r>
                              <a:rPr lang="en-US" altLang="ja-JP" sz="1300" i="1">
                                <a:latin typeface="Cambria Math" panose="02040503050406030204" pitchFamily="18" charset="0"/>
                              </a:rPr>
                              <m:t>1</m:t>
                            </m:r>
                          </m:den>
                        </m:f>
                      </m:e>
                    </m:rad>
                    <m:sSup>
                      <m:sSupPr>
                        <m:ctrlPr>
                          <a:rPr lang="ja-JP" altLang="ja-JP" sz="1300" i="1">
                            <a:latin typeface="Cambria Math" panose="02040503050406030204" pitchFamily="18" charset="0"/>
                          </a:rPr>
                        </m:ctrlPr>
                      </m:sSupPr>
                      <m:e>
                        <m:r>
                          <a:rPr lang="en-US" altLang="ja-JP" sz="1300" i="1">
                            <a:latin typeface="Cambria Math" panose="02040503050406030204" pitchFamily="18" charset="0"/>
                          </a:rPr>
                          <m:t>𝑒</m:t>
                        </m:r>
                      </m:e>
                      <m:sup>
                        <m:r>
                          <a:rPr lang="en-US" altLang="ja-JP" sz="1300" i="1">
                            <a:latin typeface="Cambria Math" panose="02040503050406030204" pitchFamily="18" charset="0"/>
                          </a:rPr>
                          <m:t>−</m:t>
                        </m:r>
                        <m:sSup>
                          <m:sSupPr>
                            <m:ctrlPr>
                              <a:rPr lang="ja-JP" altLang="ja-JP" sz="1300" i="1">
                                <a:latin typeface="Cambria Math" panose="02040503050406030204" pitchFamily="18" charset="0"/>
                              </a:rPr>
                            </m:ctrlPr>
                          </m:sSupPr>
                          <m:e>
                            <m:r>
                              <a:rPr lang="en-US" altLang="ja-JP" sz="1300" i="1">
                                <a:latin typeface="Cambria Math" panose="02040503050406030204" pitchFamily="18" charset="0"/>
                              </a:rPr>
                              <m:t>2</m:t>
                            </m:r>
                            <m:r>
                              <a:rPr lang="en-US" altLang="ja-JP" sz="1300" i="1">
                                <a:latin typeface="Cambria Math" panose="02040503050406030204" pitchFamily="18" charset="0"/>
                              </a:rPr>
                              <m:t>𝜎</m:t>
                            </m:r>
                          </m:e>
                          <m:sup>
                            <m:r>
                              <a:rPr lang="en-US" altLang="ja-JP" sz="1300" i="1">
                                <a:latin typeface="Cambria Math" panose="02040503050406030204" pitchFamily="18" charset="0"/>
                              </a:rPr>
                              <m:t>2</m:t>
                            </m:r>
                          </m:sup>
                        </m:sSup>
                        <m:f>
                          <m:fPr>
                            <m:ctrlPr>
                              <a:rPr lang="ja-JP" altLang="ja-JP" sz="1300" i="1">
                                <a:latin typeface="Cambria Math" panose="02040503050406030204" pitchFamily="18" charset="0"/>
                              </a:rPr>
                            </m:ctrlPr>
                          </m:fPr>
                          <m:num>
                            <m:sSup>
                              <m:sSupPr>
                                <m:ctrlPr>
                                  <a:rPr lang="ja-JP" altLang="ja-JP" sz="1300" i="1">
                                    <a:latin typeface="Cambria Math" panose="02040503050406030204" pitchFamily="18" charset="0"/>
                                  </a:rPr>
                                </m:ctrlPr>
                              </m:sSupPr>
                              <m:e>
                                <m:r>
                                  <a:rPr lang="en-US" altLang="ja-JP" sz="1300" i="1">
                                    <a:latin typeface="Cambria Math" panose="02040503050406030204" pitchFamily="18" charset="0"/>
                                  </a:rPr>
                                  <m:t>𝜔</m:t>
                                </m:r>
                              </m:e>
                              <m:sup>
                                <m:r>
                                  <a:rPr lang="en-US" altLang="ja-JP" sz="1300" i="1">
                                    <a:latin typeface="Cambria Math" panose="02040503050406030204" pitchFamily="18" charset="0"/>
                                  </a:rPr>
                                  <m:t>2</m:t>
                                </m:r>
                              </m:sup>
                            </m:sSup>
                          </m:num>
                          <m:den>
                            <m:r>
                              <a:rPr lang="en-US" altLang="ja-JP" sz="1300" i="1">
                                <a:latin typeface="Cambria Math" panose="02040503050406030204" pitchFamily="18" charset="0"/>
                              </a:rPr>
                              <m:t>4</m:t>
                            </m:r>
                          </m:den>
                        </m:f>
                      </m:sup>
                    </m:sSup>
                    <m:r>
                      <a:rPr lang="en-US" altLang="ja-JP" sz="1300" i="1">
                        <a:latin typeface="Cambria Math" panose="02040503050406030204" pitchFamily="18" charset="0"/>
                      </a:rPr>
                      <m:t>=</m:t>
                    </m:r>
                    <m:sSup>
                      <m:sSupPr>
                        <m:ctrlPr>
                          <a:rPr lang="ja-JP" altLang="ja-JP" sz="1300" i="1">
                            <a:latin typeface="Cambria Math" panose="02040503050406030204" pitchFamily="18" charset="0"/>
                          </a:rPr>
                        </m:ctrlPr>
                      </m:sSupPr>
                      <m:e>
                        <m:r>
                          <a:rPr lang="en-US" altLang="ja-JP" sz="1300" i="1">
                            <a:latin typeface="Cambria Math" panose="02040503050406030204" pitchFamily="18" charset="0"/>
                          </a:rPr>
                          <m:t>𝑒</m:t>
                        </m:r>
                      </m:e>
                      <m:sup>
                        <m:r>
                          <a:rPr lang="en-US" altLang="ja-JP" sz="1300" i="1">
                            <a:latin typeface="Cambria Math" panose="02040503050406030204" pitchFamily="18" charset="0"/>
                          </a:rPr>
                          <m:t>−</m:t>
                        </m:r>
                        <m:f>
                          <m:fPr>
                            <m:ctrlPr>
                              <a:rPr lang="ja-JP" altLang="ja-JP" sz="1300" i="1">
                                <a:latin typeface="Cambria Math" panose="02040503050406030204" pitchFamily="18" charset="0"/>
                              </a:rPr>
                            </m:ctrlPr>
                          </m:fPr>
                          <m:num>
                            <m:sSup>
                              <m:sSupPr>
                                <m:ctrlPr>
                                  <a:rPr lang="ja-JP" altLang="ja-JP" sz="1300" i="1">
                                    <a:latin typeface="Cambria Math" panose="02040503050406030204" pitchFamily="18" charset="0"/>
                                  </a:rPr>
                                </m:ctrlPr>
                              </m:sSupPr>
                              <m:e>
                                <m:r>
                                  <a:rPr lang="en-US" altLang="ja-JP" sz="1300" i="1">
                                    <a:latin typeface="Cambria Math" panose="02040503050406030204" pitchFamily="18" charset="0"/>
                                  </a:rPr>
                                  <m:t>𝜔</m:t>
                                </m:r>
                              </m:e>
                              <m:sup>
                                <m:r>
                                  <a:rPr lang="en-US" altLang="ja-JP" sz="1300" i="1">
                                    <a:latin typeface="Cambria Math" panose="02040503050406030204" pitchFamily="18" charset="0"/>
                                  </a:rPr>
                                  <m:t>2</m:t>
                                </m:r>
                              </m:sup>
                            </m:sSup>
                            <m:sSup>
                              <m:sSupPr>
                                <m:ctrlPr>
                                  <a:rPr lang="ja-JP" altLang="ja-JP" sz="1300" i="1">
                                    <a:latin typeface="Cambria Math" panose="02040503050406030204" pitchFamily="18" charset="0"/>
                                  </a:rPr>
                                </m:ctrlPr>
                              </m:sSupPr>
                              <m:e>
                                <m:r>
                                  <a:rPr lang="en-US" altLang="ja-JP" sz="1300" i="1">
                                    <a:latin typeface="Cambria Math" panose="02040503050406030204" pitchFamily="18" charset="0"/>
                                  </a:rPr>
                                  <m:t>𝜎</m:t>
                                </m:r>
                              </m:e>
                              <m:sup>
                                <m:r>
                                  <a:rPr lang="en-US" altLang="ja-JP" sz="1300" i="1">
                                    <a:latin typeface="Cambria Math" panose="02040503050406030204" pitchFamily="18" charset="0"/>
                                  </a:rPr>
                                  <m:t>2</m:t>
                                </m:r>
                              </m:sup>
                            </m:sSup>
                          </m:num>
                          <m:den>
                            <m:r>
                              <a:rPr lang="en-US" altLang="ja-JP" sz="1300">
                                <a:latin typeface="Cambria Math" panose="02040503050406030204" pitchFamily="18" charset="0"/>
                              </a:rPr>
                              <m:t>2</m:t>
                            </m:r>
                          </m:den>
                        </m:f>
                      </m:sup>
                    </m:sSup>
                  </m:oMath>
                </a14:m>
                <a:r>
                  <a:rPr kumimoji="1" lang="en-US" altLang="ja-JP" dirty="0" smtClean="0"/>
                  <a:t> </a:t>
                </a:r>
              </a:p>
              <a:p>
                <a:endParaRPr kumimoji="1" lang="en-US" altLang="ja-JP" dirty="0" smtClean="0"/>
              </a:p>
              <a:p>
                <a:endParaRPr kumimoji="1" lang="en-US" altLang="ja-JP" dirty="0" smtClean="0"/>
              </a:p>
              <a:p>
                <a:endParaRPr kumimoji="1" lang="en-US" altLang="ja-JP" dirty="0" smtClean="0"/>
              </a:p>
              <a:p>
                <a:r>
                  <a:rPr kumimoji="1" lang="en-US" altLang="ja-JP" dirty="0" smtClean="0"/>
                  <a:t>TODO</a:t>
                </a:r>
                <a:r>
                  <a:rPr kumimoji="1" lang="ja-JP" altLang="en-US" dirty="0" smtClean="0"/>
                  <a:t>　以下の公式の証明を</a:t>
                </a:r>
                <a:r>
                  <a:rPr kumimoji="1" lang="en-US" altLang="ja-JP" dirty="0" smtClean="0"/>
                  <a:t>…</a:t>
                </a:r>
              </a:p>
              <a:p>
                <a:endParaRPr kumimoji="1" lang="en-US" altLang="ja-JP" dirty="0" smtClean="0"/>
              </a:p>
              <a:p>
                <a14:m>
                  <m:oMath xmlns:m="http://schemas.openxmlformats.org/officeDocument/2006/math">
                    <m:r>
                      <a:rPr lang="en-US" altLang="ja-JP" sz="1300" i="1">
                        <a:latin typeface="Cambria Math" panose="02040503050406030204" pitchFamily="18" charset="0"/>
                      </a:rPr>
                      <m:t>𝐹</m:t>
                    </m:r>
                    <m:d>
                      <m:dPr>
                        <m:ctrlPr>
                          <a:rPr lang="ja-JP" altLang="ja-JP" sz="1300" i="1">
                            <a:latin typeface="Cambria Math" panose="02040503050406030204" pitchFamily="18" charset="0"/>
                          </a:rPr>
                        </m:ctrlPr>
                      </m:dPr>
                      <m:e>
                        <m:r>
                          <a:rPr lang="en-US" altLang="ja-JP" sz="1300" i="1">
                            <a:latin typeface="Cambria Math" panose="02040503050406030204" pitchFamily="18" charset="0"/>
                          </a:rPr>
                          <m:t>𝜔</m:t>
                        </m:r>
                      </m:e>
                    </m:d>
                    <m:r>
                      <a:rPr lang="en-US" altLang="ja-JP" sz="1300" i="1">
                        <a:latin typeface="Cambria Math" panose="02040503050406030204" pitchFamily="18" charset="0"/>
                      </a:rPr>
                      <m:t>=</m:t>
                    </m:r>
                    <m:nary>
                      <m:naryPr>
                        <m:limLoc m:val="subSup"/>
                        <m:ctrlPr>
                          <a:rPr lang="ja-JP" altLang="ja-JP" sz="1300" i="1">
                            <a:latin typeface="Cambria Math" panose="02040503050406030204" pitchFamily="18" charset="0"/>
                          </a:rPr>
                        </m:ctrlPr>
                      </m:naryPr>
                      <m:sub>
                        <m:r>
                          <a:rPr lang="en-US" altLang="ja-JP" sz="1300" i="1">
                            <a:latin typeface="Cambria Math" panose="02040503050406030204" pitchFamily="18" charset="0"/>
                          </a:rPr>
                          <m:t>−∞</m:t>
                        </m:r>
                      </m:sub>
                      <m:sup>
                        <m:r>
                          <a:rPr lang="en-US" altLang="ja-JP" sz="1300" i="1">
                            <a:latin typeface="Cambria Math" panose="02040503050406030204" pitchFamily="18" charset="0"/>
                          </a:rPr>
                          <m:t>∞</m:t>
                        </m:r>
                      </m:sup>
                      <m:e>
                        <m:sSup>
                          <m:sSupPr>
                            <m:ctrlPr>
                              <a:rPr lang="ja-JP" altLang="ja-JP" sz="1300" i="1">
                                <a:latin typeface="Cambria Math" panose="02040503050406030204" pitchFamily="18" charset="0"/>
                              </a:rPr>
                            </m:ctrlPr>
                          </m:sSupPr>
                          <m:e>
                            <m:r>
                              <a:rPr lang="en-US" altLang="ja-JP" sz="1300" i="1">
                                <a:latin typeface="Cambria Math" panose="02040503050406030204" pitchFamily="18" charset="0"/>
                              </a:rPr>
                              <m:t>𝑒</m:t>
                            </m:r>
                          </m:e>
                          <m:sup>
                            <m:r>
                              <a:rPr lang="en-US" altLang="ja-JP" sz="1300" i="1">
                                <a:latin typeface="Cambria Math" panose="02040503050406030204" pitchFamily="18" charset="0"/>
                              </a:rPr>
                              <m:t>−</m:t>
                            </m:r>
                            <m:r>
                              <a:rPr lang="en-US" altLang="ja-JP" sz="1300" i="1">
                                <a:latin typeface="Cambria Math" panose="02040503050406030204" pitchFamily="18" charset="0"/>
                              </a:rPr>
                              <m:t>𝑎</m:t>
                            </m:r>
                            <m:sSup>
                              <m:sSupPr>
                                <m:ctrlPr>
                                  <a:rPr lang="ja-JP" altLang="ja-JP" sz="1300" i="1">
                                    <a:latin typeface="Cambria Math" panose="02040503050406030204" pitchFamily="18" charset="0"/>
                                  </a:rPr>
                                </m:ctrlPr>
                              </m:sSupPr>
                              <m:e>
                                <m:r>
                                  <a:rPr lang="en-US" altLang="ja-JP" sz="1300" i="1">
                                    <a:latin typeface="Cambria Math" panose="02040503050406030204" pitchFamily="18" charset="0"/>
                                  </a:rPr>
                                  <m:t>𝑥</m:t>
                                </m:r>
                              </m:e>
                              <m:sup>
                                <m:r>
                                  <a:rPr lang="en-US" altLang="ja-JP" sz="1300" i="1">
                                    <a:latin typeface="Cambria Math" panose="02040503050406030204" pitchFamily="18" charset="0"/>
                                  </a:rPr>
                                  <m:t>2</m:t>
                                </m:r>
                              </m:sup>
                            </m:sSup>
                          </m:sup>
                        </m:sSup>
                        <m:sSup>
                          <m:sSupPr>
                            <m:ctrlPr>
                              <a:rPr lang="ja-JP" altLang="ja-JP" sz="1300" i="1">
                                <a:latin typeface="Cambria Math" panose="02040503050406030204" pitchFamily="18" charset="0"/>
                              </a:rPr>
                            </m:ctrlPr>
                          </m:sSupPr>
                          <m:e>
                            <m:r>
                              <m:rPr>
                                <m:sty m:val="p"/>
                              </m:rPr>
                              <a:rPr lang="en-US" altLang="ja-JP" sz="1300">
                                <a:latin typeface="Cambria Math" panose="02040503050406030204" pitchFamily="18" charset="0"/>
                              </a:rPr>
                              <m:t>e</m:t>
                            </m:r>
                          </m:e>
                          <m:sup>
                            <m:r>
                              <a:rPr lang="en-US" altLang="ja-JP" sz="1300" i="1">
                                <a:latin typeface="Cambria Math" panose="02040503050406030204" pitchFamily="18" charset="0"/>
                              </a:rPr>
                              <m:t>−2</m:t>
                            </m:r>
                            <m:r>
                              <a:rPr lang="en-US" altLang="ja-JP" sz="1300" i="1">
                                <a:latin typeface="Cambria Math" panose="02040503050406030204" pitchFamily="18" charset="0"/>
                              </a:rPr>
                              <m:t>𝜋𝜔</m:t>
                            </m:r>
                            <m:r>
                              <a:rPr lang="en-US" altLang="ja-JP" sz="1300" i="1">
                                <a:latin typeface="Cambria Math" panose="02040503050406030204" pitchFamily="18" charset="0"/>
                              </a:rPr>
                              <m:t>𝑥𝑖</m:t>
                            </m:r>
                          </m:sup>
                        </m:sSup>
                        <m:r>
                          <a:rPr lang="en-US" altLang="ja-JP" sz="1300" i="1">
                            <a:latin typeface="Cambria Math" panose="02040503050406030204" pitchFamily="18" charset="0"/>
                          </a:rPr>
                          <m:t>𝑑𝑥</m:t>
                        </m:r>
                      </m:e>
                    </m:nary>
                    <m:r>
                      <a:rPr lang="en-US" altLang="ja-JP" sz="1300" i="1">
                        <a:latin typeface="Cambria Math" panose="02040503050406030204" pitchFamily="18" charset="0"/>
                      </a:rPr>
                      <m:t>=</m:t>
                    </m:r>
                    <m:rad>
                      <m:radPr>
                        <m:degHide m:val="on"/>
                        <m:ctrlPr>
                          <a:rPr lang="ja-JP" altLang="ja-JP" sz="1300" i="1">
                            <a:latin typeface="Cambria Math" panose="02040503050406030204" pitchFamily="18" charset="0"/>
                          </a:rPr>
                        </m:ctrlPr>
                      </m:radPr>
                      <m:deg/>
                      <m:e>
                        <m:f>
                          <m:fPr>
                            <m:ctrlPr>
                              <a:rPr lang="ja-JP" altLang="ja-JP" sz="1300" i="1">
                                <a:latin typeface="Cambria Math" panose="02040503050406030204" pitchFamily="18" charset="0"/>
                              </a:rPr>
                            </m:ctrlPr>
                          </m:fPr>
                          <m:num>
                            <m:r>
                              <a:rPr lang="en-US" altLang="ja-JP" sz="1300" i="1">
                                <a:latin typeface="Cambria Math" panose="02040503050406030204" pitchFamily="18" charset="0"/>
                              </a:rPr>
                              <m:t>𝜋</m:t>
                            </m:r>
                          </m:num>
                          <m:den>
                            <m:r>
                              <a:rPr lang="en-US" altLang="ja-JP" sz="1300" i="1">
                                <a:latin typeface="Cambria Math" panose="02040503050406030204" pitchFamily="18" charset="0"/>
                              </a:rPr>
                              <m:t>𝑎</m:t>
                            </m:r>
                          </m:den>
                        </m:f>
                      </m:e>
                    </m:rad>
                    <m:sSup>
                      <m:sSupPr>
                        <m:ctrlPr>
                          <a:rPr lang="ja-JP" altLang="ja-JP" sz="1300" i="1">
                            <a:latin typeface="Cambria Math" panose="02040503050406030204" pitchFamily="18" charset="0"/>
                          </a:rPr>
                        </m:ctrlPr>
                      </m:sSupPr>
                      <m:e>
                        <m:r>
                          <a:rPr lang="en-US" altLang="ja-JP" sz="1300" i="1">
                            <a:latin typeface="Cambria Math" panose="02040503050406030204" pitchFamily="18" charset="0"/>
                          </a:rPr>
                          <m:t>𝑒</m:t>
                        </m:r>
                      </m:e>
                      <m:sup>
                        <m:r>
                          <a:rPr lang="en-US" altLang="ja-JP" sz="1300" i="1">
                            <a:latin typeface="Cambria Math" panose="02040503050406030204" pitchFamily="18" charset="0"/>
                          </a:rPr>
                          <m:t>−</m:t>
                        </m:r>
                        <m:f>
                          <m:fPr>
                            <m:ctrlPr>
                              <a:rPr lang="ja-JP" altLang="ja-JP" sz="1300" i="1">
                                <a:latin typeface="Cambria Math" panose="02040503050406030204" pitchFamily="18" charset="0"/>
                              </a:rPr>
                            </m:ctrlPr>
                          </m:fPr>
                          <m:num>
                            <m:sSup>
                              <m:sSupPr>
                                <m:ctrlPr>
                                  <a:rPr lang="ja-JP" altLang="ja-JP" sz="1300" i="1">
                                    <a:latin typeface="Cambria Math" panose="02040503050406030204" pitchFamily="18" charset="0"/>
                                  </a:rPr>
                                </m:ctrlPr>
                              </m:sSupPr>
                              <m:e>
                                <m:r>
                                  <a:rPr lang="en-US" altLang="ja-JP" sz="1300" i="1">
                                    <a:latin typeface="Cambria Math" panose="02040503050406030204" pitchFamily="18" charset="0"/>
                                  </a:rPr>
                                  <m:t>𝜋</m:t>
                                </m:r>
                              </m:e>
                              <m:sup>
                                <m:r>
                                  <a:rPr lang="en-US" altLang="ja-JP" sz="1300" i="1">
                                    <a:latin typeface="Cambria Math" panose="02040503050406030204" pitchFamily="18" charset="0"/>
                                  </a:rPr>
                                  <m:t>2</m:t>
                                </m:r>
                              </m:sup>
                            </m:sSup>
                            <m:sSup>
                              <m:sSupPr>
                                <m:ctrlPr>
                                  <a:rPr lang="ja-JP" altLang="ja-JP" sz="1300" i="1">
                                    <a:latin typeface="Cambria Math" panose="02040503050406030204" pitchFamily="18" charset="0"/>
                                  </a:rPr>
                                </m:ctrlPr>
                              </m:sSupPr>
                              <m:e>
                                <m:r>
                                  <a:rPr lang="en-US" altLang="ja-JP" sz="1300" i="1">
                                    <a:latin typeface="Cambria Math" panose="02040503050406030204" pitchFamily="18" charset="0"/>
                                  </a:rPr>
                                  <m:t>𝜔</m:t>
                                </m:r>
                              </m:e>
                              <m:sup>
                                <m:r>
                                  <a:rPr lang="en-US" altLang="ja-JP" sz="1300" i="1">
                                    <a:latin typeface="Cambria Math" panose="02040503050406030204" pitchFamily="18" charset="0"/>
                                  </a:rPr>
                                  <m:t>2</m:t>
                                </m:r>
                              </m:sup>
                            </m:sSup>
                          </m:num>
                          <m:den>
                            <m:r>
                              <a:rPr lang="en-US" altLang="ja-JP" sz="1300" i="1">
                                <a:latin typeface="Cambria Math" panose="02040503050406030204" pitchFamily="18" charset="0"/>
                              </a:rPr>
                              <m:t>𝑎</m:t>
                            </m:r>
                          </m:den>
                        </m:f>
                      </m:sup>
                    </m:sSup>
                    <m:r>
                      <a:rPr lang="en-US" altLang="ja-JP" sz="1300" i="1">
                        <a:latin typeface="Cambria Math" panose="02040503050406030204" pitchFamily="18" charset="0"/>
                      </a:rPr>
                      <m:t>       </m:t>
                    </m:r>
                    <m:r>
                      <a:rPr lang="en-US" altLang="ja-JP" sz="1300">
                        <a:latin typeface="Cambria Math" panose="02040503050406030204" pitchFamily="18" charset="0"/>
                      </a:rPr>
                      <m:t>…</m:t>
                    </m:r>
                    <m:d>
                      <m:dPr>
                        <m:ctrlPr>
                          <a:rPr lang="ja-JP" altLang="ja-JP" sz="1300" i="1">
                            <a:latin typeface="Cambria Math" panose="02040503050406030204" pitchFamily="18" charset="0"/>
                          </a:rPr>
                        </m:ctrlPr>
                      </m:dPr>
                      <m:e>
                        <m:r>
                          <a:rPr lang="en-US" altLang="ja-JP" sz="1300">
                            <a:latin typeface="Cambria Math" panose="02040503050406030204" pitchFamily="18" charset="0"/>
                          </a:rPr>
                          <m:t>3</m:t>
                        </m:r>
                      </m:e>
                    </m:d>
                  </m:oMath>
                </a14:m>
                <a:r>
                  <a:rPr lang="en-US" altLang="ja-JP" sz="1300" dirty="0"/>
                  <a:t> </a:t>
                </a:r>
                <a:endParaRPr lang="ja-JP" altLang="ja-JP" sz="1300" dirty="0"/>
              </a:p>
              <a:p>
                <a14:m>
                  <m:oMath xmlns:m="http://schemas.openxmlformats.org/officeDocument/2006/math">
                    <m:r>
                      <a:rPr lang="en-US" altLang="ja-JP" sz="1300" i="1">
                        <a:latin typeface="Cambria Math" panose="02040503050406030204" pitchFamily="18" charset="0"/>
                      </a:rPr>
                      <m:t>𝐹</m:t>
                    </m:r>
                    <m:d>
                      <m:dPr>
                        <m:ctrlPr>
                          <a:rPr lang="ja-JP" altLang="ja-JP" sz="1300" i="1">
                            <a:latin typeface="Cambria Math" panose="02040503050406030204" pitchFamily="18" charset="0"/>
                          </a:rPr>
                        </m:ctrlPr>
                      </m:dPr>
                      <m:e>
                        <m:r>
                          <a:rPr lang="en-US" altLang="ja-JP" sz="1300" i="1">
                            <a:latin typeface="Cambria Math" panose="02040503050406030204" pitchFamily="18" charset="0"/>
                          </a:rPr>
                          <m:t>𝜔</m:t>
                        </m:r>
                      </m:e>
                    </m:d>
                    <m:r>
                      <a:rPr lang="en-US" altLang="ja-JP" sz="1300" i="1">
                        <a:latin typeface="Cambria Math" panose="02040503050406030204" pitchFamily="18" charset="0"/>
                      </a:rPr>
                      <m:t>=</m:t>
                    </m:r>
                    <m:nary>
                      <m:naryPr>
                        <m:limLoc m:val="subSup"/>
                        <m:ctrlPr>
                          <a:rPr lang="ja-JP" altLang="ja-JP" sz="1300" i="1">
                            <a:latin typeface="Cambria Math" panose="02040503050406030204" pitchFamily="18" charset="0"/>
                          </a:rPr>
                        </m:ctrlPr>
                      </m:naryPr>
                      <m:sub>
                        <m:r>
                          <a:rPr lang="en-US" altLang="ja-JP" sz="1300" i="1">
                            <a:latin typeface="Cambria Math" panose="02040503050406030204" pitchFamily="18" charset="0"/>
                          </a:rPr>
                          <m:t>−∞</m:t>
                        </m:r>
                      </m:sub>
                      <m:sup>
                        <m:r>
                          <a:rPr lang="en-US" altLang="ja-JP" sz="1300" i="1">
                            <a:latin typeface="Cambria Math" panose="02040503050406030204" pitchFamily="18" charset="0"/>
                          </a:rPr>
                          <m:t>∞</m:t>
                        </m:r>
                      </m:sup>
                      <m:e>
                        <m:sSup>
                          <m:sSupPr>
                            <m:ctrlPr>
                              <a:rPr lang="ja-JP" altLang="ja-JP" sz="1300" i="1">
                                <a:latin typeface="Cambria Math" panose="02040503050406030204" pitchFamily="18" charset="0"/>
                              </a:rPr>
                            </m:ctrlPr>
                          </m:sSupPr>
                          <m:e>
                            <m:r>
                              <a:rPr lang="en-US" altLang="ja-JP" sz="1300" i="1">
                                <a:latin typeface="Cambria Math" panose="02040503050406030204" pitchFamily="18" charset="0"/>
                              </a:rPr>
                              <m:t>𝑒</m:t>
                            </m:r>
                          </m:e>
                          <m:sup>
                            <m:r>
                              <a:rPr lang="en-US" altLang="ja-JP" sz="1300" i="1">
                                <a:latin typeface="Cambria Math" panose="02040503050406030204" pitchFamily="18" charset="0"/>
                              </a:rPr>
                              <m:t>−</m:t>
                            </m:r>
                            <m:r>
                              <a:rPr lang="en-US" altLang="ja-JP" sz="1300" i="1">
                                <a:latin typeface="Cambria Math" panose="02040503050406030204" pitchFamily="18" charset="0"/>
                              </a:rPr>
                              <m:t>𝑎</m:t>
                            </m:r>
                            <m:sSup>
                              <m:sSupPr>
                                <m:ctrlPr>
                                  <a:rPr lang="ja-JP" altLang="ja-JP" sz="1300" i="1">
                                    <a:latin typeface="Cambria Math" panose="02040503050406030204" pitchFamily="18" charset="0"/>
                                  </a:rPr>
                                </m:ctrlPr>
                              </m:sSupPr>
                              <m:e>
                                <m:r>
                                  <a:rPr lang="en-US" altLang="ja-JP" sz="1300" i="1">
                                    <a:latin typeface="Cambria Math" panose="02040503050406030204" pitchFamily="18" charset="0"/>
                                  </a:rPr>
                                  <m:t>𝑥</m:t>
                                </m:r>
                              </m:e>
                              <m:sup>
                                <m:r>
                                  <a:rPr lang="en-US" altLang="ja-JP" sz="1300" i="1">
                                    <a:latin typeface="Cambria Math" panose="02040503050406030204" pitchFamily="18" charset="0"/>
                                  </a:rPr>
                                  <m:t>2</m:t>
                                </m:r>
                              </m:sup>
                            </m:sSup>
                          </m:sup>
                        </m:sSup>
                        <m:sSup>
                          <m:sSupPr>
                            <m:ctrlPr>
                              <a:rPr lang="ja-JP" altLang="ja-JP" sz="1300" i="1">
                                <a:latin typeface="Cambria Math" panose="02040503050406030204" pitchFamily="18" charset="0"/>
                              </a:rPr>
                            </m:ctrlPr>
                          </m:sSupPr>
                          <m:e>
                            <m:r>
                              <m:rPr>
                                <m:sty m:val="p"/>
                              </m:rPr>
                              <a:rPr lang="en-US" altLang="ja-JP" sz="1300">
                                <a:latin typeface="Cambria Math" panose="02040503050406030204" pitchFamily="18" charset="0"/>
                              </a:rPr>
                              <m:t>e</m:t>
                            </m:r>
                          </m:e>
                          <m:sup>
                            <m:r>
                              <a:rPr lang="en-US" altLang="ja-JP" sz="1300" i="1">
                                <a:latin typeface="Cambria Math" panose="02040503050406030204" pitchFamily="18" charset="0"/>
                              </a:rPr>
                              <m:t>−</m:t>
                            </m:r>
                            <m:r>
                              <a:rPr lang="en-US" altLang="ja-JP" sz="1300" i="1">
                                <a:latin typeface="Cambria Math" panose="02040503050406030204" pitchFamily="18" charset="0"/>
                              </a:rPr>
                              <m:t>𝜔</m:t>
                            </m:r>
                            <m:r>
                              <a:rPr lang="en-US" altLang="ja-JP" sz="1300" i="1">
                                <a:latin typeface="Cambria Math" panose="02040503050406030204" pitchFamily="18" charset="0"/>
                              </a:rPr>
                              <m:t>𝑥𝑖</m:t>
                            </m:r>
                          </m:sup>
                        </m:sSup>
                        <m:r>
                          <a:rPr lang="en-US" altLang="ja-JP" sz="1300" i="1">
                            <a:latin typeface="Cambria Math" panose="02040503050406030204" pitchFamily="18" charset="0"/>
                          </a:rPr>
                          <m:t>𝑑𝑥</m:t>
                        </m:r>
                      </m:e>
                    </m:nary>
                    <m:r>
                      <a:rPr lang="en-US" altLang="ja-JP" sz="1300" i="1">
                        <a:latin typeface="Cambria Math" panose="02040503050406030204" pitchFamily="18" charset="0"/>
                      </a:rPr>
                      <m:t>=</m:t>
                    </m:r>
                    <m:rad>
                      <m:radPr>
                        <m:degHide m:val="on"/>
                        <m:ctrlPr>
                          <a:rPr lang="ja-JP" altLang="ja-JP" sz="1300" i="1">
                            <a:latin typeface="Cambria Math" panose="02040503050406030204" pitchFamily="18" charset="0"/>
                          </a:rPr>
                        </m:ctrlPr>
                      </m:radPr>
                      <m:deg/>
                      <m:e>
                        <m:f>
                          <m:fPr>
                            <m:ctrlPr>
                              <a:rPr lang="ja-JP" altLang="ja-JP" sz="1300" i="1">
                                <a:latin typeface="Cambria Math" panose="02040503050406030204" pitchFamily="18" charset="0"/>
                              </a:rPr>
                            </m:ctrlPr>
                          </m:fPr>
                          <m:num>
                            <m:r>
                              <a:rPr lang="en-US" altLang="ja-JP" sz="1300" i="1">
                                <a:latin typeface="Cambria Math" panose="02040503050406030204" pitchFamily="18" charset="0"/>
                              </a:rPr>
                              <m:t>𝜋</m:t>
                            </m:r>
                          </m:num>
                          <m:den>
                            <m:r>
                              <a:rPr lang="en-US" altLang="ja-JP" sz="1300" i="1">
                                <a:latin typeface="Cambria Math" panose="02040503050406030204" pitchFamily="18" charset="0"/>
                              </a:rPr>
                              <m:t>𝑎</m:t>
                            </m:r>
                          </m:den>
                        </m:f>
                      </m:e>
                    </m:rad>
                    <m:sSup>
                      <m:sSupPr>
                        <m:ctrlPr>
                          <a:rPr lang="ja-JP" altLang="ja-JP" sz="1300" i="1">
                            <a:latin typeface="Cambria Math" panose="02040503050406030204" pitchFamily="18" charset="0"/>
                          </a:rPr>
                        </m:ctrlPr>
                      </m:sSupPr>
                      <m:e>
                        <m:r>
                          <a:rPr lang="en-US" altLang="ja-JP" sz="1300" i="1">
                            <a:latin typeface="Cambria Math" panose="02040503050406030204" pitchFamily="18" charset="0"/>
                          </a:rPr>
                          <m:t>𝑒</m:t>
                        </m:r>
                      </m:e>
                      <m:sup>
                        <m:r>
                          <a:rPr lang="en-US" altLang="ja-JP" sz="1300" i="1">
                            <a:latin typeface="Cambria Math" panose="02040503050406030204" pitchFamily="18" charset="0"/>
                          </a:rPr>
                          <m:t>−</m:t>
                        </m:r>
                        <m:f>
                          <m:fPr>
                            <m:ctrlPr>
                              <a:rPr lang="ja-JP" altLang="ja-JP" sz="1300" i="1">
                                <a:latin typeface="Cambria Math" panose="02040503050406030204" pitchFamily="18" charset="0"/>
                              </a:rPr>
                            </m:ctrlPr>
                          </m:fPr>
                          <m:num>
                            <m:sSup>
                              <m:sSupPr>
                                <m:ctrlPr>
                                  <a:rPr lang="ja-JP" altLang="ja-JP" sz="1300" i="1">
                                    <a:latin typeface="Cambria Math" panose="02040503050406030204" pitchFamily="18" charset="0"/>
                                  </a:rPr>
                                </m:ctrlPr>
                              </m:sSupPr>
                              <m:e>
                                <m:r>
                                  <a:rPr lang="en-US" altLang="ja-JP" sz="1300" i="1">
                                    <a:latin typeface="Cambria Math" panose="02040503050406030204" pitchFamily="18" charset="0"/>
                                  </a:rPr>
                                  <m:t>𝜔</m:t>
                                </m:r>
                              </m:e>
                              <m:sup>
                                <m:r>
                                  <a:rPr lang="en-US" altLang="ja-JP" sz="1300" i="1">
                                    <a:latin typeface="Cambria Math" panose="02040503050406030204" pitchFamily="18" charset="0"/>
                                  </a:rPr>
                                  <m:t>2</m:t>
                                </m:r>
                              </m:sup>
                            </m:sSup>
                          </m:num>
                          <m:den>
                            <m:r>
                              <a:rPr lang="en-US" altLang="ja-JP" sz="1300" i="1">
                                <a:latin typeface="Cambria Math" panose="02040503050406030204" pitchFamily="18" charset="0"/>
                              </a:rPr>
                              <m:t>4</m:t>
                            </m:r>
                            <m:r>
                              <a:rPr lang="en-US" altLang="ja-JP" sz="1300" i="1">
                                <a:latin typeface="Cambria Math" panose="02040503050406030204" pitchFamily="18" charset="0"/>
                              </a:rPr>
                              <m:t>𝑎</m:t>
                            </m:r>
                          </m:den>
                        </m:f>
                      </m:sup>
                    </m:sSup>
                    <m:r>
                      <a:rPr lang="en-US" altLang="ja-JP" sz="1300" i="1">
                        <a:latin typeface="Cambria Math" panose="02040503050406030204" pitchFamily="18" charset="0"/>
                      </a:rPr>
                      <m:t>               </m:t>
                    </m:r>
                    <m:r>
                      <a:rPr lang="en-US" altLang="ja-JP" sz="1300">
                        <a:latin typeface="Cambria Math" panose="02040503050406030204" pitchFamily="18" charset="0"/>
                      </a:rPr>
                      <m:t>…</m:t>
                    </m:r>
                    <m:d>
                      <m:dPr>
                        <m:ctrlPr>
                          <a:rPr lang="ja-JP" altLang="ja-JP" sz="1300" i="1">
                            <a:latin typeface="Cambria Math" panose="02040503050406030204" pitchFamily="18" charset="0"/>
                          </a:rPr>
                        </m:ctrlPr>
                      </m:dPr>
                      <m:e>
                        <m:r>
                          <a:rPr lang="en-US" altLang="ja-JP" sz="1300">
                            <a:latin typeface="Cambria Math" panose="02040503050406030204" pitchFamily="18" charset="0"/>
                          </a:rPr>
                          <m:t>4</m:t>
                        </m:r>
                      </m:e>
                    </m:d>
                  </m:oMath>
                </a14:m>
                <a:r>
                  <a:rPr lang="en-US" altLang="ja-JP" sz="1300" dirty="0"/>
                  <a:t> </a:t>
                </a:r>
                <a:endParaRPr lang="ja-JP" altLang="ja-JP" sz="1300" dirty="0"/>
              </a:p>
              <a:p>
                <a:r>
                  <a:rPr lang="en-US" altLang="ja-JP" sz="1300" dirty="0"/>
                  <a:t>http://mathworld.wolfram.com/FourierTransformGaussian.html</a:t>
                </a:r>
              </a:p>
              <a:p>
                <a:endParaRPr lang="en-US" altLang="ja-JP" sz="1300" dirty="0"/>
              </a:p>
              <a:p>
                <a:endParaRPr lang="en-US" altLang="ja-JP" sz="1300" dirty="0"/>
              </a:p>
              <a:p>
                <a:r>
                  <a:rPr lang="en-US" altLang="ja-JP" sz="1300" dirty="0"/>
                  <a:t> </a:t>
                </a:r>
              </a:p>
              <a:p>
                <a:endParaRPr lang="en-US" altLang="ja-JP" sz="1300" dirty="0"/>
              </a:p>
              <a:p>
                <a:endParaRPr lang="ja-JP" altLang="ja-JP" sz="1300" dirty="0"/>
              </a:p>
              <a:p>
                <a:endParaRPr kumimoji="1" lang="ja-JP" altLang="en-US" dirty="0"/>
              </a:p>
            </p:txBody>
          </p:sp>
        </mc:Choice>
        <mc:Fallback xmlns="">
          <p:sp>
            <p:nvSpPr>
              <p:cNvPr id="3" name="ノート プレースホルダー 2"/>
              <p:cNvSpPr>
                <a:spLocks noGrp="1"/>
              </p:cNvSpPr>
              <p:nvPr>
                <p:ph type="body" idx="1"/>
              </p:nvPr>
            </p:nvSpPr>
            <p:spPr/>
            <p:txBody>
              <a:bodyPr/>
              <a:lstStyle/>
              <a:p>
                <a:r>
                  <a:rPr kumimoji="1" lang="ja-JP" altLang="en-US" dirty="0" smtClean="0"/>
                  <a:t>以下の公式の証明を</a:t>
                </a:r>
                <a:r>
                  <a:rPr kumimoji="1" lang="en-US" altLang="ja-JP" dirty="0" smtClean="0"/>
                  <a:t>…</a:t>
                </a:r>
              </a:p>
              <a:p>
                <a:endParaRPr kumimoji="1" lang="en-US" altLang="ja-JP" dirty="0" smtClean="0"/>
              </a:p>
              <a:p>
                <a:r>
                  <a:rPr kumimoji="1" lang="en-US" altLang="ja-JP" sz="1200" i="0" kern="1200" smtClean="0">
                    <a:solidFill>
                      <a:schemeClr val="tx1"/>
                    </a:solidFill>
                    <a:effectLst/>
                    <a:latin typeface="+mn-lt"/>
                    <a:ea typeface="+mn-ea"/>
                    <a:cs typeface="+mn-cs"/>
                  </a:rPr>
                  <a:t>𝐹</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𝜔)=</a:t>
                </a:r>
                <a:r>
                  <a:rPr kumimoji="1" lang="ja-JP" altLang="ja-JP" sz="1200" i="0" kern="1200">
                    <a:solidFill>
                      <a:schemeClr val="tx1"/>
                    </a:solidFill>
                    <a:effectLst/>
                    <a:latin typeface="+mn-lt"/>
                    <a:ea typeface="+mn-ea"/>
                    <a:cs typeface="+mn-cs"/>
                  </a:rPr>
                  <a:t>∫2</a:t>
                </a:r>
                <a:r>
                  <a:rPr kumimoji="1" lang="en-US" altLang="ja-JP" sz="1200" i="0" kern="1200">
                    <a:solidFill>
                      <a:schemeClr val="tx1"/>
                    </a:solidFill>
                    <a:effectLst/>
                    <a:latin typeface="+mn-lt"/>
                    <a:ea typeface="+mn-ea"/>
                    <a:cs typeface="+mn-cs"/>
                  </a:rPr>
                  <a:t>_</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^∞▒〖𝑒</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−𝑎𝑥</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2 </a:t>
                </a:r>
                <a:r>
                  <a:rPr kumimoji="1" lang="ja-JP" altLang="ja-JP" sz="1200" i="0" kern="1200">
                    <a:solidFill>
                      <a:schemeClr val="tx1"/>
                    </a:solidFill>
                    <a:effectLst/>
                    <a:latin typeface="+mn-lt"/>
                    <a:ea typeface="+mn-ea"/>
                    <a:cs typeface="+mn-cs"/>
                  </a:rPr>
                  <a:t>) </a:t>
                </a:r>
                <a:r>
                  <a:rPr kumimoji="1" lang="en-US" altLang="ja-JP" sz="1200" i="0" kern="1200">
                    <a:solidFill>
                      <a:schemeClr val="tx1"/>
                    </a:solidFill>
                    <a:effectLst/>
                    <a:latin typeface="+mn-lt"/>
                    <a:ea typeface="+mn-ea"/>
                    <a:cs typeface="+mn-cs"/>
                  </a:rPr>
                  <a:t>e</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−2𝜋𝜔𝑥𝑖</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 𝑑𝑥〗=</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𝜋</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𝑎</a:t>
                </a:r>
                <a:r>
                  <a:rPr kumimoji="1" lang="ja-JP" altLang="ja-JP" sz="1200" i="0" kern="1200">
                    <a:solidFill>
                      <a:schemeClr val="tx1"/>
                    </a:solidFill>
                    <a:effectLst/>
                    <a:latin typeface="+mn-lt"/>
                    <a:ea typeface="+mn-ea"/>
                    <a:cs typeface="+mn-cs"/>
                  </a:rPr>
                  <a:t>) </a:t>
                </a:r>
                <a:r>
                  <a:rPr kumimoji="1" lang="en-US" altLang="ja-JP" sz="1200" i="0" kern="1200">
                    <a:solidFill>
                      <a:schemeClr val="tx1"/>
                    </a:solidFill>
                    <a:effectLst/>
                    <a:latin typeface="+mn-lt"/>
                    <a:ea typeface="+mn-ea"/>
                    <a:cs typeface="+mn-cs"/>
                  </a:rPr>
                  <a:t>𝑒</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𝜋</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2</a:t>
                </a:r>
                <a:r>
                  <a:rPr kumimoji="1" lang="ja-JP" altLang="ja-JP" sz="1200" i="0" kern="1200">
                    <a:solidFill>
                      <a:schemeClr val="tx1"/>
                    </a:solidFill>
                    <a:effectLst/>
                    <a:latin typeface="+mn-lt"/>
                    <a:ea typeface="+mn-ea"/>
                    <a:cs typeface="+mn-cs"/>
                  </a:rPr>
                  <a:t> </a:t>
                </a:r>
                <a:r>
                  <a:rPr kumimoji="1" lang="en-US" altLang="ja-JP" sz="1200" i="0" kern="1200">
                    <a:solidFill>
                      <a:schemeClr val="tx1"/>
                    </a:solidFill>
                    <a:effectLst/>
                    <a:latin typeface="+mn-lt"/>
                    <a:ea typeface="+mn-ea"/>
                    <a:cs typeface="+mn-cs"/>
                  </a:rPr>
                  <a:t>𝜔</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2</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𝑎</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        …</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3)</a:t>
                </a:r>
                <a:endParaRPr kumimoji="1" lang="ja-JP" altLang="ja-JP" sz="1200" kern="1200" dirty="0">
                  <a:solidFill>
                    <a:schemeClr val="tx1"/>
                  </a:solidFill>
                  <a:effectLst/>
                  <a:latin typeface="+mn-lt"/>
                  <a:ea typeface="+mn-ea"/>
                  <a:cs typeface="+mn-cs"/>
                </a:endParaRPr>
              </a:p>
              <a:p>
                <a:r>
                  <a:rPr kumimoji="1" lang="en-US" altLang="ja-JP" sz="1200" i="0" kern="1200">
                    <a:solidFill>
                      <a:schemeClr val="tx1"/>
                    </a:solidFill>
                    <a:effectLst/>
                    <a:latin typeface="+mn-lt"/>
                    <a:ea typeface="+mn-ea"/>
                    <a:cs typeface="+mn-cs"/>
                  </a:rPr>
                  <a:t>𝐹</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𝜔)=</a:t>
                </a:r>
                <a:r>
                  <a:rPr kumimoji="1" lang="ja-JP" altLang="ja-JP" sz="1200" i="0" kern="1200">
                    <a:solidFill>
                      <a:schemeClr val="tx1"/>
                    </a:solidFill>
                    <a:effectLst/>
                    <a:latin typeface="+mn-lt"/>
                    <a:ea typeface="+mn-ea"/>
                    <a:cs typeface="+mn-cs"/>
                  </a:rPr>
                  <a:t>∫2</a:t>
                </a:r>
                <a:r>
                  <a:rPr kumimoji="1" lang="en-US" altLang="ja-JP" sz="1200" i="0" kern="1200">
                    <a:solidFill>
                      <a:schemeClr val="tx1"/>
                    </a:solidFill>
                    <a:effectLst/>
                    <a:latin typeface="+mn-lt"/>
                    <a:ea typeface="+mn-ea"/>
                    <a:cs typeface="+mn-cs"/>
                  </a:rPr>
                  <a:t>_</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^∞▒〖𝑒</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−𝑎𝑥</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2 </a:t>
                </a:r>
                <a:r>
                  <a:rPr kumimoji="1" lang="ja-JP" altLang="ja-JP" sz="1200" i="0" kern="1200">
                    <a:solidFill>
                      <a:schemeClr val="tx1"/>
                    </a:solidFill>
                    <a:effectLst/>
                    <a:latin typeface="+mn-lt"/>
                    <a:ea typeface="+mn-ea"/>
                    <a:cs typeface="+mn-cs"/>
                  </a:rPr>
                  <a:t>) </a:t>
                </a:r>
                <a:r>
                  <a:rPr kumimoji="1" lang="en-US" altLang="ja-JP" sz="1200" i="0" kern="1200">
                    <a:solidFill>
                      <a:schemeClr val="tx1"/>
                    </a:solidFill>
                    <a:effectLst/>
                    <a:latin typeface="+mn-lt"/>
                    <a:ea typeface="+mn-ea"/>
                    <a:cs typeface="+mn-cs"/>
                  </a:rPr>
                  <a:t>e</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−𝜔𝑥𝑖</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 𝑑𝑥〗=</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𝜋</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𝑎</a:t>
                </a:r>
                <a:r>
                  <a:rPr kumimoji="1" lang="ja-JP" altLang="ja-JP" sz="1200" i="0" kern="1200">
                    <a:solidFill>
                      <a:schemeClr val="tx1"/>
                    </a:solidFill>
                    <a:effectLst/>
                    <a:latin typeface="+mn-lt"/>
                    <a:ea typeface="+mn-ea"/>
                    <a:cs typeface="+mn-cs"/>
                  </a:rPr>
                  <a:t>) </a:t>
                </a:r>
                <a:r>
                  <a:rPr kumimoji="1" lang="en-US" altLang="ja-JP" sz="1200" i="0" kern="1200">
                    <a:solidFill>
                      <a:schemeClr val="tx1"/>
                    </a:solidFill>
                    <a:effectLst/>
                    <a:latin typeface="+mn-lt"/>
                    <a:ea typeface="+mn-ea"/>
                    <a:cs typeface="+mn-cs"/>
                  </a:rPr>
                  <a:t>𝑒</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−𝜔</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2</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4𝑎</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                …</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4)</a:t>
                </a:r>
                <a:endParaRPr kumimoji="1" lang="ja-JP" altLang="ja-JP" sz="1200" kern="1200" dirty="0">
                  <a:solidFill>
                    <a:schemeClr val="tx1"/>
                  </a:solidFill>
                  <a:effectLst/>
                  <a:latin typeface="+mn-lt"/>
                  <a:ea typeface="+mn-ea"/>
                  <a:cs typeface="+mn-cs"/>
                </a:endParaRPr>
              </a:p>
              <a:p>
                <a:r>
                  <a:rPr kumimoji="1" lang="en-US" altLang="ja-JP" sz="1200" kern="1200" dirty="0">
                    <a:solidFill>
                      <a:schemeClr val="tx1"/>
                    </a:solidFill>
                    <a:effectLst/>
                    <a:latin typeface="+mn-lt"/>
                    <a:ea typeface="+mn-ea"/>
                    <a:cs typeface="+mn-cs"/>
                  </a:rPr>
                  <a:t> </a:t>
                </a:r>
                <a:endParaRPr kumimoji="1" lang="ja-JP" altLang="ja-JP" sz="1200" kern="1200" dirty="0">
                  <a:solidFill>
                    <a:schemeClr val="tx1"/>
                  </a:solidFill>
                  <a:effectLst/>
                  <a:latin typeface="+mn-lt"/>
                  <a:ea typeface="+mn-ea"/>
                  <a:cs typeface="+mn-cs"/>
                </a:endParaRPr>
              </a:p>
              <a:p>
                <a:endParaRPr kumimoji="1" lang="ja-JP" altLang="en-US" dirty="0"/>
              </a:p>
            </p:txBody>
          </p:sp>
        </mc:Fallback>
      </mc:AlternateContent>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10</a:t>
            </a:fld>
            <a:endParaRPr kumimoji="1" lang="ja-JP" altLang="en-US"/>
          </a:p>
        </p:txBody>
      </p:sp>
    </p:spTree>
    <p:extLst>
      <p:ext uri="{BB962C8B-B14F-4D97-AF65-F5344CB8AC3E}">
        <p14:creationId xmlns:p14="http://schemas.microsoft.com/office/powerpoint/2010/main" val="7956397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ノート プレースホルダー 2"/>
              <p:cNvSpPr>
                <a:spLocks noGrp="1"/>
              </p:cNvSpPr>
              <p:nvPr>
                <p:ph type="body" idx="1"/>
              </p:nvPr>
            </p:nvSpPr>
            <p:spPr/>
            <p:txBody>
              <a:bodyPr/>
              <a:lstStyle/>
              <a:p>
                <a14:m>
                  <m:oMath xmlns:m="http://schemas.openxmlformats.org/officeDocument/2006/math">
                    <m:r>
                      <a:rPr lang="en-US" altLang="ja-JP" sz="1300" i="1">
                        <a:latin typeface="Cambria Math" panose="02040503050406030204" pitchFamily="18" charset="0"/>
                      </a:rPr>
                      <m:t>𝑓</m:t>
                    </m:r>
                    <m:d>
                      <m:dPr>
                        <m:ctrlPr>
                          <a:rPr lang="ja-JP" altLang="ja-JP" sz="1300" i="1">
                            <a:latin typeface="Cambria Math" panose="02040503050406030204" pitchFamily="18" charset="0"/>
                          </a:rPr>
                        </m:ctrlPr>
                      </m:dPr>
                      <m:e>
                        <m:r>
                          <a:rPr lang="en-US" altLang="ja-JP" sz="1300" i="1">
                            <a:latin typeface="Cambria Math" panose="02040503050406030204" pitchFamily="18" charset="0"/>
                          </a:rPr>
                          <m:t>𝑥</m:t>
                        </m:r>
                      </m:e>
                    </m:d>
                    <m:r>
                      <a:rPr lang="en-US" altLang="ja-JP" sz="1300" i="1">
                        <a:latin typeface="Cambria Math" panose="02040503050406030204" pitchFamily="18" charset="0"/>
                      </a:rPr>
                      <m:t>=</m:t>
                    </m:r>
                    <m:f>
                      <m:fPr>
                        <m:ctrlPr>
                          <a:rPr lang="ja-JP" altLang="ja-JP" sz="1300" i="1">
                            <a:latin typeface="Cambria Math" panose="02040503050406030204" pitchFamily="18" charset="0"/>
                          </a:rPr>
                        </m:ctrlPr>
                      </m:fPr>
                      <m:num>
                        <m:r>
                          <a:rPr lang="en-US" altLang="ja-JP" sz="1300" i="1">
                            <a:latin typeface="Cambria Math" panose="02040503050406030204" pitchFamily="18" charset="0"/>
                          </a:rPr>
                          <m:t>1</m:t>
                        </m:r>
                      </m:num>
                      <m:den>
                        <m:r>
                          <a:rPr lang="en-US" altLang="ja-JP" sz="1300" i="1">
                            <a:latin typeface="Cambria Math" panose="02040503050406030204" pitchFamily="18" charset="0"/>
                          </a:rPr>
                          <m:t>2</m:t>
                        </m:r>
                        <m:r>
                          <a:rPr lang="en-US" altLang="ja-JP" sz="1300" i="1">
                            <a:latin typeface="Cambria Math" panose="02040503050406030204" pitchFamily="18" charset="0"/>
                          </a:rPr>
                          <m:t>𝜋</m:t>
                        </m:r>
                      </m:den>
                    </m:f>
                    <m:nary>
                      <m:naryPr>
                        <m:limLoc m:val="subSup"/>
                        <m:ctrlPr>
                          <a:rPr lang="ja-JP" altLang="ja-JP" sz="1300" i="1">
                            <a:latin typeface="Cambria Math" panose="02040503050406030204" pitchFamily="18" charset="0"/>
                          </a:rPr>
                        </m:ctrlPr>
                      </m:naryPr>
                      <m:sub>
                        <m:r>
                          <a:rPr lang="en-US" altLang="ja-JP" sz="1300" i="1">
                            <a:latin typeface="Cambria Math" panose="02040503050406030204" pitchFamily="18" charset="0"/>
                          </a:rPr>
                          <m:t>−∞</m:t>
                        </m:r>
                      </m:sub>
                      <m:sup>
                        <m:r>
                          <a:rPr lang="en-US" altLang="ja-JP" sz="1300" i="1">
                            <a:latin typeface="Cambria Math" panose="02040503050406030204" pitchFamily="18" charset="0"/>
                          </a:rPr>
                          <m:t>∞</m:t>
                        </m:r>
                      </m:sup>
                      <m:e>
                        <m:sSup>
                          <m:sSupPr>
                            <m:ctrlPr>
                              <a:rPr lang="ja-JP" altLang="ja-JP" sz="1300" i="1">
                                <a:latin typeface="Cambria Math" panose="02040503050406030204" pitchFamily="18" charset="0"/>
                              </a:rPr>
                            </m:ctrlPr>
                          </m:sSupPr>
                          <m:e>
                            <m:r>
                              <a:rPr lang="en-US" altLang="ja-JP" sz="1300" i="1">
                                <a:latin typeface="Cambria Math" panose="02040503050406030204" pitchFamily="18" charset="0"/>
                              </a:rPr>
                              <m:t>𝑒</m:t>
                            </m:r>
                          </m:e>
                          <m:sup>
                            <m:r>
                              <a:rPr lang="en-US" altLang="ja-JP" sz="1300" i="1">
                                <a:latin typeface="Cambria Math" panose="02040503050406030204" pitchFamily="18" charset="0"/>
                              </a:rPr>
                              <m:t>−</m:t>
                            </m:r>
                            <m:r>
                              <a:rPr lang="en-US" altLang="ja-JP" sz="1300" i="1">
                                <a:latin typeface="Cambria Math" panose="02040503050406030204" pitchFamily="18" charset="0"/>
                              </a:rPr>
                              <m:t>𝑎</m:t>
                            </m:r>
                            <m:sSup>
                              <m:sSupPr>
                                <m:ctrlPr>
                                  <a:rPr lang="ja-JP" altLang="ja-JP" sz="1300" i="1">
                                    <a:latin typeface="Cambria Math" panose="02040503050406030204" pitchFamily="18" charset="0"/>
                                  </a:rPr>
                                </m:ctrlPr>
                              </m:sSupPr>
                              <m:e>
                                <m:r>
                                  <a:rPr lang="en-US" altLang="ja-JP" sz="1300" i="1">
                                    <a:latin typeface="Cambria Math" panose="02040503050406030204" pitchFamily="18" charset="0"/>
                                  </a:rPr>
                                  <m:t>𝜔</m:t>
                                </m:r>
                              </m:e>
                              <m:sup>
                                <m:r>
                                  <a:rPr lang="en-US" altLang="ja-JP" sz="1300" i="1">
                                    <a:latin typeface="Cambria Math" panose="02040503050406030204" pitchFamily="18" charset="0"/>
                                  </a:rPr>
                                  <m:t>2</m:t>
                                </m:r>
                              </m:sup>
                            </m:sSup>
                          </m:sup>
                        </m:sSup>
                        <m:sSup>
                          <m:sSupPr>
                            <m:ctrlPr>
                              <a:rPr lang="ja-JP" altLang="ja-JP" sz="1300" i="1">
                                <a:latin typeface="Cambria Math" panose="02040503050406030204" pitchFamily="18" charset="0"/>
                              </a:rPr>
                            </m:ctrlPr>
                          </m:sSupPr>
                          <m:e>
                            <m:r>
                              <m:rPr>
                                <m:sty m:val="p"/>
                              </m:rPr>
                              <a:rPr lang="en-US" altLang="ja-JP" sz="1300">
                                <a:latin typeface="Cambria Math" panose="02040503050406030204" pitchFamily="18" charset="0"/>
                              </a:rPr>
                              <m:t>e</m:t>
                            </m:r>
                          </m:e>
                          <m:sup>
                            <m:r>
                              <a:rPr lang="en-US" altLang="ja-JP" sz="1300" i="1">
                                <a:latin typeface="Cambria Math" panose="02040503050406030204" pitchFamily="18" charset="0"/>
                              </a:rPr>
                              <m:t>𝜔</m:t>
                            </m:r>
                            <m:r>
                              <a:rPr lang="en-US" altLang="ja-JP" sz="1300" i="1">
                                <a:latin typeface="Cambria Math" panose="02040503050406030204" pitchFamily="18" charset="0"/>
                              </a:rPr>
                              <m:t>𝑥𝑖</m:t>
                            </m:r>
                          </m:sup>
                        </m:sSup>
                        <m:r>
                          <a:rPr lang="en-US" altLang="ja-JP" sz="1300" i="1">
                            <a:latin typeface="Cambria Math" panose="02040503050406030204" pitchFamily="18" charset="0"/>
                          </a:rPr>
                          <m:t>𝑑𝑥</m:t>
                        </m:r>
                      </m:e>
                    </m:nary>
                    <m:r>
                      <a:rPr lang="en-US" altLang="ja-JP" sz="1300" i="1">
                        <a:latin typeface="Cambria Math" panose="02040503050406030204" pitchFamily="18" charset="0"/>
                      </a:rPr>
                      <m:t>   =  </m:t>
                    </m:r>
                    <m:f>
                      <m:fPr>
                        <m:ctrlPr>
                          <a:rPr lang="ja-JP" altLang="ja-JP" sz="1300" i="1">
                            <a:latin typeface="Cambria Math" panose="02040503050406030204" pitchFamily="18" charset="0"/>
                          </a:rPr>
                        </m:ctrlPr>
                      </m:fPr>
                      <m:num>
                        <m:r>
                          <a:rPr lang="en-US" altLang="ja-JP" sz="1300" i="1">
                            <a:latin typeface="Cambria Math" panose="02040503050406030204" pitchFamily="18" charset="0"/>
                          </a:rPr>
                          <m:t>1</m:t>
                        </m:r>
                      </m:num>
                      <m:den>
                        <m:r>
                          <a:rPr lang="en-US" altLang="ja-JP" sz="1300" i="1">
                            <a:latin typeface="Cambria Math" panose="02040503050406030204" pitchFamily="18" charset="0"/>
                          </a:rPr>
                          <m:t>2</m:t>
                        </m:r>
                        <m:r>
                          <a:rPr lang="en-US" altLang="ja-JP" sz="1300" i="1">
                            <a:latin typeface="Cambria Math" panose="02040503050406030204" pitchFamily="18" charset="0"/>
                          </a:rPr>
                          <m:t>𝜋</m:t>
                        </m:r>
                      </m:den>
                    </m:f>
                    <m:rad>
                      <m:radPr>
                        <m:degHide m:val="on"/>
                        <m:ctrlPr>
                          <a:rPr lang="ja-JP" altLang="ja-JP" sz="1300" i="1">
                            <a:latin typeface="Cambria Math" panose="02040503050406030204" pitchFamily="18" charset="0"/>
                          </a:rPr>
                        </m:ctrlPr>
                      </m:radPr>
                      <m:deg/>
                      <m:e>
                        <m:f>
                          <m:fPr>
                            <m:ctrlPr>
                              <a:rPr lang="ja-JP" altLang="ja-JP" sz="1300" i="1">
                                <a:latin typeface="Cambria Math" panose="02040503050406030204" pitchFamily="18" charset="0"/>
                              </a:rPr>
                            </m:ctrlPr>
                          </m:fPr>
                          <m:num>
                            <m:r>
                              <a:rPr lang="en-US" altLang="ja-JP" sz="1300" i="1">
                                <a:latin typeface="Cambria Math" panose="02040503050406030204" pitchFamily="18" charset="0"/>
                              </a:rPr>
                              <m:t>𝜋</m:t>
                            </m:r>
                          </m:num>
                          <m:den>
                            <m:r>
                              <a:rPr lang="en-US" altLang="ja-JP" sz="1300" i="1">
                                <a:latin typeface="Cambria Math" panose="02040503050406030204" pitchFamily="18" charset="0"/>
                              </a:rPr>
                              <m:t>𝑎</m:t>
                            </m:r>
                          </m:den>
                        </m:f>
                      </m:e>
                    </m:rad>
                    <m:sSup>
                      <m:sSupPr>
                        <m:ctrlPr>
                          <a:rPr lang="ja-JP" altLang="ja-JP" sz="1300" i="1">
                            <a:latin typeface="Cambria Math" panose="02040503050406030204" pitchFamily="18" charset="0"/>
                          </a:rPr>
                        </m:ctrlPr>
                      </m:sSupPr>
                      <m:e>
                        <m:r>
                          <a:rPr lang="en-US" altLang="ja-JP" sz="1300" i="1">
                            <a:latin typeface="Cambria Math" panose="02040503050406030204" pitchFamily="18" charset="0"/>
                          </a:rPr>
                          <m:t>𝑒</m:t>
                        </m:r>
                      </m:e>
                      <m:sup>
                        <m:r>
                          <a:rPr lang="en-US" altLang="ja-JP" sz="1300" i="1">
                            <a:latin typeface="Cambria Math" panose="02040503050406030204" pitchFamily="18" charset="0"/>
                          </a:rPr>
                          <m:t>−</m:t>
                        </m:r>
                        <m:f>
                          <m:fPr>
                            <m:ctrlPr>
                              <a:rPr lang="ja-JP" altLang="ja-JP" sz="1300" i="1">
                                <a:latin typeface="Cambria Math" panose="02040503050406030204" pitchFamily="18" charset="0"/>
                              </a:rPr>
                            </m:ctrlPr>
                          </m:fPr>
                          <m:num>
                            <m:sSup>
                              <m:sSupPr>
                                <m:ctrlPr>
                                  <a:rPr lang="ja-JP" altLang="ja-JP" sz="1300" i="1">
                                    <a:latin typeface="Cambria Math" panose="02040503050406030204" pitchFamily="18" charset="0"/>
                                  </a:rPr>
                                </m:ctrlPr>
                              </m:sSupPr>
                              <m:e>
                                <m:r>
                                  <a:rPr lang="en-US" altLang="ja-JP" sz="1300" i="1">
                                    <a:latin typeface="Cambria Math" panose="02040503050406030204" pitchFamily="18" charset="0"/>
                                  </a:rPr>
                                  <m:t>𝜔</m:t>
                                </m:r>
                              </m:e>
                              <m:sup>
                                <m:r>
                                  <a:rPr lang="en-US" altLang="ja-JP" sz="1300" i="1">
                                    <a:latin typeface="Cambria Math" panose="02040503050406030204" pitchFamily="18" charset="0"/>
                                  </a:rPr>
                                  <m:t>2</m:t>
                                </m:r>
                              </m:sup>
                            </m:sSup>
                          </m:num>
                          <m:den>
                            <m:r>
                              <a:rPr lang="en-US" altLang="ja-JP" sz="1300" i="1">
                                <a:latin typeface="Cambria Math" panose="02040503050406030204" pitchFamily="18" charset="0"/>
                              </a:rPr>
                              <m:t>4</m:t>
                            </m:r>
                            <m:r>
                              <a:rPr lang="en-US" altLang="ja-JP" sz="1300" i="1">
                                <a:latin typeface="Cambria Math" panose="02040503050406030204" pitchFamily="18" charset="0"/>
                              </a:rPr>
                              <m:t>𝑎</m:t>
                            </m:r>
                          </m:den>
                        </m:f>
                      </m:sup>
                    </m:sSup>
                  </m:oMath>
                </a14:m>
                <a:r>
                  <a:rPr kumimoji="1" lang="ja-JP" altLang="en-US" dirty="0" smtClean="0"/>
                  <a:t> を利用する</a:t>
                </a:r>
                <a:endParaRPr kumimoji="1" lang="en-US" altLang="ja-JP" dirty="0" smtClean="0"/>
              </a:p>
              <a:p>
                <a14:m>
                  <m:oMath xmlns:m="http://schemas.openxmlformats.org/officeDocument/2006/math">
                    <m:f>
                      <m:fPr>
                        <m:ctrlPr>
                          <a:rPr lang="ja-JP" altLang="ja-JP" sz="1300" i="1">
                            <a:latin typeface="Cambria Math" panose="02040503050406030204" pitchFamily="18" charset="0"/>
                          </a:rPr>
                        </m:ctrlPr>
                      </m:fPr>
                      <m:num>
                        <m:r>
                          <a:rPr lang="en-US" altLang="ja-JP" sz="1300" i="1">
                            <a:latin typeface="Cambria Math" panose="02040503050406030204" pitchFamily="18" charset="0"/>
                          </a:rPr>
                          <m:t>1</m:t>
                        </m:r>
                      </m:num>
                      <m:den>
                        <m:r>
                          <a:rPr lang="en-US" altLang="ja-JP" sz="1300" i="1">
                            <a:latin typeface="Cambria Math" panose="02040503050406030204" pitchFamily="18" charset="0"/>
                          </a:rPr>
                          <m:t>2</m:t>
                        </m:r>
                        <m:r>
                          <a:rPr lang="en-US" altLang="ja-JP" sz="1300" i="1">
                            <a:latin typeface="Cambria Math" panose="02040503050406030204" pitchFamily="18" charset="0"/>
                          </a:rPr>
                          <m:t>𝜋</m:t>
                        </m:r>
                      </m:den>
                    </m:f>
                    <m:nary>
                      <m:naryPr>
                        <m:limLoc m:val="subSup"/>
                        <m:ctrlPr>
                          <a:rPr lang="ja-JP" altLang="ja-JP" sz="1300" i="1">
                            <a:latin typeface="Cambria Math" panose="02040503050406030204" pitchFamily="18" charset="0"/>
                          </a:rPr>
                        </m:ctrlPr>
                      </m:naryPr>
                      <m:sub>
                        <m:r>
                          <a:rPr lang="en-US" altLang="ja-JP" sz="1300" i="1">
                            <a:latin typeface="Cambria Math" panose="02040503050406030204" pitchFamily="18" charset="0"/>
                          </a:rPr>
                          <m:t>−∞</m:t>
                        </m:r>
                      </m:sub>
                      <m:sup>
                        <m:r>
                          <a:rPr lang="en-US" altLang="ja-JP" sz="1300" i="1">
                            <a:latin typeface="Cambria Math" panose="02040503050406030204" pitchFamily="18" charset="0"/>
                          </a:rPr>
                          <m:t>∞</m:t>
                        </m:r>
                      </m:sup>
                      <m:e>
                        <m:sSup>
                          <m:sSupPr>
                            <m:ctrlPr>
                              <a:rPr lang="ja-JP" altLang="ja-JP" sz="1900" i="1">
                                <a:latin typeface="Cambria Math" panose="02040503050406030204" pitchFamily="18" charset="0"/>
                              </a:rPr>
                            </m:ctrlPr>
                          </m:sSupPr>
                          <m:e>
                            <m:r>
                              <a:rPr lang="en-US" altLang="ja-JP" sz="1900" i="1">
                                <a:latin typeface="Cambria Math" panose="02040503050406030204" pitchFamily="18" charset="0"/>
                              </a:rPr>
                              <m:t>𝑒</m:t>
                            </m:r>
                          </m:e>
                          <m:sup>
                            <m:r>
                              <a:rPr lang="en-US" altLang="ja-JP" sz="1900" i="1">
                                <a:latin typeface="Cambria Math" panose="02040503050406030204" pitchFamily="18" charset="0"/>
                              </a:rPr>
                              <m:t>−</m:t>
                            </m:r>
                            <m:f>
                              <m:fPr>
                                <m:ctrlPr>
                                  <a:rPr lang="ja-JP" altLang="ja-JP" sz="1900" i="1">
                                    <a:latin typeface="Cambria Math" panose="02040503050406030204" pitchFamily="18" charset="0"/>
                                  </a:rPr>
                                </m:ctrlPr>
                              </m:fPr>
                              <m:num>
                                <m:sSup>
                                  <m:sSupPr>
                                    <m:ctrlPr>
                                      <a:rPr lang="ja-JP" altLang="ja-JP" sz="1900" i="1">
                                        <a:latin typeface="Cambria Math" panose="02040503050406030204" pitchFamily="18" charset="0"/>
                                      </a:rPr>
                                    </m:ctrlPr>
                                  </m:sSupPr>
                                  <m:e>
                                    <m:r>
                                      <a:rPr lang="en-US" altLang="ja-JP" sz="1900" i="1">
                                        <a:latin typeface="Cambria Math" panose="02040503050406030204" pitchFamily="18" charset="0"/>
                                      </a:rPr>
                                      <m:t>𝜔</m:t>
                                    </m:r>
                                  </m:e>
                                  <m:sup>
                                    <m:r>
                                      <a:rPr lang="en-US" altLang="ja-JP" sz="1900" i="1">
                                        <a:latin typeface="Cambria Math" panose="02040503050406030204" pitchFamily="18" charset="0"/>
                                      </a:rPr>
                                      <m:t>2</m:t>
                                    </m:r>
                                  </m:sup>
                                </m:sSup>
                                <m:d>
                                  <m:dPr>
                                    <m:ctrlPr>
                                      <a:rPr lang="en-US" altLang="ja-JP" sz="1900" i="1">
                                        <a:latin typeface="Cambria Math" panose="02040503050406030204" pitchFamily="18" charset="0"/>
                                      </a:rPr>
                                    </m:ctrlPr>
                                  </m:dPr>
                                  <m:e>
                                    <m:sSup>
                                      <m:sSupPr>
                                        <m:ctrlPr>
                                          <a:rPr lang="ja-JP" altLang="ja-JP" sz="1900" i="1">
                                            <a:latin typeface="Cambria Math" panose="02040503050406030204" pitchFamily="18" charset="0"/>
                                          </a:rPr>
                                        </m:ctrlPr>
                                      </m:sSupPr>
                                      <m:e>
                                        <m:r>
                                          <a:rPr lang="en-US" altLang="ja-JP" sz="1900" i="1">
                                            <a:latin typeface="Cambria Math" panose="02040503050406030204" pitchFamily="18" charset="0"/>
                                          </a:rPr>
                                          <m:t>𝑎</m:t>
                                        </m:r>
                                      </m:e>
                                      <m:sup>
                                        <m:r>
                                          <a:rPr lang="en-US" altLang="ja-JP" sz="1900" i="1">
                                            <a:latin typeface="Cambria Math" panose="02040503050406030204" pitchFamily="18" charset="0"/>
                                          </a:rPr>
                                          <m:t>2</m:t>
                                        </m:r>
                                      </m:sup>
                                    </m:sSup>
                                    <m:r>
                                      <a:rPr lang="en-US" altLang="ja-JP" sz="1900" i="1">
                                        <a:latin typeface="Cambria Math" panose="02040503050406030204" pitchFamily="18" charset="0"/>
                                      </a:rPr>
                                      <m:t>+</m:t>
                                    </m:r>
                                    <m:sSup>
                                      <m:sSupPr>
                                        <m:ctrlPr>
                                          <a:rPr lang="en-US" altLang="ja-JP" sz="1900" i="1">
                                            <a:latin typeface="Cambria Math" panose="02040503050406030204" pitchFamily="18" charset="0"/>
                                          </a:rPr>
                                        </m:ctrlPr>
                                      </m:sSupPr>
                                      <m:e>
                                        <m:r>
                                          <a:rPr lang="en-US" altLang="ja-JP" sz="1900" i="1">
                                            <a:latin typeface="Cambria Math" panose="02040503050406030204" pitchFamily="18" charset="0"/>
                                          </a:rPr>
                                          <m:t>𝑏</m:t>
                                        </m:r>
                                      </m:e>
                                      <m:sup>
                                        <m:r>
                                          <a:rPr lang="en-US" altLang="ja-JP" sz="1900" i="1">
                                            <a:latin typeface="Cambria Math" panose="02040503050406030204" pitchFamily="18" charset="0"/>
                                          </a:rPr>
                                          <m:t>2</m:t>
                                        </m:r>
                                      </m:sup>
                                    </m:sSup>
                                  </m:e>
                                </m:d>
                              </m:num>
                              <m:den>
                                <m:r>
                                  <a:rPr lang="en-US" altLang="ja-JP" sz="1900">
                                    <a:latin typeface="Cambria Math" panose="02040503050406030204" pitchFamily="18" charset="0"/>
                                  </a:rPr>
                                  <m:t>2</m:t>
                                </m:r>
                              </m:den>
                            </m:f>
                          </m:sup>
                        </m:sSup>
                        <m:sSup>
                          <m:sSupPr>
                            <m:ctrlPr>
                              <a:rPr lang="ja-JP" altLang="ja-JP" sz="1300" i="1">
                                <a:latin typeface="Cambria Math" panose="02040503050406030204" pitchFamily="18" charset="0"/>
                              </a:rPr>
                            </m:ctrlPr>
                          </m:sSupPr>
                          <m:e>
                            <m:r>
                              <m:rPr>
                                <m:sty m:val="p"/>
                              </m:rPr>
                              <a:rPr lang="en-US" altLang="ja-JP" sz="1300">
                                <a:latin typeface="Cambria Math" panose="02040503050406030204" pitchFamily="18" charset="0"/>
                              </a:rPr>
                              <m:t>e</m:t>
                            </m:r>
                          </m:e>
                          <m:sup>
                            <m:r>
                              <a:rPr lang="en-US" altLang="ja-JP" sz="1300" i="1">
                                <a:latin typeface="Cambria Math" panose="02040503050406030204" pitchFamily="18" charset="0"/>
                              </a:rPr>
                              <m:t>𝜔</m:t>
                            </m:r>
                            <m:r>
                              <a:rPr lang="en-US" altLang="ja-JP" sz="1300" i="1">
                                <a:latin typeface="Cambria Math" panose="02040503050406030204" pitchFamily="18" charset="0"/>
                              </a:rPr>
                              <m:t>𝑥𝑖</m:t>
                            </m:r>
                          </m:sup>
                        </m:sSup>
                        <m:r>
                          <a:rPr lang="en-US" altLang="ja-JP" sz="1300" i="1">
                            <a:latin typeface="Cambria Math" panose="02040503050406030204" pitchFamily="18" charset="0"/>
                          </a:rPr>
                          <m:t>𝑑𝑥</m:t>
                        </m:r>
                      </m:e>
                    </m:nary>
                    <m:r>
                      <a:rPr lang="en-US" altLang="ja-JP" sz="1300" i="1">
                        <a:latin typeface="Cambria Math" panose="02040503050406030204" pitchFamily="18" charset="0"/>
                      </a:rPr>
                      <m:t>   =  </m:t>
                    </m:r>
                    <m:f>
                      <m:fPr>
                        <m:ctrlPr>
                          <a:rPr lang="ja-JP" altLang="ja-JP" sz="1300" i="1">
                            <a:latin typeface="Cambria Math" panose="02040503050406030204" pitchFamily="18" charset="0"/>
                          </a:rPr>
                        </m:ctrlPr>
                      </m:fPr>
                      <m:num>
                        <m:r>
                          <a:rPr lang="en-US" altLang="ja-JP" sz="1300" i="1">
                            <a:latin typeface="Cambria Math" panose="02040503050406030204" pitchFamily="18" charset="0"/>
                          </a:rPr>
                          <m:t>1</m:t>
                        </m:r>
                      </m:num>
                      <m:den>
                        <m:r>
                          <a:rPr lang="en-US" altLang="ja-JP" sz="1300" i="1">
                            <a:latin typeface="Cambria Math" panose="02040503050406030204" pitchFamily="18" charset="0"/>
                          </a:rPr>
                          <m:t>2</m:t>
                        </m:r>
                        <m:r>
                          <a:rPr lang="en-US" altLang="ja-JP" sz="1300" i="1">
                            <a:latin typeface="Cambria Math" panose="02040503050406030204" pitchFamily="18" charset="0"/>
                          </a:rPr>
                          <m:t>𝜋</m:t>
                        </m:r>
                      </m:den>
                    </m:f>
                    <m:rad>
                      <m:radPr>
                        <m:degHide m:val="on"/>
                        <m:ctrlPr>
                          <a:rPr lang="ja-JP" altLang="ja-JP" sz="1300" i="1">
                            <a:latin typeface="Cambria Math" panose="02040503050406030204" pitchFamily="18" charset="0"/>
                          </a:rPr>
                        </m:ctrlPr>
                      </m:radPr>
                      <m:deg/>
                      <m:e>
                        <m:f>
                          <m:fPr>
                            <m:ctrlPr>
                              <a:rPr lang="ja-JP" altLang="ja-JP" sz="1300" i="1">
                                <a:latin typeface="Cambria Math" panose="02040503050406030204" pitchFamily="18" charset="0"/>
                              </a:rPr>
                            </m:ctrlPr>
                          </m:fPr>
                          <m:num>
                            <m:r>
                              <a:rPr lang="en-US" altLang="ja-JP" sz="1300" i="1">
                                <a:latin typeface="Cambria Math" panose="02040503050406030204" pitchFamily="18" charset="0"/>
                              </a:rPr>
                              <m:t>2</m:t>
                            </m:r>
                            <m:r>
                              <a:rPr lang="en-US" altLang="ja-JP" sz="1300" i="1">
                                <a:latin typeface="Cambria Math" panose="02040503050406030204" pitchFamily="18" charset="0"/>
                              </a:rPr>
                              <m:t>𝜋</m:t>
                            </m:r>
                          </m:num>
                          <m:den>
                            <m:sSup>
                              <m:sSupPr>
                                <m:ctrlPr>
                                  <a:rPr lang="en-US" altLang="ja-JP" sz="1300" i="1">
                                    <a:latin typeface="Cambria Math" panose="02040503050406030204" pitchFamily="18" charset="0"/>
                                  </a:rPr>
                                </m:ctrlPr>
                              </m:sSupPr>
                              <m:e>
                                <m:r>
                                  <a:rPr lang="en-US" altLang="ja-JP" sz="1300" i="1">
                                    <a:latin typeface="Cambria Math" panose="02040503050406030204" pitchFamily="18" charset="0"/>
                                  </a:rPr>
                                  <m:t>𝑎</m:t>
                                </m:r>
                              </m:e>
                              <m:sup>
                                <m:r>
                                  <a:rPr lang="en-US" altLang="ja-JP" sz="1300" i="1">
                                    <a:latin typeface="Cambria Math" panose="02040503050406030204" pitchFamily="18" charset="0"/>
                                  </a:rPr>
                                  <m:t>2</m:t>
                                </m:r>
                              </m:sup>
                            </m:sSup>
                            <m:r>
                              <a:rPr lang="en-US" altLang="ja-JP" sz="1300" i="1">
                                <a:latin typeface="Cambria Math" panose="02040503050406030204" pitchFamily="18" charset="0"/>
                              </a:rPr>
                              <m:t>+</m:t>
                            </m:r>
                            <m:sSup>
                              <m:sSupPr>
                                <m:ctrlPr>
                                  <a:rPr lang="en-US" altLang="ja-JP" sz="1300" i="1">
                                    <a:latin typeface="Cambria Math" panose="02040503050406030204" pitchFamily="18" charset="0"/>
                                  </a:rPr>
                                </m:ctrlPr>
                              </m:sSupPr>
                              <m:e>
                                <m:r>
                                  <a:rPr lang="en-US" altLang="ja-JP" sz="1300" i="1">
                                    <a:latin typeface="Cambria Math" panose="02040503050406030204" pitchFamily="18" charset="0"/>
                                  </a:rPr>
                                  <m:t>𝑏</m:t>
                                </m:r>
                              </m:e>
                              <m:sup>
                                <m:r>
                                  <a:rPr lang="en-US" altLang="ja-JP" sz="1300" i="1">
                                    <a:latin typeface="Cambria Math" panose="02040503050406030204" pitchFamily="18" charset="0"/>
                                  </a:rPr>
                                  <m:t>2</m:t>
                                </m:r>
                              </m:sup>
                            </m:sSup>
                          </m:den>
                        </m:f>
                      </m:e>
                    </m:rad>
                    <m:sSup>
                      <m:sSupPr>
                        <m:ctrlPr>
                          <a:rPr lang="ja-JP" altLang="ja-JP" sz="1300" i="1">
                            <a:latin typeface="Cambria Math" panose="02040503050406030204" pitchFamily="18" charset="0"/>
                          </a:rPr>
                        </m:ctrlPr>
                      </m:sSupPr>
                      <m:e>
                        <m:r>
                          <a:rPr lang="en-US" altLang="ja-JP" sz="1300" i="1">
                            <a:latin typeface="Cambria Math" panose="02040503050406030204" pitchFamily="18" charset="0"/>
                          </a:rPr>
                          <m:t>𝑒</m:t>
                        </m:r>
                      </m:e>
                      <m:sup>
                        <m:r>
                          <a:rPr lang="en-US" altLang="ja-JP" sz="1300" i="1">
                            <a:latin typeface="Cambria Math" panose="02040503050406030204" pitchFamily="18" charset="0"/>
                          </a:rPr>
                          <m:t>−</m:t>
                        </m:r>
                        <m:f>
                          <m:fPr>
                            <m:ctrlPr>
                              <a:rPr lang="ja-JP" altLang="ja-JP" sz="1300" i="1">
                                <a:latin typeface="Cambria Math" panose="02040503050406030204" pitchFamily="18" charset="0"/>
                              </a:rPr>
                            </m:ctrlPr>
                          </m:fPr>
                          <m:num>
                            <m:sSup>
                              <m:sSupPr>
                                <m:ctrlPr>
                                  <a:rPr lang="ja-JP" altLang="ja-JP" sz="1300" i="1">
                                    <a:latin typeface="Cambria Math" panose="02040503050406030204" pitchFamily="18" charset="0"/>
                                  </a:rPr>
                                </m:ctrlPr>
                              </m:sSupPr>
                              <m:e>
                                <m:r>
                                  <a:rPr lang="en-US" altLang="ja-JP" sz="1300" i="1">
                                    <a:latin typeface="Cambria Math" panose="02040503050406030204" pitchFamily="18" charset="0"/>
                                  </a:rPr>
                                  <m:t>2</m:t>
                                </m:r>
                                <m:r>
                                  <a:rPr lang="en-US" altLang="ja-JP" sz="1300" i="1">
                                    <a:latin typeface="Cambria Math" panose="02040503050406030204" pitchFamily="18" charset="0"/>
                                  </a:rPr>
                                  <m:t>𝑥</m:t>
                                </m:r>
                              </m:e>
                              <m:sup>
                                <m:r>
                                  <a:rPr lang="en-US" altLang="ja-JP" sz="1300" i="1">
                                    <a:latin typeface="Cambria Math" panose="02040503050406030204" pitchFamily="18" charset="0"/>
                                  </a:rPr>
                                  <m:t>2</m:t>
                                </m:r>
                              </m:sup>
                            </m:sSup>
                          </m:num>
                          <m:den>
                            <m:r>
                              <a:rPr lang="en-US" altLang="ja-JP" sz="1300" i="1">
                                <a:latin typeface="Cambria Math" panose="02040503050406030204" pitchFamily="18" charset="0"/>
                              </a:rPr>
                              <m:t>4</m:t>
                            </m:r>
                            <m:d>
                              <m:dPr>
                                <m:ctrlPr>
                                  <a:rPr lang="en-US" altLang="ja-JP" sz="1300" i="1">
                                    <a:latin typeface="Cambria Math" panose="02040503050406030204" pitchFamily="18" charset="0"/>
                                  </a:rPr>
                                </m:ctrlPr>
                              </m:dPr>
                              <m:e>
                                <m:sSup>
                                  <m:sSupPr>
                                    <m:ctrlPr>
                                      <a:rPr lang="en-US" altLang="ja-JP" sz="1300" i="1">
                                        <a:latin typeface="Cambria Math" panose="02040503050406030204" pitchFamily="18" charset="0"/>
                                      </a:rPr>
                                    </m:ctrlPr>
                                  </m:sSupPr>
                                  <m:e>
                                    <m:r>
                                      <a:rPr lang="en-US" altLang="ja-JP" sz="1300" i="1">
                                        <a:latin typeface="Cambria Math" panose="02040503050406030204" pitchFamily="18" charset="0"/>
                                      </a:rPr>
                                      <m:t>𝑎</m:t>
                                    </m:r>
                                  </m:e>
                                  <m:sup>
                                    <m:r>
                                      <a:rPr lang="en-US" altLang="ja-JP" sz="1300" i="1">
                                        <a:latin typeface="Cambria Math" panose="02040503050406030204" pitchFamily="18" charset="0"/>
                                      </a:rPr>
                                      <m:t>2</m:t>
                                    </m:r>
                                  </m:sup>
                                </m:sSup>
                                <m:r>
                                  <a:rPr lang="en-US" altLang="ja-JP" sz="1300" i="1">
                                    <a:latin typeface="Cambria Math" panose="02040503050406030204" pitchFamily="18" charset="0"/>
                                  </a:rPr>
                                  <m:t>+</m:t>
                                </m:r>
                                <m:sSup>
                                  <m:sSupPr>
                                    <m:ctrlPr>
                                      <a:rPr lang="en-US" altLang="ja-JP" sz="1300" i="1">
                                        <a:latin typeface="Cambria Math" panose="02040503050406030204" pitchFamily="18" charset="0"/>
                                      </a:rPr>
                                    </m:ctrlPr>
                                  </m:sSupPr>
                                  <m:e>
                                    <m:r>
                                      <a:rPr lang="en-US" altLang="ja-JP" sz="1300" i="1">
                                        <a:latin typeface="Cambria Math" panose="02040503050406030204" pitchFamily="18" charset="0"/>
                                      </a:rPr>
                                      <m:t>𝑏</m:t>
                                    </m:r>
                                  </m:e>
                                  <m:sup>
                                    <m:r>
                                      <a:rPr lang="en-US" altLang="ja-JP" sz="1300" i="1">
                                        <a:latin typeface="Cambria Math" panose="02040503050406030204" pitchFamily="18" charset="0"/>
                                      </a:rPr>
                                      <m:t>2</m:t>
                                    </m:r>
                                  </m:sup>
                                </m:sSup>
                              </m:e>
                            </m:d>
                          </m:den>
                        </m:f>
                      </m:sup>
                    </m:sSup>
                    <m:r>
                      <a:rPr lang="en-US" altLang="ja-JP" sz="1300" i="1">
                        <a:latin typeface="Cambria Math" panose="02040503050406030204" pitchFamily="18" charset="0"/>
                      </a:rPr>
                      <m:t>=</m:t>
                    </m:r>
                    <m:rad>
                      <m:radPr>
                        <m:degHide m:val="on"/>
                        <m:ctrlPr>
                          <a:rPr lang="ja-JP" altLang="ja-JP" sz="1300" i="1">
                            <a:latin typeface="Cambria Math" panose="02040503050406030204" pitchFamily="18" charset="0"/>
                          </a:rPr>
                        </m:ctrlPr>
                      </m:radPr>
                      <m:deg/>
                      <m:e>
                        <m:f>
                          <m:fPr>
                            <m:ctrlPr>
                              <a:rPr lang="ja-JP" altLang="ja-JP" sz="1300" i="1">
                                <a:latin typeface="Cambria Math" panose="02040503050406030204" pitchFamily="18" charset="0"/>
                              </a:rPr>
                            </m:ctrlPr>
                          </m:fPr>
                          <m:num>
                            <m:r>
                              <a:rPr lang="en-US" altLang="ja-JP" sz="1300" i="1">
                                <a:latin typeface="Cambria Math" panose="02040503050406030204" pitchFamily="18" charset="0"/>
                              </a:rPr>
                              <m:t>1</m:t>
                            </m:r>
                          </m:num>
                          <m:den>
                            <m:r>
                              <a:rPr lang="en-US" altLang="ja-JP" sz="1300" i="1">
                                <a:latin typeface="Cambria Math" panose="02040503050406030204" pitchFamily="18" charset="0"/>
                              </a:rPr>
                              <m:t>2</m:t>
                            </m:r>
                            <m:r>
                              <a:rPr lang="en-US" altLang="ja-JP" sz="1300" i="1">
                                <a:latin typeface="Cambria Math" panose="02040503050406030204" pitchFamily="18" charset="0"/>
                              </a:rPr>
                              <m:t>𝜋</m:t>
                            </m:r>
                            <m:d>
                              <m:dPr>
                                <m:ctrlPr>
                                  <a:rPr lang="en-US" altLang="ja-JP" sz="1300" i="1">
                                    <a:latin typeface="Cambria Math" panose="02040503050406030204" pitchFamily="18" charset="0"/>
                                  </a:rPr>
                                </m:ctrlPr>
                              </m:dPr>
                              <m:e>
                                <m:sSup>
                                  <m:sSupPr>
                                    <m:ctrlPr>
                                      <a:rPr lang="en-US" altLang="ja-JP" sz="1300" i="1">
                                        <a:latin typeface="Cambria Math" panose="02040503050406030204" pitchFamily="18" charset="0"/>
                                      </a:rPr>
                                    </m:ctrlPr>
                                  </m:sSupPr>
                                  <m:e>
                                    <m:r>
                                      <a:rPr lang="en-US" altLang="ja-JP" sz="1300" i="1">
                                        <a:latin typeface="Cambria Math" panose="02040503050406030204" pitchFamily="18" charset="0"/>
                                      </a:rPr>
                                      <m:t>𝑎</m:t>
                                    </m:r>
                                  </m:e>
                                  <m:sup>
                                    <m:r>
                                      <a:rPr lang="en-US" altLang="ja-JP" sz="1300" i="1">
                                        <a:latin typeface="Cambria Math" panose="02040503050406030204" pitchFamily="18" charset="0"/>
                                      </a:rPr>
                                      <m:t>2</m:t>
                                    </m:r>
                                  </m:sup>
                                </m:sSup>
                                <m:r>
                                  <a:rPr lang="en-US" altLang="ja-JP" sz="1300" i="1">
                                    <a:latin typeface="Cambria Math" panose="02040503050406030204" pitchFamily="18" charset="0"/>
                                  </a:rPr>
                                  <m:t>+</m:t>
                                </m:r>
                                <m:sSup>
                                  <m:sSupPr>
                                    <m:ctrlPr>
                                      <a:rPr lang="en-US" altLang="ja-JP" sz="1300" i="1">
                                        <a:latin typeface="Cambria Math" panose="02040503050406030204" pitchFamily="18" charset="0"/>
                                      </a:rPr>
                                    </m:ctrlPr>
                                  </m:sSupPr>
                                  <m:e>
                                    <m:r>
                                      <a:rPr lang="en-US" altLang="ja-JP" sz="1300" i="1">
                                        <a:latin typeface="Cambria Math" panose="02040503050406030204" pitchFamily="18" charset="0"/>
                                      </a:rPr>
                                      <m:t>𝑏</m:t>
                                    </m:r>
                                  </m:e>
                                  <m:sup>
                                    <m:r>
                                      <a:rPr lang="en-US" altLang="ja-JP" sz="1300" i="1">
                                        <a:latin typeface="Cambria Math" panose="02040503050406030204" pitchFamily="18" charset="0"/>
                                      </a:rPr>
                                      <m:t>2</m:t>
                                    </m:r>
                                  </m:sup>
                                </m:sSup>
                              </m:e>
                            </m:d>
                          </m:den>
                        </m:f>
                      </m:e>
                    </m:rad>
                    <m:sSup>
                      <m:sSupPr>
                        <m:ctrlPr>
                          <a:rPr lang="ja-JP" altLang="ja-JP" sz="1300" i="1">
                            <a:latin typeface="Cambria Math" panose="02040503050406030204" pitchFamily="18" charset="0"/>
                          </a:rPr>
                        </m:ctrlPr>
                      </m:sSupPr>
                      <m:e>
                        <m:r>
                          <a:rPr lang="en-US" altLang="ja-JP" sz="1300" i="1">
                            <a:latin typeface="Cambria Math" panose="02040503050406030204" pitchFamily="18" charset="0"/>
                          </a:rPr>
                          <m:t>𝑒</m:t>
                        </m:r>
                      </m:e>
                      <m:sup>
                        <m:r>
                          <a:rPr lang="en-US" altLang="ja-JP" sz="1300" i="1">
                            <a:latin typeface="Cambria Math" panose="02040503050406030204" pitchFamily="18" charset="0"/>
                          </a:rPr>
                          <m:t>−</m:t>
                        </m:r>
                        <m:f>
                          <m:fPr>
                            <m:ctrlPr>
                              <a:rPr lang="ja-JP" altLang="ja-JP" sz="1300" i="1">
                                <a:latin typeface="Cambria Math" panose="02040503050406030204" pitchFamily="18" charset="0"/>
                              </a:rPr>
                            </m:ctrlPr>
                          </m:fPr>
                          <m:num>
                            <m:sSup>
                              <m:sSupPr>
                                <m:ctrlPr>
                                  <a:rPr lang="ja-JP" altLang="ja-JP" sz="1300" i="1">
                                    <a:latin typeface="Cambria Math" panose="02040503050406030204" pitchFamily="18" charset="0"/>
                                  </a:rPr>
                                </m:ctrlPr>
                              </m:sSupPr>
                              <m:e>
                                <m:r>
                                  <a:rPr lang="en-US" altLang="ja-JP" sz="1300" i="1">
                                    <a:latin typeface="Cambria Math" panose="02040503050406030204" pitchFamily="18" charset="0"/>
                                  </a:rPr>
                                  <m:t>𝑥</m:t>
                                </m:r>
                              </m:e>
                              <m:sup>
                                <m:r>
                                  <a:rPr lang="en-US" altLang="ja-JP" sz="1300" i="1">
                                    <a:latin typeface="Cambria Math" panose="02040503050406030204" pitchFamily="18" charset="0"/>
                                  </a:rPr>
                                  <m:t>2</m:t>
                                </m:r>
                              </m:sup>
                            </m:sSup>
                          </m:num>
                          <m:den>
                            <m:r>
                              <a:rPr lang="en-US" altLang="ja-JP" sz="1300" i="1">
                                <a:latin typeface="Cambria Math" panose="02040503050406030204" pitchFamily="18" charset="0"/>
                              </a:rPr>
                              <m:t>2</m:t>
                            </m:r>
                            <m:d>
                              <m:dPr>
                                <m:ctrlPr>
                                  <a:rPr lang="en-US" altLang="ja-JP" sz="1300" i="1">
                                    <a:latin typeface="Cambria Math" panose="02040503050406030204" pitchFamily="18" charset="0"/>
                                  </a:rPr>
                                </m:ctrlPr>
                              </m:dPr>
                              <m:e>
                                <m:sSup>
                                  <m:sSupPr>
                                    <m:ctrlPr>
                                      <a:rPr lang="en-US" altLang="ja-JP" sz="1300" i="1">
                                        <a:latin typeface="Cambria Math" panose="02040503050406030204" pitchFamily="18" charset="0"/>
                                      </a:rPr>
                                    </m:ctrlPr>
                                  </m:sSupPr>
                                  <m:e>
                                    <m:r>
                                      <a:rPr lang="en-US" altLang="ja-JP" sz="1300" i="1">
                                        <a:latin typeface="Cambria Math" panose="02040503050406030204" pitchFamily="18" charset="0"/>
                                      </a:rPr>
                                      <m:t>𝑎</m:t>
                                    </m:r>
                                  </m:e>
                                  <m:sup>
                                    <m:r>
                                      <a:rPr lang="en-US" altLang="ja-JP" sz="1300" i="1">
                                        <a:latin typeface="Cambria Math" panose="02040503050406030204" pitchFamily="18" charset="0"/>
                                      </a:rPr>
                                      <m:t>2</m:t>
                                    </m:r>
                                  </m:sup>
                                </m:sSup>
                                <m:r>
                                  <a:rPr lang="en-US" altLang="ja-JP" sz="1300" i="1">
                                    <a:latin typeface="Cambria Math" panose="02040503050406030204" pitchFamily="18" charset="0"/>
                                  </a:rPr>
                                  <m:t>+</m:t>
                                </m:r>
                                <m:sSup>
                                  <m:sSupPr>
                                    <m:ctrlPr>
                                      <a:rPr lang="en-US" altLang="ja-JP" sz="1300" i="1">
                                        <a:latin typeface="Cambria Math" panose="02040503050406030204" pitchFamily="18" charset="0"/>
                                      </a:rPr>
                                    </m:ctrlPr>
                                  </m:sSupPr>
                                  <m:e>
                                    <m:r>
                                      <a:rPr lang="en-US" altLang="ja-JP" sz="1300" i="1">
                                        <a:latin typeface="Cambria Math" panose="02040503050406030204" pitchFamily="18" charset="0"/>
                                      </a:rPr>
                                      <m:t>𝑏</m:t>
                                    </m:r>
                                  </m:e>
                                  <m:sup>
                                    <m:r>
                                      <a:rPr lang="en-US" altLang="ja-JP" sz="1300" i="1">
                                        <a:latin typeface="Cambria Math" panose="02040503050406030204" pitchFamily="18" charset="0"/>
                                      </a:rPr>
                                      <m:t>2</m:t>
                                    </m:r>
                                  </m:sup>
                                </m:sSup>
                              </m:e>
                            </m:d>
                          </m:den>
                        </m:f>
                      </m:sup>
                    </m:sSup>
                  </m:oMath>
                </a14:m>
                <a:r>
                  <a:rPr kumimoji="1" lang="ja-JP" altLang="en-US" dirty="0" smtClean="0"/>
                  <a:t>　</a:t>
                </a:r>
                <a:endParaRPr kumimoji="1" lang="ja-JP" altLang="en-US" dirty="0"/>
              </a:p>
            </p:txBody>
          </p:sp>
        </mc:Choice>
        <mc:Fallback xmlns="">
          <p:sp>
            <p:nvSpPr>
              <p:cNvPr id="3" name="ノート プレースホルダー 2"/>
              <p:cNvSpPr>
                <a:spLocks noGrp="1"/>
              </p:cNvSpPr>
              <p:nvPr>
                <p:ph type="body" idx="1"/>
              </p:nvPr>
            </p:nvSpPr>
            <p:spPr/>
            <p:txBody>
              <a:bodyPr/>
              <a:lstStyle/>
              <a:p>
                <a:r>
                  <a:rPr kumimoji="1" lang="en-US" altLang="ja-JP" sz="1200" i="0" kern="1200" smtClean="0">
                    <a:solidFill>
                      <a:schemeClr val="tx1"/>
                    </a:solidFill>
                    <a:effectLst/>
                    <a:latin typeface="+mn-lt"/>
                    <a:ea typeface="+mn-ea"/>
                    <a:cs typeface="+mn-cs"/>
                  </a:rPr>
                  <a:t>𝑓</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𝑥)=1</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2𝜋</a:t>
                </a:r>
                <a:r>
                  <a:rPr kumimoji="1" lang="ja-JP" altLang="ja-JP" sz="1200" i="0" kern="1200">
                    <a:solidFill>
                      <a:schemeClr val="tx1"/>
                    </a:solidFill>
                    <a:effectLst/>
                    <a:latin typeface="+mn-lt"/>
                    <a:ea typeface="+mn-ea"/>
                    <a:cs typeface="+mn-cs"/>
                  </a:rPr>
                  <a:t> ∫2</a:t>
                </a:r>
                <a:r>
                  <a:rPr kumimoji="1" lang="en-US" altLang="ja-JP" sz="1200" i="0" kern="1200">
                    <a:solidFill>
                      <a:schemeClr val="tx1"/>
                    </a:solidFill>
                    <a:effectLst/>
                    <a:latin typeface="+mn-lt"/>
                    <a:ea typeface="+mn-ea"/>
                    <a:cs typeface="+mn-cs"/>
                  </a:rPr>
                  <a:t>_</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^∞▒〖𝑒</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−𝑎𝜔</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2 </a:t>
                </a:r>
                <a:r>
                  <a:rPr kumimoji="1" lang="ja-JP" altLang="ja-JP" sz="1200" i="0" kern="1200">
                    <a:solidFill>
                      <a:schemeClr val="tx1"/>
                    </a:solidFill>
                    <a:effectLst/>
                    <a:latin typeface="+mn-lt"/>
                    <a:ea typeface="+mn-ea"/>
                    <a:cs typeface="+mn-cs"/>
                  </a:rPr>
                  <a:t>) </a:t>
                </a:r>
                <a:r>
                  <a:rPr kumimoji="1" lang="en-US" altLang="ja-JP" sz="1200" i="0" kern="1200">
                    <a:solidFill>
                      <a:schemeClr val="tx1"/>
                    </a:solidFill>
                    <a:effectLst/>
                    <a:latin typeface="+mn-lt"/>
                    <a:ea typeface="+mn-ea"/>
                    <a:cs typeface="+mn-cs"/>
                  </a:rPr>
                  <a:t>e</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𝜔𝑥𝑖 𝑑𝑥〗    =   1</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2𝜋</a:t>
                </a:r>
                <a:r>
                  <a:rPr kumimoji="1" lang="ja-JP" altLang="ja-JP" sz="1200" i="0" kern="1200">
                    <a:solidFill>
                      <a:schemeClr val="tx1"/>
                    </a:solidFill>
                    <a:effectLst/>
                    <a:latin typeface="+mn-lt"/>
                    <a:ea typeface="+mn-ea"/>
                    <a:cs typeface="+mn-cs"/>
                  </a:rPr>
                  <a:t> √(</a:t>
                </a:r>
                <a:r>
                  <a:rPr kumimoji="1" lang="en-US" altLang="ja-JP" sz="1200" i="0" kern="1200">
                    <a:solidFill>
                      <a:schemeClr val="tx1"/>
                    </a:solidFill>
                    <a:effectLst/>
                    <a:latin typeface="+mn-lt"/>
                    <a:ea typeface="+mn-ea"/>
                    <a:cs typeface="+mn-cs"/>
                  </a:rPr>
                  <a:t>𝜋</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𝑎</a:t>
                </a:r>
                <a:r>
                  <a:rPr kumimoji="1" lang="ja-JP" altLang="ja-JP" sz="1200" i="0" kern="1200">
                    <a:solidFill>
                      <a:schemeClr val="tx1"/>
                    </a:solidFill>
                    <a:effectLst/>
                    <a:latin typeface="+mn-lt"/>
                    <a:ea typeface="+mn-ea"/>
                    <a:cs typeface="+mn-cs"/>
                  </a:rPr>
                  <a:t>) </a:t>
                </a:r>
                <a:r>
                  <a:rPr kumimoji="1" lang="en-US" altLang="ja-JP" sz="1200" i="0" kern="1200">
                    <a:solidFill>
                      <a:schemeClr val="tx1"/>
                    </a:solidFill>
                    <a:effectLst/>
                    <a:latin typeface="+mn-lt"/>
                    <a:ea typeface="+mn-ea"/>
                    <a:cs typeface="+mn-cs"/>
                  </a:rPr>
                  <a:t>𝑒</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−𝜔</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2</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4𝑎</a:t>
                </a:r>
                <a:r>
                  <a:rPr kumimoji="1" lang="ja-JP" altLang="ja-JP" sz="1200" i="0" kern="1200">
                    <a:solidFill>
                      <a:schemeClr val="tx1"/>
                    </a:solidFill>
                    <a:effectLst/>
                    <a:latin typeface="+mn-lt"/>
                    <a:ea typeface="+mn-ea"/>
                    <a:cs typeface="+mn-cs"/>
                  </a:rPr>
                  <a:t>)</a:t>
                </a:r>
                <a:r>
                  <a:rPr kumimoji="1" lang="ja-JP" altLang="en-US" dirty="0" smtClean="0"/>
                  <a:t> を利用する</a:t>
                </a:r>
                <a:endParaRPr kumimoji="1" lang="en-US" altLang="ja-JP" dirty="0" smtClean="0"/>
              </a:p>
              <a:p>
                <a:r>
                  <a:rPr kumimoji="1" lang="en-US" altLang="ja-JP" sz="1200" i="0" kern="1200">
                    <a:solidFill>
                      <a:schemeClr val="tx1"/>
                    </a:solidFill>
                    <a:effectLst/>
                    <a:latin typeface="Cambria Math" panose="02040503050406030204" pitchFamily="18" charset="0"/>
                    <a:ea typeface="+mn-ea"/>
                    <a:cs typeface="+mn-cs"/>
                  </a:rPr>
                  <a:t>1</a:t>
                </a:r>
                <a:r>
                  <a:rPr kumimoji="1" lang="ja-JP" altLang="ja-JP" sz="1200" i="0" kern="1200" smtClean="0">
                    <a:solidFill>
                      <a:schemeClr val="tx1"/>
                    </a:solidFill>
                    <a:effectLst/>
                    <a:latin typeface="Cambria Math" panose="02040503050406030204" pitchFamily="18" charset="0"/>
                    <a:ea typeface="+mn-ea"/>
                    <a:cs typeface="+mn-cs"/>
                  </a:rPr>
                  <a:t>/</a:t>
                </a:r>
                <a:r>
                  <a:rPr kumimoji="1" lang="en-US" altLang="ja-JP" sz="1200" i="0" kern="1200">
                    <a:solidFill>
                      <a:schemeClr val="tx1"/>
                    </a:solidFill>
                    <a:effectLst/>
                    <a:latin typeface="Cambria Math" panose="02040503050406030204" pitchFamily="18" charset="0"/>
                    <a:ea typeface="+mn-ea"/>
                    <a:cs typeface="+mn-cs"/>
                  </a:rPr>
                  <a:t>2𝜋</a:t>
                </a:r>
                <a:r>
                  <a:rPr kumimoji="1" lang="ja-JP" altLang="ja-JP" sz="1200" i="0" kern="1200">
                    <a:solidFill>
                      <a:schemeClr val="tx1"/>
                    </a:solidFill>
                    <a:effectLst/>
                    <a:latin typeface="Cambria Math" panose="02040503050406030204" pitchFamily="18" charset="0"/>
                    <a:ea typeface="+mn-ea"/>
                    <a:cs typeface="+mn-cs"/>
                  </a:rPr>
                  <a:t> ∫2</a:t>
                </a:r>
                <a:r>
                  <a:rPr kumimoji="1" lang="en-US" altLang="ja-JP" sz="1200" i="0" kern="1200">
                    <a:solidFill>
                      <a:schemeClr val="tx1"/>
                    </a:solidFill>
                    <a:effectLst/>
                    <a:latin typeface="Cambria Math" panose="02040503050406030204" pitchFamily="18" charset="0"/>
                    <a:ea typeface="+mn-ea"/>
                    <a:cs typeface="+mn-cs"/>
                  </a:rPr>
                  <a:t>_</a:t>
                </a:r>
                <a:r>
                  <a:rPr kumimoji="1" lang="ja-JP" altLang="ja-JP" sz="1200" i="0" kern="1200">
                    <a:solidFill>
                      <a:schemeClr val="tx1"/>
                    </a:solidFill>
                    <a:effectLst/>
                    <a:latin typeface="Cambria Math" panose="02040503050406030204" pitchFamily="18" charset="0"/>
                    <a:ea typeface="+mn-ea"/>
                    <a:cs typeface="+mn-cs"/>
                  </a:rPr>
                  <a:t>(</a:t>
                </a:r>
                <a:r>
                  <a:rPr kumimoji="1" lang="en-US" altLang="ja-JP" sz="1200" i="0" kern="1200">
                    <a:solidFill>
                      <a:schemeClr val="tx1"/>
                    </a:solidFill>
                    <a:effectLst/>
                    <a:latin typeface="Cambria Math" panose="02040503050406030204" pitchFamily="18" charset="0"/>
                    <a:ea typeface="+mn-ea"/>
                    <a:cs typeface="+mn-cs"/>
                  </a:rPr>
                  <a:t>−∞</a:t>
                </a:r>
                <a:r>
                  <a:rPr kumimoji="1" lang="ja-JP" altLang="ja-JP" sz="1200" i="0" kern="1200">
                    <a:solidFill>
                      <a:schemeClr val="tx1"/>
                    </a:solidFill>
                    <a:effectLst/>
                    <a:latin typeface="Cambria Math" panose="02040503050406030204" pitchFamily="18" charset="0"/>
                    <a:ea typeface="+mn-ea"/>
                    <a:cs typeface="+mn-cs"/>
                  </a:rPr>
                  <a:t>)</a:t>
                </a:r>
                <a:r>
                  <a:rPr kumimoji="1" lang="en-US" altLang="ja-JP" sz="1200" i="0" kern="1200">
                    <a:solidFill>
                      <a:schemeClr val="tx1"/>
                    </a:solidFill>
                    <a:effectLst/>
                    <a:latin typeface="Cambria Math" panose="02040503050406030204" pitchFamily="18" charset="0"/>
                    <a:ea typeface="+mn-ea"/>
                    <a:cs typeface="+mn-cs"/>
                  </a:rPr>
                  <a:t>^∞▒〖</a:t>
                </a:r>
                <a:r>
                  <a:rPr lang="en-US" altLang="ja-JP" sz="1800" i="0">
                    <a:latin typeface="Cambria Math" panose="02040503050406030204" pitchFamily="18" charset="0"/>
                  </a:rPr>
                  <a:t>𝑒</a:t>
                </a:r>
                <a:r>
                  <a:rPr lang="ja-JP" altLang="ja-JP" sz="1800" i="0" smtClean="0">
                    <a:latin typeface="Cambria Math" panose="02040503050406030204" pitchFamily="18" charset="0"/>
                  </a:rPr>
                  <a:t>^(</a:t>
                </a:r>
                <a:r>
                  <a:rPr lang="en-US" altLang="ja-JP" sz="1800" i="0">
                    <a:latin typeface="Cambria Math" panose="02040503050406030204" pitchFamily="18" charset="0"/>
                  </a:rPr>
                  <a:t>−</a:t>
                </a:r>
                <a:r>
                  <a:rPr lang="ja-JP" altLang="ja-JP" sz="1800" i="0">
                    <a:latin typeface="Cambria Math" panose="02040503050406030204" pitchFamily="18" charset="0"/>
                  </a:rPr>
                  <a:t>(</a:t>
                </a:r>
                <a:r>
                  <a:rPr lang="en-US" altLang="ja-JP" sz="1800" i="0">
                    <a:latin typeface="Cambria Math" panose="02040503050406030204" pitchFamily="18" charset="0"/>
                  </a:rPr>
                  <a:t>𝜔</a:t>
                </a:r>
                <a:r>
                  <a:rPr lang="ja-JP" altLang="ja-JP" sz="1800" i="0">
                    <a:latin typeface="Cambria Math" panose="02040503050406030204" pitchFamily="18" charset="0"/>
                  </a:rPr>
                  <a:t>^</a:t>
                </a:r>
                <a:r>
                  <a:rPr lang="en-US" altLang="ja-JP" sz="1800" i="0">
                    <a:latin typeface="Cambria Math" panose="02040503050406030204" pitchFamily="18" charset="0"/>
                  </a:rPr>
                  <a:t>2</a:t>
                </a:r>
                <a:r>
                  <a:rPr lang="en-US" altLang="ja-JP" sz="1800" b="0" i="0" smtClean="0">
                    <a:latin typeface="Cambria Math" panose="02040503050406030204" pitchFamily="18" charset="0"/>
                  </a:rPr>
                  <a:t> (</a:t>
                </a:r>
                <a:r>
                  <a:rPr lang="en-US" altLang="ja-JP" sz="1800" i="0">
                    <a:latin typeface="Cambria Math" panose="02040503050406030204" pitchFamily="18" charset="0"/>
                  </a:rPr>
                  <a:t>𝑎</a:t>
                </a:r>
                <a:r>
                  <a:rPr lang="ja-JP" altLang="ja-JP" sz="1800" i="0">
                    <a:latin typeface="Cambria Math" panose="02040503050406030204" pitchFamily="18" charset="0"/>
                  </a:rPr>
                  <a:t>^</a:t>
                </a:r>
                <a:r>
                  <a:rPr lang="en-US" altLang="ja-JP" sz="1800" i="0">
                    <a:latin typeface="Cambria Math" panose="02040503050406030204" pitchFamily="18" charset="0"/>
                  </a:rPr>
                  <a:t>2</a:t>
                </a:r>
                <a:r>
                  <a:rPr lang="en-US" altLang="ja-JP" sz="1800" b="0" i="0" smtClean="0">
                    <a:latin typeface="Cambria Math" panose="02040503050406030204" pitchFamily="18" charset="0"/>
                  </a:rPr>
                  <a:t>+𝑏^2 )</a:t>
                </a:r>
                <a:r>
                  <a:rPr lang="ja-JP" altLang="ja-JP" sz="1800" b="0" i="0">
                    <a:latin typeface="Cambria Math" panose="02040503050406030204" pitchFamily="18" charset="0"/>
                  </a:rPr>
                  <a:t>)/</a:t>
                </a:r>
                <a:r>
                  <a:rPr lang="en-US" altLang="ja-JP" sz="1800" i="0">
                    <a:latin typeface="Cambria Math" panose="02040503050406030204" pitchFamily="18" charset="0"/>
                  </a:rPr>
                  <a:t>2</a:t>
                </a:r>
                <a:r>
                  <a:rPr lang="ja-JP" altLang="ja-JP" sz="1800" i="0" smtClean="0">
                    <a:latin typeface="Cambria Math" panose="02040503050406030204" pitchFamily="18" charset="0"/>
                  </a:rPr>
                  <a:t>)</a:t>
                </a:r>
                <a:r>
                  <a:rPr kumimoji="1" lang="ja-JP" altLang="ja-JP" sz="1200" i="0" kern="1200">
                    <a:solidFill>
                      <a:schemeClr val="tx1"/>
                    </a:solidFill>
                    <a:effectLst/>
                    <a:latin typeface="Cambria Math" panose="02040503050406030204" pitchFamily="18" charset="0"/>
                    <a:ea typeface="+mn-ea"/>
                    <a:cs typeface="+mn-cs"/>
                  </a:rPr>
                  <a:t> </a:t>
                </a:r>
                <a:r>
                  <a:rPr kumimoji="1" lang="en-US" altLang="ja-JP" sz="1200" i="0" kern="1200">
                    <a:solidFill>
                      <a:schemeClr val="tx1"/>
                    </a:solidFill>
                    <a:effectLst/>
                    <a:latin typeface="Cambria Math" panose="02040503050406030204" pitchFamily="18" charset="0"/>
                    <a:ea typeface="+mn-ea"/>
                    <a:cs typeface="+mn-cs"/>
                  </a:rPr>
                  <a:t>e</a:t>
                </a:r>
                <a:r>
                  <a:rPr kumimoji="1" lang="ja-JP" altLang="ja-JP" sz="1200" i="0" kern="1200">
                    <a:solidFill>
                      <a:schemeClr val="tx1"/>
                    </a:solidFill>
                    <a:effectLst/>
                    <a:latin typeface="Cambria Math" panose="02040503050406030204" pitchFamily="18" charset="0"/>
                    <a:ea typeface="+mn-ea"/>
                    <a:cs typeface="+mn-cs"/>
                  </a:rPr>
                  <a:t>^</a:t>
                </a:r>
                <a:r>
                  <a:rPr kumimoji="1" lang="en-US" altLang="ja-JP" sz="1200" i="0" kern="1200">
                    <a:solidFill>
                      <a:schemeClr val="tx1"/>
                    </a:solidFill>
                    <a:effectLst/>
                    <a:latin typeface="Cambria Math" panose="02040503050406030204" pitchFamily="18" charset="0"/>
                    <a:ea typeface="+mn-ea"/>
                    <a:cs typeface="+mn-cs"/>
                  </a:rPr>
                  <a:t>𝜔𝑥𝑖 𝑑𝑥〗    =   1</a:t>
                </a:r>
                <a:r>
                  <a:rPr kumimoji="1" lang="ja-JP" altLang="ja-JP" sz="1200" i="0" kern="1200">
                    <a:solidFill>
                      <a:schemeClr val="tx1"/>
                    </a:solidFill>
                    <a:effectLst/>
                    <a:latin typeface="Cambria Math" panose="02040503050406030204" pitchFamily="18" charset="0"/>
                    <a:ea typeface="+mn-ea"/>
                    <a:cs typeface="+mn-cs"/>
                  </a:rPr>
                  <a:t>/</a:t>
                </a:r>
                <a:r>
                  <a:rPr kumimoji="1" lang="en-US" altLang="ja-JP" sz="1200" i="0" kern="1200">
                    <a:solidFill>
                      <a:schemeClr val="tx1"/>
                    </a:solidFill>
                    <a:effectLst/>
                    <a:latin typeface="Cambria Math" panose="02040503050406030204" pitchFamily="18" charset="0"/>
                    <a:ea typeface="+mn-ea"/>
                    <a:cs typeface="+mn-cs"/>
                  </a:rPr>
                  <a:t>2𝜋</a:t>
                </a:r>
                <a:r>
                  <a:rPr kumimoji="1" lang="ja-JP" altLang="ja-JP" sz="1200" i="0" kern="1200">
                    <a:solidFill>
                      <a:schemeClr val="tx1"/>
                    </a:solidFill>
                    <a:effectLst/>
                    <a:latin typeface="Cambria Math" panose="02040503050406030204" pitchFamily="18" charset="0"/>
                    <a:ea typeface="+mn-ea"/>
                    <a:cs typeface="+mn-cs"/>
                  </a:rPr>
                  <a:t> √(</a:t>
                </a:r>
                <a:r>
                  <a:rPr kumimoji="1" lang="en-US" altLang="ja-JP" sz="1200" b="0" i="0" kern="1200" smtClean="0">
                    <a:solidFill>
                      <a:schemeClr val="tx1"/>
                    </a:solidFill>
                    <a:effectLst/>
                    <a:latin typeface="Cambria Math" panose="02040503050406030204" pitchFamily="18" charset="0"/>
                    <a:ea typeface="+mn-ea"/>
                    <a:cs typeface="+mn-cs"/>
                  </a:rPr>
                  <a:t>2</a:t>
                </a:r>
                <a:r>
                  <a:rPr kumimoji="1" lang="en-US" altLang="ja-JP" sz="1200" i="0" kern="1200">
                    <a:solidFill>
                      <a:schemeClr val="tx1"/>
                    </a:solidFill>
                    <a:effectLst/>
                    <a:latin typeface="Cambria Math" panose="02040503050406030204" pitchFamily="18" charset="0"/>
                    <a:ea typeface="+mn-ea"/>
                    <a:cs typeface="+mn-cs"/>
                  </a:rPr>
                  <a:t>𝜋</a:t>
                </a:r>
                <a:r>
                  <a:rPr kumimoji="1" lang="ja-JP" altLang="ja-JP" sz="1200" i="0" kern="1200">
                    <a:solidFill>
                      <a:schemeClr val="tx1"/>
                    </a:solidFill>
                    <a:effectLst/>
                    <a:latin typeface="Cambria Math" panose="02040503050406030204" pitchFamily="18" charset="0"/>
                    <a:ea typeface="+mn-ea"/>
                    <a:cs typeface="+mn-cs"/>
                  </a:rPr>
                  <a:t>/(</a:t>
                </a:r>
                <a:r>
                  <a:rPr kumimoji="1" lang="en-US" altLang="ja-JP" sz="1200" i="0" kern="1200">
                    <a:solidFill>
                      <a:schemeClr val="tx1"/>
                    </a:solidFill>
                    <a:effectLst/>
                    <a:latin typeface="Cambria Math" panose="02040503050406030204" pitchFamily="18" charset="0"/>
                    <a:ea typeface="+mn-ea"/>
                    <a:cs typeface="+mn-cs"/>
                  </a:rPr>
                  <a:t>𝑎</a:t>
                </a:r>
                <a:r>
                  <a:rPr kumimoji="1" lang="en-US" altLang="ja-JP" sz="1200" b="0" i="0" kern="1200" smtClean="0">
                    <a:solidFill>
                      <a:schemeClr val="tx1"/>
                    </a:solidFill>
                    <a:effectLst/>
                    <a:latin typeface="Cambria Math" panose="02040503050406030204" pitchFamily="18" charset="0"/>
                    <a:ea typeface="+mn-ea"/>
                    <a:cs typeface="+mn-cs"/>
                  </a:rPr>
                  <a:t>^2+𝑏^2</a:t>
                </a:r>
                <a:r>
                  <a:rPr kumimoji="1" lang="en-US" altLang="ja-JP" sz="1200" b="0" i="0" kern="1200">
                    <a:solidFill>
                      <a:schemeClr val="tx1"/>
                    </a:solidFill>
                    <a:effectLst/>
                    <a:latin typeface="Cambria Math" panose="02040503050406030204" pitchFamily="18" charset="0"/>
                    <a:ea typeface="+mn-ea"/>
                    <a:cs typeface="+mn-cs"/>
                  </a:rPr>
                  <a:t> </a:t>
                </a:r>
                <a:r>
                  <a:rPr kumimoji="1" lang="ja-JP" altLang="ja-JP" sz="1200" b="0" i="0" kern="1200">
                    <a:solidFill>
                      <a:schemeClr val="tx1"/>
                    </a:solidFill>
                    <a:effectLst/>
                    <a:latin typeface="Cambria Math" panose="02040503050406030204" pitchFamily="18" charset="0"/>
                    <a:ea typeface="+mn-ea"/>
                    <a:cs typeface="+mn-cs"/>
                  </a:rPr>
                  <a:t>)) </a:t>
                </a:r>
                <a:r>
                  <a:rPr kumimoji="1" lang="en-US" altLang="ja-JP" sz="1200" i="0" kern="1200">
                    <a:solidFill>
                      <a:schemeClr val="tx1"/>
                    </a:solidFill>
                    <a:effectLst/>
                    <a:latin typeface="Cambria Math" panose="02040503050406030204" pitchFamily="18" charset="0"/>
                    <a:ea typeface="+mn-ea"/>
                    <a:cs typeface="+mn-cs"/>
                  </a:rPr>
                  <a:t>𝑒</a:t>
                </a:r>
                <a:r>
                  <a:rPr kumimoji="1" lang="ja-JP" altLang="ja-JP" sz="1200" i="0" kern="1200">
                    <a:solidFill>
                      <a:schemeClr val="tx1"/>
                    </a:solidFill>
                    <a:effectLst/>
                    <a:latin typeface="Cambria Math" panose="02040503050406030204" pitchFamily="18" charset="0"/>
                    <a:ea typeface="+mn-ea"/>
                    <a:cs typeface="+mn-cs"/>
                  </a:rPr>
                  <a:t>^(</a:t>
                </a:r>
                <a:r>
                  <a:rPr kumimoji="1" lang="en-US" altLang="ja-JP" sz="1200" i="0" kern="1200">
                    <a:solidFill>
                      <a:schemeClr val="tx1"/>
                    </a:solidFill>
                    <a:effectLst/>
                    <a:latin typeface="Cambria Math" panose="02040503050406030204" pitchFamily="18" charset="0"/>
                    <a:ea typeface="+mn-ea"/>
                    <a:cs typeface="+mn-cs"/>
                  </a:rPr>
                  <a:t>−</a:t>
                </a:r>
                <a:r>
                  <a:rPr kumimoji="1" lang="ja-JP" altLang="ja-JP" sz="1200" i="0" kern="1200">
                    <a:solidFill>
                      <a:schemeClr val="tx1"/>
                    </a:solidFill>
                    <a:effectLst/>
                    <a:latin typeface="Cambria Math" panose="02040503050406030204" pitchFamily="18" charset="0"/>
                    <a:ea typeface="+mn-ea"/>
                    <a:cs typeface="+mn-cs"/>
                  </a:rPr>
                  <a:t>〖</a:t>
                </a:r>
                <a:r>
                  <a:rPr kumimoji="1" lang="en-US" altLang="ja-JP" sz="1200" b="0" i="0" kern="1200" smtClean="0">
                    <a:solidFill>
                      <a:schemeClr val="tx1"/>
                    </a:solidFill>
                    <a:effectLst/>
                    <a:latin typeface="Cambria Math" panose="02040503050406030204" pitchFamily="18" charset="0"/>
                    <a:ea typeface="+mn-ea"/>
                    <a:cs typeface="+mn-cs"/>
                  </a:rPr>
                  <a:t>2𝑥</a:t>
                </a:r>
                <a:r>
                  <a:rPr kumimoji="1" lang="ja-JP" altLang="ja-JP" sz="1200" b="0" i="0" kern="1200">
                    <a:solidFill>
                      <a:schemeClr val="tx1"/>
                    </a:solidFill>
                    <a:effectLst/>
                    <a:latin typeface="Cambria Math" panose="02040503050406030204" pitchFamily="18" charset="0"/>
                    <a:ea typeface="+mn-ea"/>
                    <a:cs typeface="+mn-cs"/>
                  </a:rPr>
                  <a:t>〗^</a:t>
                </a:r>
                <a:r>
                  <a:rPr kumimoji="1" lang="en-US" altLang="ja-JP" sz="1200" i="0" kern="1200">
                    <a:solidFill>
                      <a:schemeClr val="tx1"/>
                    </a:solidFill>
                    <a:effectLst/>
                    <a:latin typeface="Cambria Math" panose="02040503050406030204" pitchFamily="18" charset="0"/>
                    <a:ea typeface="+mn-ea"/>
                    <a:cs typeface="+mn-cs"/>
                  </a:rPr>
                  <a:t>2</a:t>
                </a:r>
                <a:r>
                  <a:rPr kumimoji="1" lang="ja-JP" altLang="ja-JP" sz="1200" i="0" kern="1200">
                    <a:solidFill>
                      <a:schemeClr val="tx1"/>
                    </a:solidFill>
                    <a:effectLst/>
                    <a:latin typeface="Cambria Math" panose="02040503050406030204" pitchFamily="18" charset="0"/>
                    <a:ea typeface="+mn-ea"/>
                    <a:cs typeface="+mn-cs"/>
                  </a:rPr>
                  <a:t>/</a:t>
                </a:r>
                <a:r>
                  <a:rPr kumimoji="1" lang="en-US" altLang="ja-JP" sz="1200" i="0" kern="1200">
                    <a:solidFill>
                      <a:schemeClr val="tx1"/>
                    </a:solidFill>
                    <a:effectLst/>
                    <a:latin typeface="Cambria Math" panose="02040503050406030204" pitchFamily="18" charset="0"/>
                    <a:ea typeface="+mn-ea"/>
                    <a:cs typeface="+mn-cs"/>
                  </a:rPr>
                  <a:t>4</a:t>
                </a:r>
                <a:r>
                  <a:rPr kumimoji="1" lang="en-US" altLang="ja-JP" sz="1200" b="0" i="0" kern="1200" smtClean="0">
                    <a:solidFill>
                      <a:schemeClr val="tx1"/>
                    </a:solidFill>
                    <a:effectLst/>
                    <a:latin typeface="Cambria Math" panose="02040503050406030204" pitchFamily="18" charset="0"/>
                    <a:ea typeface="+mn-ea"/>
                    <a:cs typeface="+mn-cs"/>
                  </a:rPr>
                  <a:t>(</a:t>
                </a:r>
                <a:r>
                  <a:rPr kumimoji="1" lang="en-US" altLang="ja-JP" sz="1200" i="0" kern="1200">
                    <a:solidFill>
                      <a:schemeClr val="tx1"/>
                    </a:solidFill>
                    <a:effectLst/>
                    <a:latin typeface="Cambria Math" panose="02040503050406030204" pitchFamily="18" charset="0"/>
                    <a:ea typeface="+mn-ea"/>
                    <a:cs typeface="+mn-cs"/>
                  </a:rPr>
                  <a:t>𝑎</a:t>
                </a:r>
                <a:r>
                  <a:rPr kumimoji="1" lang="en-US" altLang="ja-JP" sz="1200" b="0" i="0" kern="1200" smtClean="0">
                    <a:solidFill>
                      <a:schemeClr val="tx1"/>
                    </a:solidFill>
                    <a:effectLst/>
                    <a:latin typeface="Cambria Math" panose="02040503050406030204" pitchFamily="18" charset="0"/>
                    <a:ea typeface="+mn-ea"/>
                    <a:cs typeface="+mn-cs"/>
                  </a:rPr>
                  <a:t>^</a:t>
                </a:r>
                <a:r>
                  <a:rPr kumimoji="1" lang="en-US" altLang="ja-JP" sz="1200" b="0" i="0" kern="1200" smtClean="0">
                    <a:solidFill>
                      <a:schemeClr val="tx1"/>
                    </a:solidFill>
                    <a:effectLst/>
                    <a:latin typeface="Cambria Math" panose="02040503050406030204" pitchFamily="18" charset="0"/>
                    <a:ea typeface="+mn-ea"/>
                    <a:cs typeface="+mn-cs"/>
                  </a:rPr>
                  <a:t>2+𝑏^2</a:t>
                </a:r>
                <a:r>
                  <a:rPr kumimoji="1" lang="en-US" altLang="ja-JP" sz="1200" b="0" i="0" kern="1200" smtClean="0">
                    <a:solidFill>
                      <a:schemeClr val="tx1"/>
                    </a:solidFill>
                    <a:effectLst/>
                    <a:latin typeface="Cambria Math" panose="02040503050406030204" pitchFamily="18" charset="0"/>
                    <a:ea typeface="+mn-ea"/>
                    <a:cs typeface="+mn-cs"/>
                  </a:rPr>
                  <a:t> )</a:t>
                </a:r>
                <a:r>
                  <a:rPr kumimoji="1" lang="en-US" altLang="ja-JP" sz="1200" b="0" i="0" kern="1200">
                    <a:solidFill>
                      <a:schemeClr val="tx1"/>
                    </a:solidFill>
                    <a:effectLst/>
                    <a:latin typeface="Cambria Math" panose="02040503050406030204" pitchFamily="18" charset="0"/>
                    <a:ea typeface="+mn-ea"/>
                    <a:cs typeface="+mn-cs"/>
                  </a:rPr>
                  <a:t> </a:t>
                </a:r>
                <a:r>
                  <a:rPr kumimoji="1" lang="ja-JP" altLang="ja-JP" sz="1200" b="0" i="0" kern="1200">
                    <a:solidFill>
                      <a:schemeClr val="tx1"/>
                    </a:solidFill>
                    <a:effectLst/>
                    <a:latin typeface="Cambria Math" panose="02040503050406030204" pitchFamily="18" charset="0"/>
                    <a:ea typeface="+mn-ea"/>
                    <a:cs typeface="+mn-cs"/>
                  </a:rPr>
                  <a:t>)</a:t>
                </a:r>
                <a:r>
                  <a:rPr kumimoji="1" lang="en-US" altLang="ja-JP" sz="1200" b="0" i="0" kern="1200" smtClean="0">
                    <a:solidFill>
                      <a:schemeClr val="tx1"/>
                    </a:solidFill>
                    <a:effectLst/>
                    <a:latin typeface="Cambria Math" panose="02040503050406030204" pitchFamily="18" charset="0"/>
                    <a:ea typeface="+mn-ea"/>
                    <a:cs typeface="+mn-cs"/>
                  </a:rPr>
                  <a:t>=</a:t>
                </a:r>
                <a:r>
                  <a:rPr kumimoji="1" lang="ja-JP" altLang="ja-JP" sz="1200" i="0" kern="1200" smtClean="0">
                    <a:solidFill>
                      <a:schemeClr val="tx1"/>
                    </a:solidFill>
                    <a:effectLst/>
                    <a:latin typeface="Cambria Math" panose="02040503050406030204" pitchFamily="18" charset="0"/>
                    <a:ea typeface="+mn-ea"/>
                    <a:cs typeface="+mn-cs"/>
                  </a:rPr>
                  <a:t>√(</a:t>
                </a:r>
                <a:r>
                  <a:rPr kumimoji="1" lang="en-US" altLang="ja-JP" sz="1200" b="0" i="0" kern="1200" smtClean="0">
                    <a:solidFill>
                      <a:schemeClr val="tx1"/>
                    </a:solidFill>
                    <a:effectLst/>
                    <a:latin typeface="Cambria Math" panose="02040503050406030204" pitchFamily="18" charset="0"/>
                    <a:ea typeface="+mn-ea"/>
                    <a:cs typeface="+mn-cs"/>
                  </a:rPr>
                  <a:t>1</a:t>
                </a:r>
                <a:r>
                  <a:rPr kumimoji="1" lang="ja-JP" altLang="ja-JP" sz="1200" b="0" i="0" kern="1200">
                    <a:solidFill>
                      <a:schemeClr val="tx1"/>
                    </a:solidFill>
                    <a:effectLst/>
                    <a:latin typeface="Cambria Math" panose="02040503050406030204" pitchFamily="18" charset="0"/>
                    <a:ea typeface="+mn-ea"/>
                    <a:cs typeface="+mn-cs"/>
                  </a:rPr>
                  <a:t>/</a:t>
                </a:r>
                <a:r>
                  <a:rPr kumimoji="1" lang="en-US" altLang="ja-JP" sz="1200" b="0" i="0" kern="1200" smtClean="0">
                    <a:solidFill>
                      <a:schemeClr val="tx1"/>
                    </a:solidFill>
                    <a:effectLst/>
                    <a:latin typeface="Cambria Math" panose="02040503050406030204" pitchFamily="18" charset="0"/>
                    <a:ea typeface="+mn-ea"/>
                    <a:cs typeface="+mn-cs"/>
                  </a:rPr>
                  <a:t>2𝜋(</a:t>
                </a:r>
                <a:r>
                  <a:rPr kumimoji="1" lang="en-US" altLang="ja-JP" sz="1200" i="0" kern="1200">
                    <a:solidFill>
                      <a:schemeClr val="tx1"/>
                    </a:solidFill>
                    <a:effectLst/>
                    <a:latin typeface="Cambria Math" panose="02040503050406030204" pitchFamily="18" charset="0"/>
                    <a:ea typeface="+mn-ea"/>
                    <a:cs typeface="+mn-cs"/>
                  </a:rPr>
                  <a:t>𝑎</a:t>
                </a:r>
                <a:r>
                  <a:rPr kumimoji="1" lang="en-US" altLang="ja-JP" sz="1200" b="0" i="0" kern="1200" smtClean="0">
                    <a:solidFill>
                      <a:schemeClr val="tx1"/>
                    </a:solidFill>
                    <a:effectLst/>
                    <a:latin typeface="Cambria Math" panose="02040503050406030204" pitchFamily="18" charset="0"/>
                    <a:ea typeface="+mn-ea"/>
                    <a:cs typeface="+mn-cs"/>
                  </a:rPr>
                  <a:t>^</a:t>
                </a:r>
                <a:r>
                  <a:rPr kumimoji="1" lang="en-US" altLang="ja-JP" sz="1200" b="0" i="0" kern="1200" smtClean="0">
                    <a:solidFill>
                      <a:schemeClr val="tx1"/>
                    </a:solidFill>
                    <a:effectLst/>
                    <a:latin typeface="Cambria Math" panose="02040503050406030204" pitchFamily="18" charset="0"/>
                    <a:ea typeface="+mn-ea"/>
                    <a:cs typeface="+mn-cs"/>
                  </a:rPr>
                  <a:t>2+𝑏^2</a:t>
                </a:r>
                <a:r>
                  <a:rPr kumimoji="1" lang="en-US" altLang="ja-JP" sz="1200" b="0" i="0" kern="1200" smtClean="0">
                    <a:solidFill>
                      <a:schemeClr val="tx1"/>
                    </a:solidFill>
                    <a:effectLst/>
                    <a:latin typeface="Cambria Math" panose="02040503050406030204" pitchFamily="18" charset="0"/>
                    <a:ea typeface="+mn-ea"/>
                    <a:cs typeface="+mn-cs"/>
                  </a:rPr>
                  <a:t> ) </a:t>
                </a:r>
                <a:r>
                  <a:rPr kumimoji="1" lang="ja-JP" altLang="ja-JP" sz="1200" b="0" i="0" kern="1200" smtClean="0">
                    <a:solidFill>
                      <a:schemeClr val="tx1"/>
                    </a:solidFill>
                    <a:effectLst/>
                    <a:latin typeface="Cambria Math" panose="02040503050406030204" pitchFamily="18" charset="0"/>
                    <a:ea typeface="+mn-ea"/>
                    <a:cs typeface="+mn-cs"/>
                  </a:rPr>
                  <a:t>)</a:t>
                </a:r>
                <a:r>
                  <a:rPr kumimoji="1" lang="ja-JP" altLang="ja-JP" sz="1200" b="0" i="0" kern="1200">
                    <a:solidFill>
                      <a:schemeClr val="tx1"/>
                    </a:solidFill>
                    <a:effectLst/>
                    <a:latin typeface="Cambria Math" panose="02040503050406030204" pitchFamily="18" charset="0"/>
                    <a:ea typeface="+mn-ea"/>
                    <a:cs typeface="+mn-cs"/>
                  </a:rPr>
                  <a:t> </a:t>
                </a:r>
                <a:r>
                  <a:rPr kumimoji="1" lang="en-US" altLang="ja-JP" sz="1200" i="0" kern="1200">
                    <a:solidFill>
                      <a:schemeClr val="tx1"/>
                    </a:solidFill>
                    <a:effectLst/>
                    <a:latin typeface="Cambria Math" panose="02040503050406030204" pitchFamily="18" charset="0"/>
                    <a:ea typeface="+mn-ea"/>
                    <a:cs typeface="+mn-cs"/>
                  </a:rPr>
                  <a:t>𝑒</a:t>
                </a:r>
                <a:r>
                  <a:rPr kumimoji="1" lang="ja-JP" altLang="ja-JP" sz="1200" i="0" kern="1200">
                    <a:solidFill>
                      <a:schemeClr val="tx1"/>
                    </a:solidFill>
                    <a:effectLst/>
                    <a:latin typeface="Cambria Math" panose="02040503050406030204" pitchFamily="18" charset="0"/>
                    <a:ea typeface="+mn-ea"/>
                    <a:cs typeface="+mn-cs"/>
                  </a:rPr>
                  <a:t>^(</a:t>
                </a:r>
                <a:r>
                  <a:rPr kumimoji="1" lang="en-US" altLang="ja-JP" sz="1200" i="0" kern="1200">
                    <a:solidFill>
                      <a:schemeClr val="tx1"/>
                    </a:solidFill>
                    <a:effectLst/>
                    <a:latin typeface="Cambria Math" panose="02040503050406030204" pitchFamily="18" charset="0"/>
                    <a:ea typeface="+mn-ea"/>
                    <a:cs typeface="+mn-cs"/>
                  </a:rPr>
                  <a:t>−</a:t>
                </a:r>
                <a:r>
                  <a:rPr kumimoji="1" lang="en-US" altLang="ja-JP" sz="1200" b="0" i="0" kern="1200" smtClean="0">
                    <a:solidFill>
                      <a:schemeClr val="tx1"/>
                    </a:solidFill>
                    <a:effectLst/>
                    <a:latin typeface="Cambria Math" panose="02040503050406030204" pitchFamily="18" charset="0"/>
                    <a:ea typeface="+mn-ea"/>
                    <a:cs typeface="+mn-cs"/>
                  </a:rPr>
                  <a:t>𝑥</a:t>
                </a:r>
                <a:r>
                  <a:rPr kumimoji="1" lang="ja-JP" altLang="ja-JP" sz="1200" b="0" i="0" kern="1200">
                    <a:solidFill>
                      <a:schemeClr val="tx1"/>
                    </a:solidFill>
                    <a:effectLst/>
                    <a:latin typeface="Cambria Math" panose="02040503050406030204" pitchFamily="18" charset="0"/>
                    <a:ea typeface="+mn-ea"/>
                    <a:cs typeface="+mn-cs"/>
                  </a:rPr>
                  <a:t>^</a:t>
                </a:r>
                <a:r>
                  <a:rPr kumimoji="1" lang="en-US" altLang="ja-JP" sz="1200" i="0" kern="1200">
                    <a:solidFill>
                      <a:schemeClr val="tx1"/>
                    </a:solidFill>
                    <a:effectLst/>
                    <a:latin typeface="Cambria Math" panose="02040503050406030204" pitchFamily="18" charset="0"/>
                    <a:ea typeface="+mn-ea"/>
                    <a:cs typeface="+mn-cs"/>
                  </a:rPr>
                  <a:t>2</a:t>
                </a:r>
                <a:r>
                  <a:rPr kumimoji="1" lang="ja-JP" altLang="ja-JP" sz="1200" i="0" kern="1200">
                    <a:solidFill>
                      <a:schemeClr val="tx1"/>
                    </a:solidFill>
                    <a:effectLst/>
                    <a:latin typeface="Cambria Math" panose="02040503050406030204" pitchFamily="18" charset="0"/>
                    <a:ea typeface="+mn-ea"/>
                    <a:cs typeface="+mn-cs"/>
                  </a:rPr>
                  <a:t>/</a:t>
                </a:r>
                <a:r>
                  <a:rPr kumimoji="1" lang="en-US" altLang="ja-JP" sz="1200" b="0" i="0" kern="1200" smtClean="0">
                    <a:solidFill>
                      <a:schemeClr val="tx1"/>
                    </a:solidFill>
                    <a:effectLst/>
                    <a:latin typeface="Cambria Math" panose="02040503050406030204" pitchFamily="18" charset="0"/>
                    <a:ea typeface="+mn-ea"/>
                    <a:cs typeface="+mn-cs"/>
                  </a:rPr>
                  <a:t>2(</a:t>
                </a:r>
                <a:r>
                  <a:rPr kumimoji="1" lang="en-US" altLang="ja-JP" sz="1200" i="0" kern="1200">
                    <a:solidFill>
                      <a:schemeClr val="tx1"/>
                    </a:solidFill>
                    <a:effectLst/>
                    <a:latin typeface="Cambria Math" panose="02040503050406030204" pitchFamily="18" charset="0"/>
                    <a:ea typeface="+mn-ea"/>
                    <a:cs typeface="+mn-cs"/>
                  </a:rPr>
                  <a:t>𝑎</a:t>
                </a:r>
                <a:r>
                  <a:rPr kumimoji="1" lang="en-US" altLang="ja-JP" sz="1200" b="0" i="0" kern="1200" smtClean="0">
                    <a:solidFill>
                      <a:schemeClr val="tx1"/>
                    </a:solidFill>
                    <a:effectLst/>
                    <a:latin typeface="Cambria Math" panose="02040503050406030204" pitchFamily="18" charset="0"/>
                    <a:ea typeface="+mn-ea"/>
                    <a:cs typeface="+mn-cs"/>
                  </a:rPr>
                  <a:t>^2+𝑏^2 ) </a:t>
                </a:r>
                <a:r>
                  <a:rPr kumimoji="1" lang="ja-JP" altLang="ja-JP" sz="1200" b="0" i="0" kern="1200">
                    <a:solidFill>
                      <a:schemeClr val="tx1"/>
                    </a:solidFill>
                    <a:effectLst/>
                    <a:latin typeface="Cambria Math" panose="02040503050406030204" pitchFamily="18" charset="0"/>
                    <a:ea typeface="+mn-ea"/>
                    <a:cs typeface="+mn-cs"/>
                  </a:rPr>
                  <a:t>)</a:t>
                </a:r>
                <a:r>
                  <a:rPr kumimoji="1" lang="ja-JP" altLang="en-US" dirty="0" smtClean="0"/>
                  <a:t>　</a:t>
                </a:r>
                <a:endParaRPr kumimoji="1" lang="ja-JP" altLang="en-US" dirty="0"/>
              </a:p>
            </p:txBody>
          </p:sp>
        </mc:Fallback>
      </mc:AlternateContent>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11</a:t>
            </a:fld>
            <a:endParaRPr kumimoji="1" lang="ja-JP" altLang="en-US"/>
          </a:p>
        </p:txBody>
      </p:sp>
    </p:spTree>
    <p:extLst>
      <p:ext uri="{BB962C8B-B14F-4D97-AF65-F5344CB8AC3E}">
        <p14:creationId xmlns:p14="http://schemas.microsoft.com/office/powerpoint/2010/main" val="11047125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なんでガウシアンなの？</a:t>
            </a:r>
            <a:endParaRPr kumimoji="1" lang="en-US" altLang="ja-JP" dirty="0" smtClean="0"/>
          </a:p>
          <a:p>
            <a:endParaRPr kumimoji="1" lang="en-US" altLang="ja-JP" dirty="0" smtClean="0"/>
          </a:p>
          <a:p>
            <a:r>
              <a:rPr kumimoji="1" lang="en-US" altLang="ja-JP" dirty="0" err="1" smtClean="0"/>
              <a:t>Florack</a:t>
            </a:r>
            <a:r>
              <a:rPr kumimoji="1" lang="en-US" altLang="ja-JP" dirty="0" smtClean="0"/>
              <a:t> et al. 1992</a:t>
            </a:r>
            <a:r>
              <a:rPr kumimoji="1" lang="ja-JP" altLang="en-US" dirty="0" smtClean="0"/>
              <a:t>が条件を挙げている</a:t>
            </a:r>
            <a:endParaRPr kumimoji="1" lang="en-US" altLang="ja-JP" dirty="0" smtClean="0"/>
          </a:p>
          <a:p>
            <a:r>
              <a:rPr kumimoji="1" lang="en-US" altLang="ja-JP" dirty="0" smtClean="0"/>
              <a:t>+ </a:t>
            </a:r>
            <a:r>
              <a:rPr kumimoji="1" lang="ja-JP" altLang="en-US" dirty="0" smtClean="0"/>
              <a:t>線形フィルタであること</a:t>
            </a:r>
            <a:endParaRPr kumimoji="1" lang="en-US" altLang="ja-JP" dirty="0" smtClean="0"/>
          </a:p>
          <a:p>
            <a:r>
              <a:rPr kumimoji="1" lang="en-US" altLang="ja-JP" dirty="0" smtClean="0"/>
              <a:t>+ </a:t>
            </a:r>
            <a:r>
              <a:rPr kumimoji="1" lang="ja-JP" altLang="en-US" dirty="0" smtClean="0"/>
              <a:t>平行移動に対して不変</a:t>
            </a:r>
            <a:endParaRPr kumimoji="1" lang="en-US" altLang="ja-JP" dirty="0" smtClean="0"/>
          </a:p>
          <a:p>
            <a:r>
              <a:rPr kumimoji="1" lang="en-US" altLang="ja-JP" dirty="0" smtClean="0"/>
              <a:t>+</a:t>
            </a:r>
            <a:r>
              <a:rPr kumimoji="1" lang="ja-JP" altLang="en-US" baseline="0" dirty="0" smtClean="0"/>
              <a:t> </a:t>
            </a:r>
            <a:r>
              <a:rPr kumimoji="1" lang="ja-JP" altLang="en-US" dirty="0" smtClean="0"/>
              <a:t>スケール不変</a:t>
            </a:r>
            <a:endParaRPr kumimoji="1" lang="en-US" altLang="ja-JP" dirty="0" smtClean="0"/>
          </a:p>
          <a:p>
            <a:r>
              <a:rPr kumimoji="1" lang="en-US" altLang="ja-JP" dirty="0" smtClean="0"/>
              <a:t>+ </a:t>
            </a:r>
            <a:r>
              <a:rPr kumimoji="1" lang="ja-JP" altLang="en-US" dirty="0" smtClean="0"/>
              <a:t>その操作が半群となる，</a:t>
            </a:r>
            <a:r>
              <a:rPr kumimoji="1" lang="en-US" altLang="ja-JP" dirty="0" smtClean="0"/>
              <a:t>σ1</a:t>
            </a:r>
            <a:r>
              <a:rPr kumimoji="1" lang="ja-JP" altLang="en-US" dirty="0" smtClean="0"/>
              <a:t>平滑化して、</a:t>
            </a:r>
            <a:r>
              <a:rPr kumimoji="1" lang="en-US" altLang="ja-JP" dirty="0" smtClean="0"/>
              <a:t>σ</a:t>
            </a:r>
            <a:r>
              <a:rPr kumimoji="1" lang="ja-JP" altLang="en-US" dirty="0" smtClean="0"/>
              <a:t>２平滑化した結果は、元の画像を</a:t>
            </a:r>
            <a:r>
              <a:rPr kumimoji="1" lang="en-US" altLang="ja-JP" dirty="0" smtClean="0"/>
              <a:t>σ3</a:t>
            </a:r>
            <a:r>
              <a:rPr kumimoji="1" lang="ja-JP" altLang="en-US" dirty="0" err="1" smtClean="0"/>
              <a:t>だけ</a:t>
            </a:r>
            <a:r>
              <a:rPr kumimoji="1" lang="ja-JP" altLang="en-US" dirty="0" smtClean="0"/>
              <a:t>平滑化した結果である</a:t>
            </a:r>
            <a:endParaRPr kumimoji="1" lang="en-US" altLang="ja-JP" dirty="0" smtClean="0"/>
          </a:p>
          <a:p>
            <a:r>
              <a:rPr kumimoji="1" lang="en-US" altLang="ja-JP" dirty="0" smtClean="0"/>
              <a:t>    σ1, σ2 </a:t>
            </a:r>
            <a:r>
              <a:rPr kumimoji="1" lang="ja-JP" altLang="en-US" dirty="0" smtClean="0"/>
              <a:t>∈ </a:t>
            </a:r>
            <a:r>
              <a:rPr kumimoji="1" lang="en-US" altLang="ja-JP" dirty="0" smtClean="0"/>
              <a:t>A, </a:t>
            </a:r>
            <a:r>
              <a:rPr kumimoji="1" lang="ja-JP" altLang="en-US" dirty="0" smtClean="0"/>
              <a:t>→ </a:t>
            </a:r>
            <a:r>
              <a:rPr kumimoji="1" lang="en-US" altLang="ja-JP" dirty="0" smtClean="0"/>
              <a:t> σ1*σ2 </a:t>
            </a:r>
            <a:r>
              <a:rPr kumimoji="1" lang="ja-JP" altLang="en-US" dirty="0" smtClean="0"/>
              <a:t>∈ </a:t>
            </a:r>
            <a:r>
              <a:rPr kumimoji="1" lang="en-US" altLang="ja-JP" dirty="0" smtClean="0"/>
              <a:t>A</a:t>
            </a:r>
          </a:p>
          <a:p>
            <a:pPr defTabSz="990478">
              <a:defRPr/>
            </a:pPr>
            <a:r>
              <a:rPr kumimoji="1" lang="en-US" altLang="ja-JP" dirty="0" smtClean="0"/>
              <a:t>+ </a:t>
            </a:r>
            <a:r>
              <a:rPr kumimoji="1" lang="ja-JP" altLang="en-US" dirty="0" smtClean="0"/>
              <a:t>等方的</a:t>
            </a:r>
            <a:endParaRPr kumimoji="1" lang="en-US" altLang="ja-JP" dirty="0" smtClean="0"/>
          </a:p>
          <a:p>
            <a:pPr defTabSz="990478">
              <a:defRPr/>
            </a:pPr>
            <a:endParaRPr kumimoji="1" lang="en-US" altLang="ja-JP" dirty="0" smtClean="0"/>
          </a:p>
          <a:p>
            <a:pPr defTabSz="990478">
              <a:defRPr/>
            </a:pPr>
            <a:endParaRPr kumimoji="1" lang="en-US" altLang="ja-JP" dirty="0" smtClean="0"/>
          </a:p>
          <a:p>
            <a:r>
              <a:rPr kumimoji="1" lang="ja-JP" altLang="en-US" sz="1200" b="1" i="0" u="none" strike="noStrike" kern="1200" dirty="0" smtClean="0">
                <a:solidFill>
                  <a:schemeClr val="tx1"/>
                </a:solidFill>
                <a:effectLst/>
                <a:latin typeface="+mn-lt"/>
                <a:ea typeface="+mn-ea"/>
                <a:cs typeface="+mn-cs"/>
                <a:hlinkClick r:id="rId3"/>
              </a:rPr>
              <a:t>画像ぼかして車ナンバー推定　大分の科捜研、逆転の発想</a:t>
            </a:r>
            <a:endParaRPr kumimoji="1" lang="en-US" altLang="ja-JP" sz="1200" b="0" i="0" kern="1200" dirty="0" smtClean="0">
              <a:solidFill>
                <a:schemeClr val="tx1"/>
              </a:solidFill>
              <a:effectLst/>
              <a:latin typeface="+mn-lt"/>
              <a:ea typeface="+mn-ea"/>
              <a:cs typeface="+mn-cs"/>
            </a:endParaRPr>
          </a:p>
          <a:p>
            <a:pPr defTabSz="990478">
              <a:defRPr/>
            </a:pPr>
            <a:r>
              <a:rPr kumimoji="1" lang="en-US" altLang="ja-JP" dirty="0" smtClean="0"/>
              <a:t>14</a:t>
            </a:r>
            <a:r>
              <a:rPr kumimoji="1" lang="ja-JP" altLang="en-US" dirty="0" smtClean="0"/>
              <a:t>年頃に出たニュース．この辺のニュースとかは関連が深そう</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12</a:t>
            </a:fld>
            <a:endParaRPr kumimoji="1" lang="ja-JP" altLang="en-US"/>
          </a:p>
        </p:txBody>
      </p:sp>
    </p:spTree>
    <p:extLst>
      <p:ext uri="{BB962C8B-B14F-4D97-AF65-F5344CB8AC3E}">
        <p14:creationId xmlns:p14="http://schemas.microsoft.com/office/powerpoint/2010/main" val="7791259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2. </a:t>
            </a:r>
            <a:r>
              <a:rPr kumimoji="1" lang="ja-JP" altLang="en-US" dirty="0" smtClean="0"/>
              <a:t>において重みはガウシアンを利用し，そのシグマは対称とするスケールから取得する</a:t>
            </a:r>
            <a:endParaRPr kumimoji="1" lang="en-US" altLang="ja-JP" dirty="0" smtClean="0"/>
          </a:p>
          <a:p>
            <a:r>
              <a:rPr kumimoji="1" lang="en-US" altLang="ja-JP" dirty="0" smtClean="0"/>
              <a:t>3.</a:t>
            </a:r>
            <a:r>
              <a:rPr kumimoji="1" lang="en-US" altLang="ja-JP" baseline="0" dirty="0" smtClean="0"/>
              <a:t> </a:t>
            </a:r>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19</a:t>
            </a:fld>
            <a:endParaRPr kumimoji="1" lang="ja-JP" altLang="en-US"/>
          </a:p>
        </p:txBody>
      </p:sp>
    </p:spTree>
    <p:extLst>
      <p:ext uri="{BB962C8B-B14F-4D97-AF65-F5344CB8AC3E}">
        <p14:creationId xmlns:p14="http://schemas.microsoft.com/office/powerpoint/2010/main" val="30418009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smtClean="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21</a:t>
            </a:fld>
            <a:endParaRPr kumimoji="1" lang="ja-JP" altLang="en-US"/>
          </a:p>
        </p:txBody>
      </p:sp>
    </p:spTree>
    <p:extLst>
      <p:ext uri="{BB962C8B-B14F-4D97-AF65-F5344CB8AC3E}">
        <p14:creationId xmlns:p14="http://schemas.microsoft.com/office/powerpoint/2010/main" val="21955914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http://qiita.com/hitomatagi/items/62989573a30ec1d8180b</a:t>
            </a:r>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23</a:t>
            </a:fld>
            <a:endParaRPr kumimoji="1" lang="ja-JP" altLang="en-US"/>
          </a:p>
        </p:txBody>
      </p:sp>
    </p:spTree>
    <p:extLst>
      <p:ext uri="{BB962C8B-B14F-4D97-AF65-F5344CB8AC3E}">
        <p14:creationId xmlns:p14="http://schemas.microsoft.com/office/powerpoint/2010/main" val="2129579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30</a:t>
            </a:fld>
            <a:endParaRPr kumimoji="1" lang="ja-JP" altLang="en-US"/>
          </a:p>
        </p:txBody>
      </p:sp>
    </p:spTree>
    <p:extLst>
      <p:ext uri="{BB962C8B-B14F-4D97-AF65-F5344CB8AC3E}">
        <p14:creationId xmlns:p14="http://schemas.microsoft.com/office/powerpoint/2010/main" val="601814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524000" y="1122363"/>
            <a:ext cx="9144000" cy="2387600"/>
          </a:xfrm>
        </p:spPr>
        <p:txBody>
          <a:bodyPr anchor="b"/>
          <a:lstStyle>
            <a:lvl1pPr algn="ctr">
              <a:defRPr sz="6000"/>
            </a:lvl1pPr>
          </a:lstStyle>
          <a:p>
            <a:r>
              <a:rPr kumimoji="1" lang="ja-JP" altLang="en-US" smtClean="0"/>
              <a:t>マスター タイトルの書式設定</a:t>
            </a:r>
            <a:endParaRPr kumimoji="1" lang="ja-JP" altLang="en-US"/>
          </a:p>
        </p:txBody>
      </p:sp>
      <p:sp>
        <p:nvSpPr>
          <p:cNvPr id="3" name="サブタイトル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smtClean="0"/>
              <a:t>マスター サブタイトルの書式設定</a:t>
            </a:r>
            <a:endParaRPr kumimoji="1" lang="ja-JP" altLang="en-US"/>
          </a:p>
        </p:txBody>
      </p:sp>
      <p:sp>
        <p:nvSpPr>
          <p:cNvPr id="4" name="日付プレースホルダー 3"/>
          <p:cNvSpPr>
            <a:spLocks noGrp="1"/>
          </p:cNvSpPr>
          <p:nvPr>
            <p:ph type="dt" sz="half" idx="10"/>
          </p:nvPr>
        </p:nvSpPr>
        <p:spPr>
          <a:xfrm>
            <a:off x="838200" y="6356350"/>
            <a:ext cx="2743200" cy="365125"/>
          </a:xfrm>
          <a:prstGeom prst="rect">
            <a:avLst/>
          </a:prstGeom>
        </p:spPr>
        <p:txBody>
          <a:bodyPr/>
          <a:lstStyle/>
          <a:p>
            <a:fld id="{3353753F-5C6F-4A2B-9616-E7231494570D}" type="datetime1">
              <a:rPr kumimoji="1" lang="ja-JP" altLang="en-US" smtClean="0"/>
              <a:t>2020/3/30</a:t>
            </a:fld>
            <a:endParaRPr kumimoji="1" lang="ja-JP" altLang="en-US"/>
          </a:p>
        </p:txBody>
      </p:sp>
      <p:sp>
        <p:nvSpPr>
          <p:cNvPr id="5" name="フッター プレースホルダー 4"/>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6" name="スライド番号プレースホルダー 5"/>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27580860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a:xfrm>
            <a:off x="838200" y="6356350"/>
            <a:ext cx="2743200" cy="365125"/>
          </a:xfrm>
          <a:prstGeom prst="rect">
            <a:avLst/>
          </a:prstGeom>
        </p:spPr>
        <p:txBody>
          <a:bodyPr/>
          <a:lstStyle/>
          <a:p>
            <a:fld id="{E8A56D74-AD4B-4A6F-9E65-E0DF12A169A7}" type="datetime1">
              <a:rPr kumimoji="1" lang="ja-JP" altLang="en-US" smtClean="0"/>
              <a:t>2020/3/30</a:t>
            </a:fld>
            <a:endParaRPr kumimoji="1" lang="ja-JP" altLang="en-US"/>
          </a:p>
        </p:txBody>
      </p:sp>
      <p:sp>
        <p:nvSpPr>
          <p:cNvPr id="5" name="フッター プレースホルダー 4"/>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6" name="スライド番号プレースホルダー 5"/>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13222287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8724900" y="365125"/>
            <a:ext cx="2628900" cy="5811838"/>
          </a:xfrm>
        </p:spPr>
        <p:txBody>
          <a:bodyPr vert="eaVert"/>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a:xfrm>
            <a:off x="838200" y="365125"/>
            <a:ext cx="7734300" cy="5811838"/>
          </a:xfrm>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a:xfrm>
            <a:off x="838200" y="6356350"/>
            <a:ext cx="2743200" cy="365125"/>
          </a:xfrm>
          <a:prstGeom prst="rect">
            <a:avLst/>
          </a:prstGeom>
        </p:spPr>
        <p:txBody>
          <a:bodyPr/>
          <a:lstStyle/>
          <a:p>
            <a:fld id="{50AFED63-5940-40D1-8635-3E80185910FB}" type="datetime1">
              <a:rPr kumimoji="1" lang="ja-JP" altLang="en-US" smtClean="0"/>
              <a:t>2020/3/30</a:t>
            </a:fld>
            <a:endParaRPr kumimoji="1" lang="ja-JP" altLang="en-US"/>
          </a:p>
        </p:txBody>
      </p:sp>
      <p:sp>
        <p:nvSpPr>
          <p:cNvPr id="5" name="フッター プレースホルダー 4"/>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6" name="スライド番号プレースホルダー 5"/>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14478083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a:xfrm>
            <a:off x="838200" y="6356350"/>
            <a:ext cx="2743200" cy="365125"/>
          </a:xfrm>
          <a:prstGeom prst="rect">
            <a:avLst/>
          </a:prstGeom>
        </p:spPr>
        <p:txBody>
          <a:bodyPr/>
          <a:lstStyle/>
          <a:p>
            <a:fld id="{5257C525-1F3B-4DA7-ABA1-B4BA478852A8}" type="datetime1">
              <a:rPr kumimoji="1" lang="ja-JP" altLang="en-US" smtClean="0"/>
              <a:t>2020/3/30</a:t>
            </a:fld>
            <a:endParaRPr kumimoji="1" lang="ja-JP" altLang="en-US"/>
          </a:p>
        </p:txBody>
      </p:sp>
      <p:sp>
        <p:nvSpPr>
          <p:cNvPr id="5" name="フッター プレースホルダー 4"/>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6" name="スライド番号プレースホルダー 5"/>
          <p:cNvSpPr>
            <a:spLocks noGrp="1"/>
          </p:cNvSpPr>
          <p:nvPr>
            <p:ph type="sldNum" sz="quarter" idx="12"/>
          </p:nvPr>
        </p:nvSpPr>
        <p:spPr>
          <a:xfrm>
            <a:off x="193431" y="6489211"/>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7300858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831850" y="1709738"/>
            <a:ext cx="10515600" cy="2852737"/>
          </a:xfrm>
        </p:spPr>
        <p:txBody>
          <a:bodyPr anchor="b"/>
          <a:lstStyle>
            <a:lvl1pPr>
              <a:defRPr sz="6000"/>
            </a:lvl1p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smtClean="0"/>
              <a:t>マスター テキストの書式設定</a:t>
            </a:r>
          </a:p>
        </p:txBody>
      </p:sp>
      <p:sp>
        <p:nvSpPr>
          <p:cNvPr id="4" name="日付プレースホルダー 3"/>
          <p:cNvSpPr>
            <a:spLocks noGrp="1"/>
          </p:cNvSpPr>
          <p:nvPr>
            <p:ph type="dt" sz="half" idx="10"/>
          </p:nvPr>
        </p:nvSpPr>
        <p:spPr>
          <a:xfrm>
            <a:off x="838200" y="6356350"/>
            <a:ext cx="2743200" cy="365125"/>
          </a:xfrm>
          <a:prstGeom prst="rect">
            <a:avLst/>
          </a:prstGeom>
        </p:spPr>
        <p:txBody>
          <a:bodyPr/>
          <a:lstStyle/>
          <a:p>
            <a:fld id="{01385A6A-0C3A-41C5-9E00-973BF0FBC5C9}" type="datetime1">
              <a:rPr kumimoji="1" lang="ja-JP" altLang="en-US" smtClean="0"/>
              <a:t>2020/3/30</a:t>
            </a:fld>
            <a:endParaRPr kumimoji="1" lang="ja-JP" altLang="en-US"/>
          </a:p>
        </p:txBody>
      </p:sp>
      <p:sp>
        <p:nvSpPr>
          <p:cNvPr id="5" name="フッター プレースホルダー 4"/>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6" name="スライド番号プレースホルダー 5"/>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35510744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sz="half" idx="1"/>
          </p:nvPr>
        </p:nvSpPr>
        <p:spPr>
          <a:xfrm>
            <a:off x="838200" y="1825625"/>
            <a:ext cx="5181600" cy="4351338"/>
          </a:xfr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vl2pPr>
              <a:defRPr>
                <a:latin typeface="メイリオ" panose="020B0604030504040204" pitchFamily="50" charset="-128"/>
                <a:ea typeface="メイリオ" panose="020B0604030504040204" pitchFamily="50" charset="-128"/>
                <a:cs typeface="メイリオ" panose="020B0604030504040204" pitchFamily="50" charset="-128"/>
              </a:defRPr>
            </a:lvl2pPr>
            <a:lvl3pPr>
              <a:defRPr>
                <a:latin typeface="メイリオ" panose="020B0604030504040204" pitchFamily="50" charset="-128"/>
                <a:ea typeface="メイリオ" panose="020B0604030504040204" pitchFamily="50" charset="-128"/>
                <a:cs typeface="メイリオ" panose="020B0604030504040204" pitchFamily="50" charset="-128"/>
              </a:defRPr>
            </a:lvl3pPr>
            <a:lvl4pPr>
              <a:defRPr>
                <a:latin typeface="メイリオ" panose="020B0604030504040204" pitchFamily="50" charset="-128"/>
                <a:ea typeface="メイリオ" panose="020B0604030504040204" pitchFamily="50" charset="-128"/>
                <a:cs typeface="メイリオ" panose="020B0604030504040204" pitchFamily="50" charset="-128"/>
              </a:defRPr>
            </a:lvl4pPr>
            <a:lvl5pPr>
              <a:defRPr>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コンテンツ プレースホルダー 3"/>
          <p:cNvSpPr>
            <a:spLocks noGrp="1"/>
          </p:cNvSpPr>
          <p:nvPr>
            <p:ph sz="half" idx="2"/>
          </p:nvPr>
        </p:nvSpPr>
        <p:spPr>
          <a:xfrm>
            <a:off x="6172200" y="1825625"/>
            <a:ext cx="5181600" cy="4351338"/>
          </a:xfr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vl2pPr>
              <a:defRPr>
                <a:latin typeface="メイリオ" panose="020B0604030504040204" pitchFamily="50" charset="-128"/>
                <a:ea typeface="メイリオ" panose="020B0604030504040204" pitchFamily="50" charset="-128"/>
                <a:cs typeface="メイリオ" panose="020B0604030504040204" pitchFamily="50" charset="-128"/>
              </a:defRPr>
            </a:lvl2pPr>
            <a:lvl3pPr>
              <a:defRPr>
                <a:latin typeface="メイリオ" panose="020B0604030504040204" pitchFamily="50" charset="-128"/>
                <a:ea typeface="メイリオ" panose="020B0604030504040204" pitchFamily="50" charset="-128"/>
                <a:cs typeface="メイリオ" panose="020B0604030504040204" pitchFamily="50" charset="-128"/>
              </a:defRPr>
            </a:lvl3pPr>
            <a:lvl4pPr>
              <a:defRPr>
                <a:latin typeface="メイリオ" panose="020B0604030504040204" pitchFamily="50" charset="-128"/>
                <a:ea typeface="メイリオ" panose="020B0604030504040204" pitchFamily="50" charset="-128"/>
                <a:cs typeface="メイリオ" panose="020B0604030504040204" pitchFamily="50" charset="-128"/>
              </a:defRPr>
            </a:lvl4pPr>
            <a:lvl5pPr>
              <a:defRPr>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日付プレースホルダー 4"/>
          <p:cNvSpPr>
            <a:spLocks noGrp="1"/>
          </p:cNvSpPr>
          <p:nvPr>
            <p:ph type="dt" sz="half" idx="10"/>
          </p:nvPr>
        </p:nvSpPr>
        <p:spPr>
          <a:xfrm>
            <a:off x="838200" y="6356350"/>
            <a:ext cx="27432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fld id="{1D69181F-487F-4AA2-A5A0-98173045F58E}" type="datetime1">
              <a:rPr lang="ja-JP" altLang="en-US" smtClean="0"/>
              <a:t>2020/3/30</a:t>
            </a:fld>
            <a:endParaRPr lang="ja-JP" altLang="en-US"/>
          </a:p>
        </p:txBody>
      </p:sp>
      <p:sp>
        <p:nvSpPr>
          <p:cNvPr id="6" name="フッター プレースホルダー 5"/>
          <p:cNvSpPr>
            <a:spLocks noGrp="1"/>
          </p:cNvSpPr>
          <p:nvPr>
            <p:ph type="ftr" sz="quarter" idx="11"/>
          </p:nvPr>
        </p:nvSpPr>
        <p:spPr>
          <a:xfrm>
            <a:off x="4038600" y="6356350"/>
            <a:ext cx="41148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endParaRPr lang="ja-JP" altLang="en-US"/>
          </a:p>
        </p:txBody>
      </p:sp>
      <p:sp>
        <p:nvSpPr>
          <p:cNvPr id="7" name="スライド番号プレースホルダー 6"/>
          <p:cNvSpPr>
            <a:spLocks noGrp="1"/>
          </p:cNvSpPr>
          <p:nvPr>
            <p:ph type="sldNum" sz="quarter" idx="12"/>
          </p:nvPr>
        </p:nvSpPr>
        <p:spPr>
          <a:xfrm>
            <a:off x="8610600" y="6356350"/>
            <a:ext cx="27432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fld id="{F35DE295-420C-4265-BE54-AE59FA4027A6}" type="slidenum">
              <a:rPr lang="ja-JP" altLang="en-US" smtClean="0"/>
              <a:pPr/>
              <a:t>‹#›</a:t>
            </a:fld>
            <a:endParaRPr lang="ja-JP" altLang="en-US"/>
          </a:p>
        </p:txBody>
      </p:sp>
    </p:spTree>
    <p:extLst>
      <p:ext uri="{BB962C8B-B14F-4D97-AF65-F5344CB8AC3E}">
        <p14:creationId xmlns:p14="http://schemas.microsoft.com/office/powerpoint/2010/main" val="8107099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365125"/>
            <a:ext cx="10515600" cy="1325563"/>
          </a:xfr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9788" y="1681163"/>
            <a:ext cx="5157787" cy="823912"/>
          </a:xfrm>
        </p:spPr>
        <p:txBody>
          <a:bodyPr anchor="b"/>
          <a:lstStyle>
            <a:lvl1pPr marL="0" indent="0">
              <a:buNone/>
              <a:defRPr sz="2400" b="1">
                <a:latin typeface="メイリオ" panose="020B0604030504040204" pitchFamily="50" charset="-128"/>
                <a:ea typeface="メイリオ" panose="020B0604030504040204" pitchFamily="50" charset="-128"/>
                <a:cs typeface="メイリオ" panose="020B0604030504040204" pitchFamily="50" charset="-12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4" name="コンテンツ プレースホルダー 3"/>
          <p:cNvSpPr>
            <a:spLocks noGrp="1"/>
          </p:cNvSpPr>
          <p:nvPr>
            <p:ph sz="half" idx="2"/>
          </p:nvPr>
        </p:nvSpPr>
        <p:spPr>
          <a:xfrm>
            <a:off x="839788" y="2505075"/>
            <a:ext cx="5157787" cy="3684588"/>
          </a:xfr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vl2pPr>
              <a:defRPr>
                <a:latin typeface="メイリオ" panose="020B0604030504040204" pitchFamily="50" charset="-128"/>
                <a:ea typeface="メイリオ" panose="020B0604030504040204" pitchFamily="50" charset="-128"/>
                <a:cs typeface="メイリオ" panose="020B0604030504040204" pitchFamily="50" charset="-128"/>
              </a:defRPr>
            </a:lvl2pPr>
            <a:lvl3pPr>
              <a:defRPr>
                <a:latin typeface="メイリオ" panose="020B0604030504040204" pitchFamily="50" charset="-128"/>
                <a:ea typeface="メイリオ" panose="020B0604030504040204" pitchFamily="50" charset="-128"/>
                <a:cs typeface="メイリオ" panose="020B0604030504040204" pitchFamily="50" charset="-128"/>
              </a:defRPr>
            </a:lvl3pPr>
            <a:lvl4pPr>
              <a:defRPr>
                <a:latin typeface="メイリオ" panose="020B0604030504040204" pitchFamily="50" charset="-128"/>
                <a:ea typeface="メイリオ" panose="020B0604030504040204" pitchFamily="50" charset="-128"/>
                <a:cs typeface="メイリオ" panose="020B0604030504040204" pitchFamily="50" charset="-128"/>
              </a:defRPr>
            </a:lvl4pPr>
            <a:lvl5pPr>
              <a:defRPr>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テキスト プレースホルダー 4"/>
          <p:cNvSpPr>
            <a:spLocks noGrp="1"/>
          </p:cNvSpPr>
          <p:nvPr>
            <p:ph type="body" sz="quarter" idx="3"/>
          </p:nvPr>
        </p:nvSpPr>
        <p:spPr>
          <a:xfrm>
            <a:off x="6172200" y="1681163"/>
            <a:ext cx="5183188" cy="823912"/>
          </a:xfrm>
        </p:spPr>
        <p:txBody>
          <a:bodyPr anchor="b"/>
          <a:lstStyle>
            <a:lvl1pPr marL="0" indent="0">
              <a:buNone/>
              <a:defRPr sz="2400" b="1">
                <a:latin typeface="メイリオ" panose="020B0604030504040204" pitchFamily="50" charset="-128"/>
                <a:ea typeface="メイリオ" panose="020B0604030504040204" pitchFamily="50" charset="-128"/>
                <a:cs typeface="メイリオ" panose="020B0604030504040204" pitchFamily="50" charset="-12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6" name="コンテンツ プレースホルダー 5"/>
          <p:cNvSpPr>
            <a:spLocks noGrp="1"/>
          </p:cNvSpPr>
          <p:nvPr>
            <p:ph sz="quarter" idx="4"/>
          </p:nvPr>
        </p:nvSpPr>
        <p:spPr>
          <a:xfrm>
            <a:off x="6172200" y="2505075"/>
            <a:ext cx="5183188" cy="3684588"/>
          </a:xfr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vl2pPr>
              <a:defRPr>
                <a:latin typeface="メイリオ" panose="020B0604030504040204" pitchFamily="50" charset="-128"/>
                <a:ea typeface="メイリオ" panose="020B0604030504040204" pitchFamily="50" charset="-128"/>
                <a:cs typeface="メイリオ" panose="020B0604030504040204" pitchFamily="50" charset="-128"/>
              </a:defRPr>
            </a:lvl2pPr>
            <a:lvl3pPr>
              <a:defRPr>
                <a:latin typeface="メイリオ" panose="020B0604030504040204" pitchFamily="50" charset="-128"/>
                <a:ea typeface="メイリオ" panose="020B0604030504040204" pitchFamily="50" charset="-128"/>
                <a:cs typeface="メイリオ" panose="020B0604030504040204" pitchFamily="50" charset="-128"/>
              </a:defRPr>
            </a:lvl3pPr>
            <a:lvl4pPr>
              <a:defRPr>
                <a:latin typeface="メイリオ" panose="020B0604030504040204" pitchFamily="50" charset="-128"/>
                <a:ea typeface="メイリオ" panose="020B0604030504040204" pitchFamily="50" charset="-128"/>
                <a:cs typeface="メイリオ" panose="020B0604030504040204" pitchFamily="50" charset="-128"/>
              </a:defRPr>
            </a:lvl4pPr>
            <a:lvl5pPr>
              <a:defRPr>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7" name="日付プレースホルダー 6"/>
          <p:cNvSpPr>
            <a:spLocks noGrp="1"/>
          </p:cNvSpPr>
          <p:nvPr>
            <p:ph type="dt" sz="half" idx="10"/>
          </p:nvPr>
        </p:nvSpPr>
        <p:spPr>
          <a:xfrm>
            <a:off x="838200" y="6356350"/>
            <a:ext cx="27432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fld id="{DE52B7F3-9227-4156-A6F2-D3C579CEE02C}" type="datetime1">
              <a:rPr lang="ja-JP" altLang="en-US" smtClean="0"/>
              <a:t>2020/3/30</a:t>
            </a:fld>
            <a:endParaRPr lang="ja-JP" altLang="en-US"/>
          </a:p>
        </p:txBody>
      </p:sp>
      <p:sp>
        <p:nvSpPr>
          <p:cNvPr id="8" name="フッター プレースホルダー 7"/>
          <p:cNvSpPr>
            <a:spLocks noGrp="1"/>
          </p:cNvSpPr>
          <p:nvPr>
            <p:ph type="ftr" sz="quarter" idx="11"/>
          </p:nvPr>
        </p:nvSpPr>
        <p:spPr>
          <a:xfrm>
            <a:off x="4038600" y="6356350"/>
            <a:ext cx="41148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endParaRPr lang="ja-JP" altLang="en-US"/>
          </a:p>
        </p:txBody>
      </p:sp>
      <p:sp>
        <p:nvSpPr>
          <p:cNvPr id="9" name="スライド番号プレースホルダー 8"/>
          <p:cNvSpPr>
            <a:spLocks noGrp="1"/>
          </p:cNvSpPr>
          <p:nvPr>
            <p:ph type="sldNum" sz="quarter" idx="12"/>
          </p:nvPr>
        </p:nvSpPr>
        <p:spPr>
          <a:xfrm>
            <a:off x="8610600" y="6356350"/>
            <a:ext cx="27432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fld id="{F35DE295-420C-4265-BE54-AE59FA4027A6}" type="slidenum">
              <a:rPr lang="ja-JP" altLang="en-US" smtClean="0"/>
              <a:pPr/>
              <a:t>‹#›</a:t>
            </a:fld>
            <a:endParaRPr lang="ja-JP" altLang="en-US"/>
          </a:p>
        </p:txBody>
      </p:sp>
    </p:spTree>
    <p:extLst>
      <p:ext uri="{BB962C8B-B14F-4D97-AF65-F5344CB8AC3E}">
        <p14:creationId xmlns:p14="http://schemas.microsoft.com/office/powerpoint/2010/main" val="9679110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日付プレースホルダー 2"/>
          <p:cNvSpPr>
            <a:spLocks noGrp="1"/>
          </p:cNvSpPr>
          <p:nvPr>
            <p:ph type="dt" sz="half" idx="10"/>
          </p:nvPr>
        </p:nvSpPr>
        <p:spPr>
          <a:xfrm>
            <a:off x="838200" y="6356350"/>
            <a:ext cx="2743200" cy="365125"/>
          </a:xfrm>
          <a:prstGeom prst="rect">
            <a:avLst/>
          </a:prstGeom>
        </p:spPr>
        <p:txBody>
          <a:bodyPr/>
          <a:lstStyle/>
          <a:p>
            <a:fld id="{7242BCD0-9C1A-4597-9B1D-7300FC94EC66}" type="datetime1">
              <a:rPr kumimoji="1" lang="ja-JP" altLang="en-US" smtClean="0"/>
              <a:t>2020/3/30</a:t>
            </a:fld>
            <a:endParaRPr kumimoji="1" lang="ja-JP" altLang="en-US"/>
          </a:p>
        </p:txBody>
      </p:sp>
      <p:sp>
        <p:nvSpPr>
          <p:cNvPr id="4" name="フッター プレースホルダー 3"/>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5" name="スライド番号プレースホルダー 4"/>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25986136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a:xfrm>
            <a:off x="838200" y="6356350"/>
            <a:ext cx="2743200" cy="365125"/>
          </a:xfrm>
          <a:prstGeom prst="rect">
            <a:avLst/>
          </a:prstGeom>
        </p:spPr>
        <p:txBody>
          <a:bodyPr/>
          <a:lstStyle/>
          <a:p>
            <a:fld id="{F753EA2B-4510-4314-8796-0D1175730868}" type="datetime1">
              <a:rPr kumimoji="1" lang="ja-JP" altLang="en-US" smtClean="0"/>
              <a:t>2020/3/30</a:t>
            </a:fld>
            <a:endParaRPr kumimoji="1" lang="ja-JP" altLang="en-US"/>
          </a:p>
        </p:txBody>
      </p:sp>
      <p:sp>
        <p:nvSpPr>
          <p:cNvPr id="3" name="フッター プレースホルダー 2"/>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4" name="スライド番号プレースホルダー 3"/>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40994808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a:xfrm>
            <a:off x="838200" y="6356350"/>
            <a:ext cx="2743200" cy="365125"/>
          </a:xfrm>
          <a:prstGeom prst="rect">
            <a:avLst/>
          </a:prstGeom>
        </p:spPr>
        <p:txBody>
          <a:bodyPr/>
          <a:lstStyle/>
          <a:p>
            <a:fld id="{BC70233D-5C26-4DCD-82A3-C94DF6437565}" type="datetime1">
              <a:rPr kumimoji="1" lang="ja-JP" altLang="en-US" smtClean="0"/>
              <a:t>2020/3/30</a:t>
            </a:fld>
            <a:endParaRPr kumimoji="1" lang="ja-JP" altLang="en-US"/>
          </a:p>
        </p:txBody>
      </p:sp>
      <p:sp>
        <p:nvSpPr>
          <p:cNvPr id="6" name="フッター プレースホルダー 5"/>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7" name="スライド番号プレースホルダー 6"/>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32967091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smtClean="0"/>
              <a:t>マスター タイトルの書式設定</a:t>
            </a:r>
            <a:endParaRPr kumimoji="1" lang="ja-JP" altLang="en-US"/>
          </a:p>
        </p:txBody>
      </p:sp>
      <p:sp>
        <p:nvSpPr>
          <p:cNvPr id="3" name="図プレースホルダー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a:xfrm>
            <a:off x="838200" y="6356350"/>
            <a:ext cx="2743200" cy="365125"/>
          </a:xfrm>
          <a:prstGeom prst="rect">
            <a:avLst/>
          </a:prstGeom>
        </p:spPr>
        <p:txBody>
          <a:bodyPr/>
          <a:lstStyle/>
          <a:p>
            <a:fld id="{102D7B97-135C-4C72-811E-552B79A730C8}" type="datetime1">
              <a:rPr kumimoji="1" lang="ja-JP" altLang="en-US" smtClean="0"/>
              <a:t>2020/3/30</a:t>
            </a:fld>
            <a:endParaRPr kumimoji="1" lang="ja-JP" altLang="en-US"/>
          </a:p>
        </p:txBody>
      </p:sp>
      <p:sp>
        <p:nvSpPr>
          <p:cNvPr id="6" name="フッター プレースホルダー 5"/>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7" name="スライド番号プレースホルダー 6"/>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28117775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278781" y="365126"/>
            <a:ext cx="11708780" cy="733270"/>
          </a:xfrm>
          <a:prstGeom prst="rect">
            <a:avLst/>
          </a:prstGeom>
        </p:spPr>
        <p:txBody>
          <a:bodyPr vert="horz" lIns="91440" tIns="45720" rIns="91440" bIns="45720" rtlCol="0" anchor="ctr">
            <a:normAutofit/>
          </a:bodyPr>
          <a:lstStyle/>
          <a:p>
            <a:r>
              <a:rPr kumimoji="1" lang="ja-JP" altLang="en-US" dirty="0" smtClean="0"/>
              <a:t>マスター タイトルの書式設定</a:t>
            </a:r>
            <a:endParaRPr kumimoji="1" lang="ja-JP" altLang="en-US" dirty="0"/>
          </a:p>
        </p:txBody>
      </p:sp>
      <p:sp>
        <p:nvSpPr>
          <p:cNvPr id="3" name="テキスト プレースホルダー 2"/>
          <p:cNvSpPr>
            <a:spLocks noGrp="1"/>
          </p:cNvSpPr>
          <p:nvPr>
            <p:ph type="body" idx="1"/>
          </p:nvPr>
        </p:nvSpPr>
        <p:spPr>
          <a:xfrm>
            <a:off x="278781" y="1343722"/>
            <a:ext cx="11708780" cy="5296829"/>
          </a:xfrm>
          <a:prstGeom prst="rect">
            <a:avLst/>
          </a:prstGeom>
        </p:spPr>
        <p:txBody>
          <a:bodyPr vert="horz" lIns="91440" tIns="45720" rIns="91440" bIns="45720" rtlCol="0">
            <a:normAutofit/>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7" name="正方形/長方形 6"/>
          <p:cNvSpPr/>
          <p:nvPr userDrawn="1"/>
        </p:nvSpPr>
        <p:spPr>
          <a:xfrm>
            <a:off x="-1" y="0"/>
            <a:ext cx="201781" cy="690260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98662521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kumimoji="1" sz="4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9.png"/><Relationship Id="rId7" Type="http://schemas.openxmlformats.org/officeDocument/2006/relationships/image" Target="../media/image270.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40.png"/><Relationship Id="rId9" Type="http://schemas.openxmlformats.org/officeDocument/2006/relationships/image" Target="../media/image33.png"/></Relationships>
</file>

<file path=ppt/slides/_rels/slide11.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37.png"/><Relationship Id="rId11" Type="http://schemas.openxmlformats.org/officeDocument/2006/relationships/image" Target="../media/image42.png"/><Relationship Id="rId5" Type="http://schemas.openxmlformats.org/officeDocument/2006/relationships/image" Target="../media/image36.png"/><Relationship Id="rId10" Type="http://schemas.openxmlformats.org/officeDocument/2006/relationships/image" Target="../media/image41.png"/><Relationship Id="rId4" Type="http://schemas.openxmlformats.org/officeDocument/2006/relationships/image" Target="../media/image35.png"/><Relationship Id="rId9" Type="http://schemas.openxmlformats.org/officeDocument/2006/relationships/image" Target="../media/image40.png"/></Relationships>
</file>

<file path=ppt/slides/_rels/slide12.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46.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39.png"/></Relationships>
</file>

<file path=ppt/slides/_rels/slide13.xml.rels><?xml version="1.0" encoding="UTF-8" standalone="yes"?>
<Relationships xmlns="http://schemas.openxmlformats.org/package/2006/relationships"><Relationship Id="rId8" Type="http://schemas.openxmlformats.org/officeDocument/2006/relationships/image" Target="../media/image53.png"/><Relationship Id="rId13" Type="http://schemas.openxmlformats.org/officeDocument/2006/relationships/image" Target="../media/image58.png"/><Relationship Id="rId3" Type="http://schemas.openxmlformats.org/officeDocument/2006/relationships/image" Target="../media/image48.png"/><Relationship Id="rId7" Type="http://schemas.openxmlformats.org/officeDocument/2006/relationships/image" Target="../media/image52.png"/><Relationship Id="rId12" Type="http://schemas.openxmlformats.org/officeDocument/2006/relationships/image" Target="../media/image57.png"/><Relationship Id="rId2" Type="http://schemas.openxmlformats.org/officeDocument/2006/relationships/image" Target="../media/image47.png"/><Relationship Id="rId1" Type="http://schemas.openxmlformats.org/officeDocument/2006/relationships/slideLayout" Target="../slideLayouts/slideLayout2.xml"/><Relationship Id="rId6" Type="http://schemas.openxmlformats.org/officeDocument/2006/relationships/image" Target="../media/image51.png"/><Relationship Id="rId11" Type="http://schemas.openxmlformats.org/officeDocument/2006/relationships/image" Target="../media/image56.png"/><Relationship Id="rId5" Type="http://schemas.openxmlformats.org/officeDocument/2006/relationships/image" Target="../media/image50.png"/><Relationship Id="rId15" Type="http://schemas.openxmlformats.org/officeDocument/2006/relationships/image" Target="../media/image60.png"/><Relationship Id="rId10" Type="http://schemas.openxmlformats.org/officeDocument/2006/relationships/image" Target="../media/image55.png"/><Relationship Id="rId4" Type="http://schemas.openxmlformats.org/officeDocument/2006/relationships/image" Target="../media/image49.png"/><Relationship Id="rId9" Type="http://schemas.openxmlformats.org/officeDocument/2006/relationships/image" Target="../media/image54.png"/><Relationship Id="rId14" Type="http://schemas.openxmlformats.org/officeDocument/2006/relationships/image" Target="../media/image59.png"/></Relationships>
</file>

<file path=ppt/slides/_rels/slide1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15.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63.png"/><Relationship Id="rId7" Type="http://schemas.openxmlformats.org/officeDocument/2006/relationships/image" Target="../media/image43.png"/><Relationship Id="rId2" Type="http://schemas.openxmlformats.org/officeDocument/2006/relationships/image" Target="../media/image62.png"/><Relationship Id="rId1" Type="http://schemas.openxmlformats.org/officeDocument/2006/relationships/slideLayout" Target="../slideLayouts/slideLayout2.xml"/><Relationship Id="rId6" Type="http://schemas.openxmlformats.org/officeDocument/2006/relationships/image" Target="../media/image500.png"/><Relationship Id="rId5" Type="http://schemas.openxmlformats.org/officeDocument/2006/relationships/image" Target="../media/image490.png"/><Relationship Id="rId4" Type="http://schemas.openxmlformats.org/officeDocument/2006/relationships/image" Target="../media/image25.png"/><Relationship Id="rId9" Type="http://schemas.openxmlformats.org/officeDocument/2006/relationships/image" Target="../media/image46.png"/></Relationships>
</file>

<file path=ppt/slides/_rels/slide1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4.png"/><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1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0.png"/><Relationship Id="rId1" Type="http://schemas.openxmlformats.org/officeDocument/2006/relationships/slideLayout" Target="../slideLayouts/slideLayout2.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1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 Id="rId5" Type="http://schemas.openxmlformats.org/officeDocument/2006/relationships/image" Target="../media/image73.png"/><Relationship Id="rId4" Type="http://schemas.openxmlformats.org/officeDocument/2006/relationships/image" Target="../media/image72.png"/></Relationships>
</file>

<file path=ppt/slides/_rels/slide19.xml.rels><?xml version="1.0" encoding="UTF-8" standalone="yes"?>
<Relationships xmlns="http://schemas.openxmlformats.org/package/2006/relationships"><Relationship Id="rId3" Type="http://schemas.openxmlformats.org/officeDocument/2006/relationships/image" Target="../media/image74.emf"/><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76.e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74.em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2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png"/></Relationships>
</file>

<file path=ppt/slides/_rels/slide2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 Id="rId5" Type="http://schemas.openxmlformats.org/officeDocument/2006/relationships/image" Target="../media/image89.png"/><Relationship Id="rId4" Type="http://schemas.openxmlformats.org/officeDocument/2006/relationships/image" Target="../media/image88.png"/></Relationships>
</file>

<file path=ppt/slides/_rels/slide29.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31.xml.rels><?xml version="1.0" encoding="UTF-8" standalone="yes"?>
<Relationships xmlns="http://schemas.openxmlformats.org/package/2006/relationships"><Relationship Id="rId3" Type="http://schemas.openxmlformats.org/officeDocument/2006/relationships/image" Target="../media/image770.png"/><Relationship Id="rId7" Type="http://schemas.openxmlformats.org/officeDocument/2006/relationships/image" Target="../media/image97.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910.png"/><Relationship Id="rId5" Type="http://schemas.openxmlformats.org/officeDocument/2006/relationships/image" Target="../media/image95.png"/><Relationship Id="rId4" Type="http://schemas.openxmlformats.org/officeDocument/2006/relationships/image" Target="../media/image94.png"/></Relationships>
</file>

<file path=ppt/slides/_rels/slide32.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0.png"/><Relationship Id="rId1" Type="http://schemas.openxmlformats.org/officeDocument/2006/relationships/slideLayout" Target="../slideLayouts/slideLayout2.xml"/><Relationship Id="rId4" Type="http://schemas.openxmlformats.org/officeDocument/2006/relationships/image" Target="../media/image96.png"/></Relationships>
</file>

<file path=ppt/slides/_rels/slide33.xml.rels><?xml version="1.0" encoding="UTF-8" standalone="yes"?>
<Relationships xmlns="http://schemas.openxmlformats.org/package/2006/relationships"><Relationship Id="rId8" Type="http://schemas.openxmlformats.org/officeDocument/2006/relationships/image" Target="../media/image102.png"/><Relationship Id="rId3" Type="http://schemas.openxmlformats.org/officeDocument/2006/relationships/image" Target="../media/image98.png"/><Relationship Id="rId7" Type="http://schemas.openxmlformats.org/officeDocument/2006/relationships/image" Target="../media/image101.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100.png"/><Relationship Id="rId4" Type="http://schemas.openxmlformats.org/officeDocument/2006/relationships/image" Target="../media/image99.png"/><Relationship Id="rId9" Type="http://schemas.openxmlformats.org/officeDocument/2006/relationships/image" Target="../media/image103.png"/></Relationships>
</file>

<file path=ppt/slides/_rels/slide34.xml.rels><?xml version="1.0" encoding="UTF-8" standalone="yes"?>
<Relationships xmlns="http://schemas.openxmlformats.org/package/2006/relationships"><Relationship Id="rId8" Type="http://schemas.openxmlformats.org/officeDocument/2006/relationships/image" Target="../media/image107.png"/><Relationship Id="rId3" Type="http://schemas.openxmlformats.org/officeDocument/2006/relationships/image" Target="../media/image92.png"/><Relationship Id="rId7" Type="http://schemas.openxmlformats.org/officeDocument/2006/relationships/image" Target="../media/image106.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05.png"/><Relationship Id="rId5" Type="http://schemas.openxmlformats.org/officeDocument/2006/relationships/image" Target="../media/image104.png"/><Relationship Id="rId4" Type="http://schemas.openxmlformats.org/officeDocument/2006/relationships/image" Target="../media/image7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72.png"/><Relationship Id="rId5" Type="http://schemas.openxmlformats.org/officeDocument/2006/relationships/image" Target="../media/image109.png"/><Relationship Id="rId4" Type="http://schemas.openxmlformats.org/officeDocument/2006/relationships/image" Target="../media/image10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2.png"/><Relationship Id="rId7" Type="http://schemas.openxmlformats.org/officeDocument/2006/relationships/image" Target="../media/image640.png"/><Relationship Id="rId12"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7.png"/><Relationship Id="rId5" Type="http://schemas.openxmlformats.org/officeDocument/2006/relationships/image" Target="../media/image4.png"/><Relationship Id="rId10" Type="http://schemas.openxmlformats.org/officeDocument/2006/relationships/image" Target="../media/image6.png"/><Relationship Id="rId4" Type="http://schemas.openxmlformats.org/officeDocument/2006/relationships/image" Target="../media/image3.png"/><Relationship Id="rId9" Type="http://schemas.openxmlformats.org/officeDocument/2006/relationships/image" Target="../media/image660.png"/></Relationships>
</file>

<file path=ppt/slides/_rels/slide6.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image" Target="../media/image110.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12" Type="http://schemas.openxmlformats.org/officeDocument/2006/relationships/image" Target="../media/image22.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normAutofit/>
          </a:bodyPr>
          <a:lstStyle/>
          <a:p>
            <a:pPr algn="r"/>
            <a:r>
              <a:rPr lang="ja-JP" altLang="en-US" sz="5400" dirty="0" smtClean="0"/>
              <a:t>ディジタルメディア処理</a:t>
            </a:r>
            <a:r>
              <a:rPr lang="en-US" altLang="ja-JP" sz="5400" dirty="0" smtClean="0"/>
              <a:t>2</a:t>
            </a:r>
            <a:endParaRPr kumimoji="1" lang="ja-JP" altLang="en-US" sz="5400" dirty="0"/>
          </a:p>
        </p:txBody>
      </p:sp>
      <p:sp>
        <p:nvSpPr>
          <p:cNvPr id="3" name="サブタイトル 2"/>
          <p:cNvSpPr>
            <a:spLocks noGrp="1"/>
          </p:cNvSpPr>
          <p:nvPr>
            <p:ph type="subTitle" idx="1"/>
          </p:nvPr>
        </p:nvSpPr>
        <p:spPr>
          <a:xfrm>
            <a:off x="1524000" y="3956265"/>
            <a:ext cx="9144000" cy="1655762"/>
          </a:xfrm>
        </p:spPr>
        <p:txBody>
          <a:bodyPr>
            <a:normAutofit/>
          </a:bodyPr>
          <a:lstStyle/>
          <a:p>
            <a:pPr algn="r"/>
            <a:r>
              <a:rPr kumimoji="1" lang="ja-JP" altLang="en-US" sz="2800" dirty="0" smtClean="0"/>
              <a:t>担当</a:t>
            </a:r>
            <a:r>
              <a:rPr kumimoji="1" lang="en-US" altLang="ja-JP" sz="2800" dirty="0" smtClean="0"/>
              <a:t>: </a:t>
            </a:r>
            <a:r>
              <a:rPr kumimoji="1" lang="ja-JP" altLang="en-US" sz="2800" dirty="0" smtClean="0"/>
              <a:t>井尻 敬 </a:t>
            </a:r>
            <a:endParaRPr kumimoji="1" lang="ja-JP" altLang="en-US" sz="2800" dirty="0"/>
          </a:p>
        </p:txBody>
      </p:sp>
    </p:spTree>
    <p:extLst>
      <p:ext uri="{BB962C8B-B14F-4D97-AF65-F5344CB8AC3E}">
        <p14:creationId xmlns:p14="http://schemas.microsoft.com/office/powerpoint/2010/main" val="59828272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583581" y="336437"/>
            <a:ext cx="7798419" cy="733270"/>
          </a:xfrm>
          <a:solidFill>
            <a:schemeClr val="accent4">
              <a:lumMod val="20000"/>
              <a:lumOff val="80000"/>
            </a:schemeClr>
          </a:solidFill>
        </p:spPr>
        <p:txBody>
          <a:bodyPr>
            <a:normAutofit/>
          </a:bodyPr>
          <a:lstStyle/>
          <a:p>
            <a:r>
              <a:rPr kumimoji="1" lang="ja-JP" altLang="en-US" sz="3200" dirty="0" smtClean="0"/>
              <a:t>ガウシアンのフーリエ変換はガウシアン</a:t>
            </a:r>
            <a:endParaRPr kumimoji="1" lang="ja-JP" altLang="en-US" sz="3200" dirty="0"/>
          </a:p>
        </p:txBody>
      </p:sp>
      <mc:AlternateContent xmlns:mc="http://schemas.openxmlformats.org/markup-compatibility/2006" xmlns:a14="http://schemas.microsoft.com/office/drawing/2010/main">
        <mc:Choice Requires="a14">
          <p:sp>
            <p:nvSpPr>
              <p:cNvPr id="3" name="コンテンツ プレースホルダー 2"/>
              <p:cNvSpPr>
                <a:spLocks noGrp="1"/>
              </p:cNvSpPr>
              <p:nvPr>
                <p:ph idx="1"/>
              </p:nvPr>
            </p:nvSpPr>
            <p:spPr>
              <a:xfrm>
                <a:off x="583581" y="1292922"/>
                <a:ext cx="5317685" cy="6631878"/>
              </a:xfrm>
            </p:spPr>
            <p:txBody>
              <a:bodyPr>
                <a:normAutofit/>
              </a:bodyPr>
              <a:lstStyle/>
              <a:p>
                <a:pPr marL="0" indent="0">
                  <a:lnSpc>
                    <a:spcPct val="100000"/>
                  </a:lnSpc>
                  <a:spcBef>
                    <a:spcPts val="600"/>
                  </a:spcBef>
                  <a:buNone/>
                </a:pPr>
                <a:r>
                  <a:rPr lang="ja-JP" altLang="ja-JP" sz="2400" dirty="0" smtClean="0"/>
                  <a:t>標準偏差</a:t>
                </a:r>
                <a:r>
                  <a:rPr lang="en-US" altLang="ja-JP" sz="2400" i="1" dirty="0" smtClean="0"/>
                  <a:t>σ</a:t>
                </a:r>
                <a:r>
                  <a:rPr lang="ja-JP" altLang="ja-JP" sz="2400" dirty="0" smtClean="0"/>
                  <a:t>の</a:t>
                </a:r>
                <a:r>
                  <a:rPr lang="ja-JP" altLang="en-US" sz="2400" dirty="0"/>
                  <a:t>ガウス</a:t>
                </a:r>
                <a:r>
                  <a:rPr lang="ja-JP" altLang="en-US" sz="2400" dirty="0" smtClean="0"/>
                  <a:t>関数</a:t>
                </a:r>
                <a:endParaRPr lang="ja-JP" altLang="ja-JP" sz="2400" dirty="0"/>
              </a:p>
              <a:p>
                <a:pPr marL="0" indent="0">
                  <a:lnSpc>
                    <a:spcPct val="100000"/>
                  </a:lnSpc>
                  <a:spcBef>
                    <a:spcPts val="600"/>
                  </a:spcBef>
                  <a:buNone/>
                </a:pPr>
                <a14:m>
                  <m:oMathPara xmlns:m="http://schemas.openxmlformats.org/officeDocument/2006/math">
                    <m:oMathParaPr>
                      <m:jc m:val="centerGroup"/>
                    </m:oMathParaPr>
                    <m:oMath xmlns:m="http://schemas.openxmlformats.org/officeDocument/2006/math">
                      <m:sSub>
                        <m:sSubPr>
                          <m:ctrlPr>
                            <a:rPr lang="ja-JP" altLang="ja-JP" sz="2400" i="1">
                              <a:latin typeface="Cambria Math" panose="02040503050406030204" pitchFamily="18" charset="0"/>
                            </a:rPr>
                          </m:ctrlPr>
                        </m:sSubPr>
                        <m:e>
                          <m:r>
                            <a:rPr lang="en-US" altLang="ja-JP" sz="2400" i="1">
                              <a:latin typeface="Cambria Math" panose="02040503050406030204" pitchFamily="18" charset="0"/>
                            </a:rPr>
                            <m:t>𝑔</m:t>
                          </m:r>
                        </m:e>
                        <m:sub>
                          <m:r>
                            <m:rPr>
                              <m:sty m:val="p"/>
                            </m:rPr>
                            <a:rPr lang="en-US" altLang="ja-JP" sz="2400">
                              <a:latin typeface="Cambria Math" panose="02040503050406030204" pitchFamily="18" charset="0"/>
                            </a:rPr>
                            <m:t>σ</m:t>
                          </m:r>
                        </m:sub>
                      </m:sSub>
                      <m:d>
                        <m:dPr>
                          <m:ctrlPr>
                            <a:rPr lang="ja-JP" altLang="ja-JP" sz="2400" i="1">
                              <a:latin typeface="Cambria Math" panose="02040503050406030204" pitchFamily="18" charset="0"/>
                            </a:rPr>
                          </m:ctrlPr>
                        </m:dPr>
                        <m:e>
                          <m:r>
                            <a:rPr lang="en-US" altLang="ja-JP" sz="2400" i="1">
                              <a:latin typeface="Cambria Math" panose="02040503050406030204" pitchFamily="18" charset="0"/>
                            </a:rPr>
                            <m:t>𝑥</m:t>
                          </m:r>
                        </m:e>
                      </m:d>
                      <m:r>
                        <a:rPr lang="en-US" altLang="ja-JP" sz="2400" i="1">
                          <a:latin typeface="Cambria Math" panose="02040503050406030204" pitchFamily="18" charset="0"/>
                        </a:rPr>
                        <m:t>=</m:t>
                      </m:r>
                      <m:f>
                        <m:fPr>
                          <m:ctrlPr>
                            <a:rPr lang="ja-JP" altLang="ja-JP" sz="2400" i="1">
                              <a:latin typeface="Cambria Math" panose="02040503050406030204" pitchFamily="18" charset="0"/>
                            </a:rPr>
                          </m:ctrlPr>
                        </m:fPr>
                        <m:num>
                          <m:r>
                            <a:rPr lang="en-US" altLang="ja-JP" sz="2400" i="1">
                              <a:latin typeface="Cambria Math" panose="02040503050406030204" pitchFamily="18" charset="0"/>
                            </a:rPr>
                            <m:t>1</m:t>
                          </m:r>
                        </m:num>
                        <m:den>
                          <m:rad>
                            <m:radPr>
                              <m:degHide m:val="on"/>
                              <m:ctrlPr>
                                <a:rPr lang="ja-JP" altLang="ja-JP" sz="2400" i="1">
                                  <a:latin typeface="Cambria Math" panose="02040503050406030204" pitchFamily="18" charset="0"/>
                                </a:rPr>
                              </m:ctrlPr>
                            </m:radPr>
                            <m:deg/>
                            <m:e>
                              <m:r>
                                <a:rPr lang="en-US" altLang="ja-JP" sz="2400" i="1">
                                  <a:latin typeface="Cambria Math" panose="02040503050406030204" pitchFamily="18" charset="0"/>
                                </a:rPr>
                                <m:t>2</m:t>
                              </m:r>
                              <m:r>
                                <a:rPr lang="en-US" altLang="ja-JP" sz="2400" i="1">
                                  <a:latin typeface="Cambria Math" panose="02040503050406030204" pitchFamily="18" charset="0"/>
                                </a:rPr>
                                <m:t>𝜋</m:t>
                              </m:r>
                              <m:sSup>
                                <m:sSupPr>
                                  <m:ctrlPr>
                                    <a:rPr lang="ja-JP" altLang="ja-JP" sz="2400" i="1">
                                      <a:latin typeface="Cambria Math" panose="02040503050406030204" pitchFamily="18" charset="0"/>
                                    </a:rPr>
                                  </m:ctrlPr>
                                </m:sSupPr>
                                <m:e>
                                  <m:r>
                                    <a:rPr lang="en-US" altLang="ja-JP" sz="2400" i="1">
                                      <a:latin typeface="Cambria Math" panose="02040503050406030204" pitchFamily="18" charset="0"/>
                                    </a:rPr>
                                    <m:t>𝜎</m:t>
                                  </m:r>
                                </m:e>
                                <m:sup>
                                  <m:r>
                                    <a:rPr lang="en-US" altLang="ja-JP" sz="2400" i="1">
                                      <a:latin typeface="Cambria Math" panose="02040503050406030204" pitchFamily="18" charset="0"/>
                                    </a:rPr>
                                    <m:t>2</m:t>
                                  </m:r>
                                </m:sup>
                              </m:sSup>
                            </m:e>
                          </m:rad>
                        </m:den>
                      </m:f>
                      <m:r>
                        <a:rPr lang="en-US" altLang="ja-JP" sz="2400" i="1">
                          <a:latin typeface="Cambria Math" panose="02040503050406030204" pitchFamily="18" charset="0"/>
                        </a:rPr>
                        <m:t> </m:t>
                      </m:r>
                      <m:sSup>
                        <m:sSupPr>
                          <m:ctrlPr>
                            <a:rPr lang="ja-JP" altLang="ja-JP" sz="2400" i="1">
                              <a:latin typeface="Cambria Math" panose="02040503050406030204" pitchFamily="18" charset="0"/>
                            </a:rPr>
                          </m:ctrlPr>
                        </m:sSupPr>
                        <m:e>
                          <m:r>
                            <a:rPr lang="en-US" altLang="ja-JP" sz="2400" i="1">
                              <a:latin typeface="Cambria Math" panose="02040503050406030204" pitchFamily="18" charset="0"/>
                            </a:rPr>
                            <m:t>𝑒</m:t>
                          </m:r>
                        </m:e>
                        <m:sup>
                          <m:r>
                            <a:rPr lang="en-US" altLang="ja-JP" sz="2400" i="1">
                              <a:latin typeface="Cambria Math" panose="02040503050406030204" pitchFamily="18" charset="0"/>
                            </a:rPr>
                            <m:t>−</m:t>
                          </m:r>
                          <m:f>
                            <m:fPr>
                              <m:ctrlPr>
                                <a:rPr lang="ja-JP" altLang="ja-JP" sz="2400" i="1">
                                  <a:latin typeface="Cambria Math" panose="02040503050406030204" pitchFamily="18" charset="0"/>
                                </a:rPr>
                              </m:ctrlPr>
                            </m:fPr>
                            <m:num>
                              <m:sSup>
                                <m:sSupPr>
                                  <m:ctrlPr>
                                    <a:rPr lang="ja-JP" altLang="ja-JP" sz="2400" i="1">
                                      <a:latin typeface="Cambria Math" panose="02040503050406030204" pitchFamily="18" charset="0"/>
                                    </a:rPr>
                                  </m:ctrlPr>
                                </m:sSupPr>
                                <m:e>
                                  <m:r>
                                    <a:rPr lang="en-US" altLang="ja-JP" sz="2400" i="1">
                                      <a:latin typeface="Cambria Math" panose="02040503050406030204" pitchFamily="18" charset="0"/>
                                    </a:rPr>
                                    <m:t>𝑥</m:t>
                                  </m:r>
                                </m:e>
                                <m:sup>
                                  <m:r>
                                    <a:rPr lang="en-US" altLang="ja-JP" sz="2400" i="1">
                                      <a:latin typeface="Cambria Math" panose="02040503050406030204" pitchFamily="18" charset="0"/>
                                    </a:rPr>
                                    <m:t>2</m:t>
                                  </m:r>
                                </m:sup>
                              </m:sSup>
                            </m:num>
                            <m:den>
                              <m:sSup>
                                <m:sSupPr>
                                  <m:ctrlPr>
                                    <a:rPr lang="ja-JP" altLang="ja-JP" sz="2400" i="1">
                                      <a:latin typeface="Cambria Math" panose="02040503050406030204" pitchFamily="18" charset="0"/>
                                    </a:rPr>
                                  </m:ctrlPr>
                                </m:sSupPr>
                                <m:e>
                                  <m:r>
                                    <a:rPr lang="en-US" altLang="ja-JP" sz="2400" i="1">
                                      <a:latin typeface="Cambria Math" panose="02040503050406030204" pitchFamily="18" charset="0"/>
                                    </a:rPr>
                                    <m:t>2</m:t>
                                  </m:r>
                                  <m:r>
                                    <a:rPr lang="en-US" altLang="ja-JP" sz="2400" i="1">
                                      <a:latin typeface="Cambria Math" panose="02040503050406030204" pitchFamily="18" charset="0"/>
                                    </a:rPr>
                                    <m:t>𝜎</m:t>
                                  </m:r>
                                </m:e>
                                <m:sup>
                                  <m:r>
                                    <a:rPr lang="en-US" altLang="ja-JP" sz="2400" i="1">
                                      <a:latin typeface="Cambria Math" panose="02040503050406030204" pitchFamily="18" charset="0"/>
                                    </a:rPr>
                                    <m:t>2</m:t>
                                  </m:r>
                                </m:sup>
                              </m:sSup>
                            </m:den>
                          </m:f>
                        </m:sup>
                      </m:sSup>
                    </m:oMath>
                  </m:oMathPara>
                </a14:m>
                <a:endParaRPr lang="en-US" altLang="ja-JP" sz="2400" dirty="0" smtClean="0"/>
              </a:p>
              <a:p>
                <a:pPr marL="0" indent="0">
                  <a:lnSpc>
                    <a:spcPct val="100000"/>
                  </a:lnSpc>
                  <a:spcBef>
                    <a:spcPts val="600"/>
                  </a:spcBef>
                  <a:buNone/>
                </a:pPr>
                <a:r>
                  <a:rPr lang="ja-JP" altLang="en-US" sz="2400" dirty="0" smtClean="0"/>
                  <a:t>を</a:t>
                </a:r>
                <a:r>
                  <a:rPr lang="ja-JP" altLang="ja-JP" sz="2400" dirty="0" smtClean="0"/>
                  <a:t>フーリエ</a:t>
                </a:r>
                <a:r>
                  <a:rPr lang="ja-JP" altLang="ja-JP" sz="2400" dirty="0"/>
                  <a:t>変換すると標準偏差が逆数のガウシアンに</a:t>
                </a:r>
                <a:r>
                  <a:rPr lang="ja-JP" altLang="ja-JP" sz="2400" dirty="0" smtClean="0"/>
                  <a:t>なる</a:t>
                </a:r>
                <a:endParaRPr lang="en-US" altLang="ja-JP" sz="2400" dirty="0" smtClean="0"/>
              </a:p>
              <a:p>
                <a:pPr marL="0" indent="0">
                  <a:lnSpc>
                    <a:spcPct val="100000"/>
                  </a:lnSpc>
                  <a:spcBef>
                    <a:spcPts val="600"/>
                  </a:spcBef>
                  <a:buNone/>
                </a:pPr>
                <a14:m>
                  <m:oMathPara xmlns:m="http://schemas.openxmlformats.org/officeDocument/2006/math">
                    <m:oMathParaPr>
                      <m:jc m:val="centerGroup"/>
                    </m:oMathParaPr>
                    <m:oMath xmlns:m="http://schemas.openxmlformats.org/officeDocument/2006/math">
                      <m:r>
                        <a:rPr lang="en-US" altLang="ja-JP" sz="2400" i="1" smtClean="0">
                          <a:latin typeface="Cambria Math" panose="02040503050406030204" pitchFamily="18" charset="0"/>
                          <a:ea typeface="Cambria Math" panose="02040503050406030204" pitchFamily="18" charset="0"/>
                        </a:rPr>
                        <m:t>ℱ</m:t>
                      </m:r>
                      <m:d>
                        <m:dPr>
                          <m:begChr m:val="["/>
                          <m:endChr m:val="]"/>
                          <m:ctrlPr>
                            <a:rPr lang="ja-JP" altLang="ja-JP" sz="2400" i="1">
                              <a:latin typeface="Cambria Math" panose="02040503050406030204" pitchFamily="18" charset="0"/>
                            </a:rPr>
                          </m:ctrlPr>
                        </m:dPr>
                        <m:e>
                          <m:sSub>
                            <m:sSubPr>
                              <m:ctrlPr>
                                <a:rPr lang="ja-JP" altLang="ja-JP" sz="2400" i="1">
                                  <a:latin typeface="Cambria Math" panose="02040503050406030204" pitchFamily="18" charset="0"/>
                                </a:rPr>
                              </m:ctrlPr>
                            </m:sSubPr>
                            <m:e>
                              <m:r>
                                <a:rPr lang="en-US" altLang="ja-JP" sz="2400" i="1">
                                  <a:latin typeface="Cambria Math" panose="02040503050406030204" pitchFamily="18" charset="0"/>
                                </a:rPr>
                                <m:t>𝑔</m:t>
                              </m:r>
                            </m:e>
                            <m:sub>
                              <m:r>
                                <m:rPr>
                                  <m:sty m:val="p"/>
                                </m:rPr>
                                <a:rPr lang="en-US" altLang="ja-JP" sz="2400">
                                  <a:latin typeface="Cambria Math" panose="02040503050406030204" pitchFamily="18" charset="0"/>
                                </a:rPr>
                                <m:t>σ</m:t>
                              </m:r>
                            </m:sub>
                          </m:sSub>
                          <m:d>
                            <m:dPr>
                              <m:ctrlPr>
                                <a:rPr lang="ja-JP" altLang="ja-JP" sz="2400" i="1">
                                  <a:latin typeface="Cambria Math" panose="02040503050406030204" pitchFamily="18" charset="0"/>
                                </a:rPr>
                              </m:ctrlPr>
                            </m:dPr>
                            <m:e>
                              <m:r>
                                <a:rPr lang="en-US" altLang="ja-JP" sz="2400" i="1">
                                  <a:latin typeface="Cambria Math" panose="02040503050406030204" pitchFamily="18" charset="0"/>
                                </a:rPr>
                                <m:t>𝑥</m:t>
                              </m:r>
                            </m:e>
                          </m:d>
                        </m:e>
                      </m:d>
                      <m:d>
                        <m:dPr>
                          <m:ctrlPr>
                            <a:rPr lang="ja-JP" altLang="ja-JP" sz="2400" i="1">
                              <a:latin typeface="Cambria Math" panose="02040503050406030204" pitchFamily="18" charset="0"/>
                            </a:rPr>
                          </m:ctrlPr>
                        </m:dPr>
                        <m:e>
                          <m:r>
                            <a:rPr lang="en-US" altLang="ja-JP" sz="2400" i="1">
                              <a:latin typeface="Cambria Math" panose="02040503050406030204" pitchFamily="18" charset="0"/>
                            </a:rPr>
                            <m:t>𝜔</m:t>
                          </m:r>
                        </m:e>
                      </m:d>
                      <m:r>
                        <a:rPr lang="en-US" altLang="ja-JP" sz="2400">
                          <a:latin typeface="Cambria Math" panose="02040503050406030204" pitchFamily="18" charset="0"/>
                        </a:rPr>
                        <m:t>=</m:t>
                      </m:r>
                      <m:nary>
                        <m:naryPr>
                          <m:limLoc m:val="subSup"/>
                          <m:ctrlPr>
                            <a:rPr lang="ja-JP" altLang="ja-JP" sz="2400" i="1">
                              <a:latin typeface="Cambria Math" panose="02040503050406030204" pitchFamily="18" charset="0"/>
                            </a:rPr>
                          </m:ctrlPr>
                        </m:naryPr>
                        <m:sub>
                          <m:r>
                            <a:rPr lang="en-US" altLang="ja-JP" sz="2400" i="1">
                              <a:latin typeface="Cambria Math" panose="02040503050406030204" pitchFamily="18" charset="0"/>
                            </a:rPr>
                            <m:t>−∞</m:t>
                          </m:r>
                        </m:sub>
                        <m:sup>
                          <m:r>
                            <a:rPr lang="en-US" altLang="ja-JP" sz="2400" i="1">
                              <a:latin typeface="Cambria Math" panose="02040503050406030204" pitchFamily="18" charset="0"/>
                            </a:rPr>
                            <m:t>∞</m:t>
                          </m:r>
                        </m:sup>
                        <m:e>
                          <m:sSub>
                            <m:sSubPr>
                              <m:ctrlPr>
                                <a:rPr lang="ja-JP" altLang="ja-JP" sz="2400" i="1">
                                  <a:latin typeface="Cambria Math" panose="02040503050406030204" pitchFamily="18" charset="0"/>
                                </a:rPr>
                              </m:ctrlPr>
                            </m:sSubPr>
                            <m:e>
                              <m:r>
                                <a:rPr lang="en-US" altLang="ja-JP" sz="2400" i="1">
                                  <a:latin typeface="Cambria Math" panose="02040503050406030204" pitchFamily="18" charset="0"/>
                                </a:rPr>
                                <m:t>𝑔</m:t>
                              </m:r>
                            </m:e>
                            <m:sub>
                              <m:r>
                                <m:rPr>
                                  <m:sty m:val="p"/>
                                </m:rPr>
                                <a:rPr lang="en-US" altLang="ja-JP" sz="2400">
                                  <a:latin typeface="Cambria Math" panose="02040503050406030204" pitchFamily="18" charset="0"/>
                                </a:rPr>
                                <m:t>σ</m:t>
                              </m:r>
                            </m:sub>
                          </m:sSub>
                          <m:d>
                            <m:dPr>
                              <m:ctrlPr>
                                <a:rPr lang="ja-JP" altLang="ja-JP" sz="2400" i="1">
                                  <a:latin typeface="Cambria Math" panose="02040503050406030204" pitchFamily="18" charset="0"/>
                                </a:rPr>
                              </m:ctrlPr>
                            </m:dPr>
                            <m:e>
                              <m:r>
                                <a:rPr lang="en-US" altLang="ja-JP" sz="2400" i="1">
                                  <a:latin typeface="Cambria Math" panose="02040503050406030204" pitchFamily="18" charset="0"/>
                                </a:rPr>
                                <m:t>𝑥</m:t>
                              </m:r>
                            </m:e>
                          </m:d>
                          <m:sSup>
                            <m:sSupPr>
                              <m:ctrlPr>
                                <a:rPr lang="ja-JP" altLang="ja-JP" sz="2400" i="1">
                                  <a:latin typeface="Cambria Math" panose="02040503050406030204" pitchFamily="18" charset="0"/>
                                </a:rPr>
                              </m:ctrlPr>
                            </m:sSupPr>
                            <m:e>
                              <m:r>
                                <a:rPr lang="en-US" altLang="ja-JP" sz="2400" i="1">
                                  <a:latin typeface="Cambria Math" panose="02040503050406030204" pitchFamily="18" charset="0"/>
                                </a:rPr>
                                <m:t>𝑒</m:t>
                              </m:r>
                            </m:e>
                            <m:sup>
                              <m:r>
                                <a:rPr lang="en-US" altLang="ja-JP" sz="2400" i="1">
                                  <a:latin typeface="Cambria Math" panose="02040503050406030204" pitchFamily="18" charset="0"/>
                                </a:rPr>
                                <m:t>−</m:t>
                              </m:r>
                              <m:r>
                                <a:rPr lang="en-US" altLang="ja-JP" sz="2400" i="1">
                                  <a:latin typeface="Cambria Math" panose="02040503050406030204" pitchFamily="18" charset="0"/>
                                </a:rPr>
                                <m:t>𝜔</m:t>
                              </m:r>
                              <m:r>
                                <a:rPr lang="en-US" altLang="ja-JP" sz="2400" i="1">
                                  <a:latin typeface="Cambria Math" panose="02040503050406030204" pitchFamily="18" charset="0"/>
                                </a:rPr>
                                <m:t>𝑥𝑖</m:t>
                              </m:r>
                            </m:sup>
                          </m:sSup>
                          <m:r>
                            <a:rPr lang="en-US" altLang="ja-JP" sz="2400" i="1">
                              <a:latin typeface="Cambria Math" panose="02040503050406030204" pitchFamily="18" charset="0"/>
                            </a:rPr>
                            <m:t>𝑑𝑥</m:t>
                          </m:r>
                        </m:e>
                      </m:nary>
                    </m:oMath>
                  </m:oMathPara>
                </a14:m>
                <a:endParaRPr lang="en-US" altLang="ja-JP" sz="2400" i="1" dirty="0" smtClean="0"/>
              </a:p>
              <a:p>
                <a:pPr marL="0" indent="0">
                  <a:lnSpc>
                    <a:spcPct val="100000"/>
                  </a:lnSpc>
                  <a:spcBef>
                    <a:spcPts val="600"/>
                  </a:spcBef>
                  <a:buNone/>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       =</m:t>
                      </m:r>
                      <m:sSup>
                        <m:sSupPr>
                          <m:ctrlPr>
                            <a:rPr lang="ja-JP" altLang="ja-JP" sz="2400" i="1">
                              <a:latin typeface="Cambria Math" panose="02040503050406030204" pitchFamily="18" charset="0"/>
                            </a:rPr>
                          </m:ctrlPr>
                        </m:sSupPr>
                        <m:e>
                          <m:r>
                            <a:rPr lang="en-US" altLang="ja-JP" sz="2400" i="1">
                              <a:latin typeface="Cambria Math" panose="02040503050406030204" pitchFamily="18" charset="0"/>
                            </a:rPr>
                            <m:t>𝑒</m:t>
                          </m:r>
                        </m:e>
                        <m:sup>
                          <m:r>
                            <a:rPr lang="en-US" altLang="ja-JP" sz="2400" i="1">
                              <a:latin typeface="Cambria Math" panose="02040503050406030204" pitchFamily="18" charset="0"/>
                            </a:rPr>
                            <m:t>−</m:t>
                          </m:r>
                          <m:f>
                            <m:fPr>
                              <m:ctrlPr>
                                <a:rPr lang="ja-JP" altLang="ja-JP" sz="2400" i="1">
                                  <a:latin typeface="Cambria Math" panose="02040503050406030204" pitchFamily="18" charset="0"/>
                                </a:rPr>
                              </m:ctrlPr>
                            </m:fPr>
                            <m:num>
                              <m:sSup>
                                <m:sSupPr>
                                  <m:ctrlPr>
                                    <a:rPr lang="ja-JP" altLang="ja-JP" sz="2400" i="1">
                                      <a:latin typeface="Cambria Math" panose="02040503050406030204" pitchFamily="18" charset="0"/>
                                    </a:rPr>
                                  </m:ctrlPr>
                                </m:sSupPr>
                                <m:e>
                                  <m:r>
                                    <a:rPr lang="en-US" altLang="ja-JP" sz="2400" i="1">
                                      <a:latin typeface="Cambria Math" panose="02040503050406030204" pitchFamily="18" charset="0"/>
                                    </a:rPr>
                                    <m:t>𝜔</m:t>
                                  </m:r>
                                </m:e>
                                <m:sup>
                                  <m:r>
                                    <a:rPr lang="en-US" altLang="ja-JP" sz="2400" i="1">
                                      <a:latin typeface="Cambria Math" panose="02040503050406030204" pitchFamily="18" charset="0"/>
                                    </a:rPr>
                                    <m:t>2</m:t>
                                  </m:r>
                                </m:sup>
                              </m:sSup>
                              <m:sSup>
                                <m:sSupPr>
                                  <m:ctrlPr>
                                    <a:rPr lang="ja-JP" altLang="ja-JP" sz="2400" i="1">
                                      <a:latin typeface="Cambria Math" panose="02040503050406030204" pitchFamily="18" charset="0"/>
                                    </a:rPr>
                                  </m:ctrlPr>
                                </m:sSupPr>
                                <m:e>
                                  <m:r>
                                    <a:rPr lang="en-US" altLang="ja-JP" sz="2400" i="1">
                                      <a:latin typeface="Cambria Math" panose="02040503050406030204" pitchFamily="18" charset="0"/>
                                    </a:rPr>
                                    <m:t>𝜎</m:t>
                                  </m:r>
                                </m:e>
                                <m:sup>
                                  <m:r>
                                    <a:rPr lang="en-US" altLang="ja-JP" sz="2400" i="1">
                                      <a:latin typeface="Cambria Math" panose="02040503050406030204" pitchFamily="18" charset="0"/>
                                    </a:rPr>
                                    <m:t>2</m:t>
                                  </m:r>
                                </m:sup>
                              </m:sSup>
                            </m:num>
                            <m:den>
                              <m:r>
                                <a:rPr lang="en-US" altLang="ja-JP" sz="2400">
                                  <a:latin typeface="Cambria Math" panose="02040503050406030204" pitchFamily="18" charset="0"/>
                                </a:rPr>
                                <m:t>2</m:t>
                              </m:r>
                            </m:den>
                          </m:f>
                        </m:sup>
                      </m:sSup>
                    </m:oMath>
                  </m:oMathPara>
                </a14:m>
                <a:endParaRPr lang="en-US" altLang="ja-JP" sz="2400" dirty="0" smtClean="0"/>
              </a:p>
              <a:p>
                <a:pPr marL="0" indent="0">
                  <a:lnSpc>
                    <a:spcPct val="100000"/>
                  </a:lnSpc>
                  <a:spcBef>
                    <a:spcPts val="600"/>
                  </a:spcBef>
                  <a:buNone/>
                </a:pPr>
                <a:endParaRPr lang="en-US" altLang="ja-JP" sz="1800" dirty="0" smtClean="0"/>
              </a:p>
              <a:p>
                <a:pPr marL="0" indent="0">
                  <a:lnSpc>
                    <a:spcPct val="100000"/>
                  </a:lnSpc>
                  <a:spcBef>
                    <a:spcPts val="600"/>
                  </a:spcBef>
                  <a:buNone/>
                </a:pPr>
                <a:r>
                  <a:rPr lang="ja-JP" altLang="en-US" sz="1800" dirty="0" smtClean="0"/>
                  <a:t>または</a:t>
                </a:r>
                <a:endParaRPr lang="en-US" altLang="ja-JP" sz="1800" dirty="0" smtClean="0"/>
              </a:p>
              <a:p>
                <a:pPr marL="0" indent="0">
                  <a:lnSpc>
                    <a:spcPct val="100000"/>
                  </a:lnSpc>
                  <a:spcBef>
                    <a:spcPts val="600"/>
                  </a:spcBef>
                  <a:buNone/>
                </a:pPr>
                <a14:m>
                  <m:oMathPara xmlns:m="http://schemas.openxmlformats.org/officeDocument/2006/math">
                    <m:oMathParaPr>
                      <m:jc m:val="centerGroup"/>
                    </m:oMathParaPr>
                    <m:oMath xmlns:m="http://schemas.openxmlformats.org/officeDocument/2006/math">
                      <m:r>
                        <a:rPr lang="en-US" altLang="ja-JP" sz="1800" i="1">
                          <a:latin typeface="Cambria Math" panose="02040503050406030204" pitchFamily="18" charset="0"/>
                          <a:ea typeface="Cambria Math" panose="02040503050406030204" pitchFamily="18" charset="0"/>
                        </a:rPr>
                        <m:t>ℱ</m:t>
                      </m:r>
                      <m:d>
                        <m:dPr>
                          <m:begChr m:val="["/>
                          <m:endChr m:val="]"/>
                          <m:ctrlPr>
                            <a:rPr lang="ja-JP" altLang="ja-JP" sz="1800" i="1">
                              <a:latin typeface="Cambria Math" panose="02040503050406030204" pitchFamily="18" charset="0"/>
                            </a:rPr>
                          </m:ctrlPr>
                        </m:dPr>
                        <m:e>
                          <m:sSub>
                            <m:sSubPr>
                              <m:ctrlPr>
                                <a:rPr lang="ja-JP" altLang="ja-JP" sz="1800" i="1">
                                  <a:latin typeface="Cambria Math" panose="02040503050406030204" pitchFamily="18" charset="0"/>
                                </a:rPr>
                              </m:ctrlPr>
                            </m:sSubPr>
                            <m:e>
                              <m:r>
                                <a:rPr lang="en-US" altLang="ja-JP" sz="1800" i="1">
                                  <a:latin typeface="Cambria Math" panose="02040503050406030204" pitchFamily="18" charset="0"/>
                                </a:rPr>
                                <m:t>𝑔</m:t>
                              </m:r>
                            </m:e>
                            <m:sub>
                              <m:r>
                                <m:rPr>
                                  <m:sty m:val="p"/>
                                </m:rPr>
                                <a:rPr lang="en-US" altLang="ja-JP" sz="1800">
                                  <a:latin typeface="Cambria Math" panose="02040503050406030204" pitchFamily="18" charset="0"/>
                                </a:rPr>
                                <m:t>σ</m:t>
                              </m:r>
                            </m:sub>
                          </m:sSub>
                          <m:d>
                            <m:dPr>
                              <m:ctrlPr>
                                <a:rPr lang="ja-JP" altLang="ja-JP" sz="1800" i="1">
                                  <a:latin typeface="Cambria Math" panose="02040503050406030204" pitchFamily="18" charset="0"/>
                                </a:rPr>
                              </m:ctrlPr>
                            </m:dPr>
                            <m:e>
                              <m:r>
                                <a:rPr lang="en-US" altLang="ja-JP" sz="1800" i="1">
                                  <a:latin typeface="Cambria Math" panose="02040503050406030204" pitchFamily="18" charset="0"/>
                                </a:rPr>
                                <m:t>𝑥</m:t>
                              </m:r>
                            </m:e>
                          </m:d>
                        </m:e>
                      </m:d>
                      <m:d>
                        <m:dPr>
                          <m:ctrlPr>
                            <a:rPr lang="ja-JP" altLang="ja-JP" sz="1800" i="1">
                              <a:latin typeface="Cambria Math" panose="02040503050406030204" pitchFamily="18" charset="0"/>
                            </a:rPr>
                          </m:ctrlPr>
                        </m:dPr>
                        <m:e>
                          <m:r>
                            <a:rPr lang="en-US" altLang="ja-JP" sz="1800" i="1">
                              <a:latin typeface="Cambria Math" panose="02040503050406030204" pitchFamily="18" charset="0"/>
                            </a:rPr>
                            <m:t>𝜔</m:t>
                          </m:r>
                        </m:e>
                      </m:d>
                      <m:r>
                        <a:rPr lang="en-US" altLang="ja-JP" sz="1800">
                          <a:latin typeface="Cambria Math" panose="02040503050406030204" pitchFamily="18" charset="0"/>
                        </a:rPr>
                        <m:t>=</m:t>
                      </m:r>
                      <m:f>
                        <m:fPr>
                          <m:ctrlPr>
                            <a:rPr lang="en-US" altLang="ja-JP" sz="1800" b="0" i="1" smtClean="0">
                              <a:latin typeface="Cambria Math" panose="02040503050406030204" pitchFamily="18" charset="0"/>
                            </a:rPr>
                          </m:ctrlPr>
                        </m:fPr>
                        <m:num>
                          <m:r>
                            <a:rPr lang="en-US" altLang="ja-JP" sz="1800" b="0" i="0" smtClean="0">
                              <a:latin typeface="Cambria Math" panose="02040503050406030204" pitchFamily="18" charset="0"/>
                            </a:rPr>
                            <m:t>1</m:t>
                          </m:r>
                        </m:num>
                        <m:den>
                          <m:rad>
                            <m:radPr>
                              <m:degHide m:val="on"/>
                              <m:ctrlPr>
                                <a:rPr lang="en-US" altLang="ja-JP" sz="1800" b="0" i="1" smtClean="0">
                                  <a:latin typeface="Cambria Math" panose="02040503050406030204" pitchFamily="18" charset="0"/>
                                </a:rPr>
                              </m:ctrlPr>
                            </m:radPr>
                            <m:deg/>
                            <m:e>
                              <m:r>
                                <a:rPr lang="en-US" altLang="ja-JP" sz="1800" b="0" i="1" smtClean="0">
                                  <a:latin typeface="Cambria Math" panose="02040503050406030204" pitchFamily="18" charset="0"/>
                                </a:rPr>
                                <m:t>2</m:t>
                              </m:r>
                              <m:r>
                                <a:rPr lang="en-US" altLang="ja-JP" sz="1800" i="1">
                                  <a:latin typeface="Cambria Math" panose="02040503050406030204" pitchFamily="18" charset="0"/>
                                </a:rPr>
                                <m:t>𝜋</m:t>
                              </m:r>
                            </m:e>
                          </m:rad>
                        </m:den>
                      </m:f>
                      <m:nary>
                        <m:naryPr>
                          <m:limLoc m:val="subSup"/>
                          <m:ctrlPr>
                            <a:rPr lang="ja-JP" altLang="ja-JP" sz="1800" i="1">
                              <a:latin typeface="Cambria Math" panose="02040503050406030204" pitchFamily="18" charset="0"/>
                            </a:rPr>
                          </m:ctrlPr>
                        </m:naryPr>
                        <m:sub>
                          <m:r>
                            <a:rPr lang="en-US" altLang="ja-JP" sz="1800" i="1">
                              <a:latin typeface="Cambria Math" panose="02040503050406030204" pitchFamily="18" charset="0"/>
                            </a:rPr>
                            <m:t>−∞</m:t>
                          </m:r>
                        </m:sub>
                        <m:sup>
                          <m:r>
                            <a:rPr lang="en-US" altLang="ja-JP" sz="1800" i="1">
                              <a:latin typeface="Cambria Math" panose="02040503050406030204" pitchFamily="18" charset="0"/>
                            </a:rPr>
                            <m:t>∞</m:t>
                          </m:r>
                        </m:sup>
                        <m:e>
                          <m:sSub>
                            <m:sSubPr>
                              <m:ctrlPr>
                                <a:rPr lang="ja-JP" altLang="ja-JP" sz="1800" i="1">
                                  <a:latin typeface="Cambria Math" panose="02040503050406030204" pitchFamily="18" charset="0"/>
                                </a:rPr>
                              </m:ctrlPr>
                            </m:sSubPr>
                            <m:e>
                              <m:r>
                                <a:rPr lang="en-US" altLang="ja-JP" sz="1800" i="1">
                                  <a:latin typeface="Cambria Math" panose="02040503050406030204" pitchFamily="18" charset="0"/>
                                </a:rPr>
                                <m:t>𝑔</m:t>
                              </m:r>
                            </m:e>
                            <m:sub>
                              <m:r>
                                <m:rPr>
                                  <m:sty m:val="p"/>
                                </m:rPr>
                                <a:rPr lang="en-US" altLang="ja-JP" sz="1800">
                                  <a:latin typeface="Cambria Math" panose="02040503050406030204" pitchFamily="18" charset="0"/>
                                </a:rPr>
                                <m:t>σ</m:t>
                              </m:r>
                            </m:sub>
                          </m:sSub>
                          <m:d>
                            <m:dPr>
                              <m:ctrlPr>
                                <a:rPr lang="ja-JP" altLang="ja-JP" sz="1800" i="1">
                                  <a:latin typeface="Cambria Math" panose="02040503050406030204" pitchFamily="18" charset="0"/>
                                </a:rPr>
                              </m:ctrlPr>
                            </m:dPr>
                            <m:e>
                              <m:r>
                                <a:rPr lang="en-US" altLang="ja-JP" sz="1800" i="1">
                                  <a:latin typeface="Cambria Math" panose="02040503050406030204" pitchFamily="18" charset="0"/>
                                </a:rPr>
                                <m:t>𝑥</m:t>
                              </m:r>
                            </m:e>
                          </m:d>
                          <m:sSup>
                            <m:sSupPr>
                              <m:ctrlPr>
                                <a:rPr lang="ja-JP" altLang="ja-JP" sz="1800" i="1">
                                  <a:latin typeface="Cambria Math" panose="02040503050406030204" pitchFamily="18" charset="0"/>
                                </a:rPr>
                              </m:ctrlPr>
                            </m:sSupPr>
                            <m:e>
                              <m:r>
                                <a:rPr lang="en-US" altLang="ja-JP" sz="1800" i="1">
                                  <a:latin typeface="Cambria Math" panose="02040503050406030204" pitchFamily="18" charset="0"/>
                                </a:rPr>
                                <m:t>𝑒</m:t>
                              </m:r>
                            </m:e>
                            <m:sup>
                              <m:r>
                                <a:rPr lang="en-US" altLang="ja-JP" sz="1800" i="1">
                                  <a:latin typeface="Cambria Math" panose="02040503050406030204" pitchFamily="18" charset="0"/>
                                </a:rPr>
                                <m:t>−</m:t>
                              </m:r>
                              <m:r>
                                <a:rPr lang="en-US" altLang="ja-JP" sz="1800" i="1">
                                  <a:latin typeface="Cambria Math" panose="02040503050406030204" pitchFamily="18" charset="0"/>
                                </a:rPr>
                                <m:t>𝜔</m:t>
                              </m:r>
                              <m:r>
                                <a:rPr lang="en-US" altLang="ja-JP" sz="1800" i="1">
                                  <a:latin typeface="Cambria Math" panose="02040503050406030204" pitchFamily="18" charset="0"/>
                                </a:rPr>
                                <m:t>𝑥𝑖</m:t>
                              </m:r>
                            </m:sup>
                          </m:sSup>
                          <m:r>
                            <a:rPr lang="en-US" altLang="ja-JP" sz="1800" i="1">
                              <a:latin typeface="Cambria Math" panose="02040503050406030204" pitchFamily="18" charset="0"/>
                            </a:rPr>
                            <m:t>𝑑𝑥</m:t>
                          </m:r>
                        </m:e>
                      </m:nary>
                    </m:oMath>
                  </m:oMathPara>
                </a14:m>
                <a:endParaRPr lang="en-US" altLang="ja-JP" sz="1800" i="1" dirty="0"/>
              </a:p>
              <a:p>
                <a:pPr marL="0" indent="0">
                  <a:lnSpc>
                    <a:spcPct val="100000"/>
                  </a:lnSpc>
                  <a:spcBef>
                    <a:spcPts val="600"/>
                  </a:spcBef>
                  <a:buNone/>
                </a:pPr>
                <a14:m>
                  <m:oMathPara xmlns:m="http://schemas.openxmlformats.org/officeDocument/2006/math">
                    <m:oMathParaPr>
                      <m:jc m:val="centerGroup"/>
                    </m:oMathParaPr>
                    <m:oMath xmlns:m="http://schemas.openxmlformats.org/officeDocument/2006/math">
                      <m:r>
                        <a:rPr lang="en-US" altLang="ja-JP" sz="1800" i="1">
                          <a:latin typeface="Cambria Math" panose="02040503050406030204" pitchFamily="18" charset="0"/>
                        </a:rPr>
                        <m:t>       =</m:t>
                      </m:r>
                      <m:f>
                        <m:fPr>
                          <m:ctrlPr>
                            <a:rPr lang="en-US" altLang="ja-JP" sz="1800" i="1">
                              <a:latin typeface="Cambria Math" panose="02040503050406030204" pitchFamily="18" charset="0"/>
                            </a:rPr>
                          </m:ctrlPr>
                        </m:fPr>
                        <m:num>
                          <m:r>
                            <a:rPr lang="en-US" altLang="ja-JP" sz="1800">
                              <a:latin typeface="Cambria Math" panose="02040503050406030204" pitchFamily="18" charset="0"/>
                            </a:rPr>
                            <m:t>1</m:t>
                          </m:r>
                        </m:num>
                        <m:den>
                          <m:rad>
                            <m:radPr>
                              <m:degHide m:val="on"/>
                              <m:ctrlPr>
                                <a:rPr lang="en-US" altLang="ja-JP" sz="1800" i="1">
                                  <a:latin typeface="Cambria Math" panose="02040503050406030204" pitchFamily="18" charset="0"/>
                                </a:rPr>
                              </m:ctrlPr>
                            </m:radPr>
                            <m:deg/>
                            <m:e>
                              <m:r>
                                <a:rPr lang="en-US" altLang="ja-JP" sz="1800" i="1">
                                  <a:latin typeface="Cambria Math" panose="02040503050406030204" pitchFamily="18" charset="0"/>
                                </a:rPr>
                                <m:t>2</m:t>
                              </m:r>
                              <m:r>
                                <a:rPr lang="en-US" altLang="ja-JP" sz="1800" i="1">
                                  <a:latin typeface="Cambria Math" panose="02040503050406030204" pitchFamily="18" charset="0"/>
                                </a:rPr>
                                <m:t>𝜋</m:t>
                              </m:r>
                            </m:e>
                          </m:rad>
                        </m:den>
                      </m:f>
                      <m:sSup>
                        <m:sSupPr>
                          <m:ctrlPr>
                            <a:rPr lang="ja-JP" altLang="ja-JP" sz="1800" i="1">
                              <a:latin typeface="Cambria Math" panose="02040503050406030204" pitchFamily="18" charset="0"/>
                            </a:rPr>
                          </m:ctrlPr>
                        </m:sSupPr>
                        <m:e>
                          <m:r>
                            <a:rPr lang="en-US" altLang="ja-JP" sz="1800" i="1">
                              <a:latin typeface="Cambria Math" panose="02040503050406030204" pitchFamily="18" charset="0"/>
                            </a:rPr>
                            <m:t>𝑒</m:t>
                          </m:r>
                        </m:e>
                        <m:sup>
                          <m:r>
                            <a:rPr lang="en-US" altLang="ja-JP" sz="1800" i="1">
                              <a:latin typeface="Cambria Math" panose="02040503050406030204" pitchFamily="18" charset="0"/>
                            </a:rPr>
                            <m:t>−</m:t>
                          </m:r>
                          <m:f>
                            <m:fPr>
                              <m:ctrlPr>
                                <a:rPr lang="ja-JP" altLang="ja-JP" sz="1800" i="1">
                                  <a:latin typeface="Cambria Math" panose="02040503050406030204" pitchFamily="18" charset="0"/>
                                </a:rPr>
                              </m:ctrlPr>
                            </m:fPr>
                            <m:num>
                              <m:sSup>
                                <m:sSupPr>
                                  <m:ctrlPr>
                                    <a:rPr lang="ja-JP" altLang="ja-JP" sz="1800" i="1">
                                      <a:latin typeface="Cambria Math" panose="02040503050406030204" pitchFamily="18" charset="0"/>
                                    </a:rPr>
                                  </m:ctrlPr>
                                </m:sSupPr>
                                <m:e>
                                  <m:r>
                                    <a:rPr lang="en-US" altLang="ja-JP" sz="1800" i="1">
                                      <a:latin typeface="Cambria Math" panose="02040503050406030204" pitchFamily="18" charset="0"/>
                                    </a:rPr>
                                    <m:t>𝜔</m:t>
                                  </m:r>
                                </m:e>
                                <m:sup>
                                  <m:r>
                                    <a:rPr lang="en-US" altLang="ja-JP" sz="1800" i="1">
                                      <a:latin typeface="Cambria Math" panose="02040503050406030204" pitchFamily="18" charset="0"/>
                                    </a:rPr>
                                    <m:t>2</m:t>
                                  </m:r>
                                </m:sup>
                              </m:sSup>
                              <m:sSup>
                                <m:sSupPr>
                                  <m:ctrlPr>
                                    <a:rPr lang="ja-JP" altLang="ja-JP" sz="1800" i="1">
                                      <a:latin typeface="Cambria Math" panose="02040503050406030204" pitchFamily="18" charset="0"/>
                                    </a:rPr>
                                  </m:ctrlPr>
                                </m:sSupPr>
                                <m:e>
                                  <m:r>
                                    <a:rPr lang="en-US" altLang="ja-JP" sz="1800" i="1">
                                      <a:latin typeface="Cambria Math" panose="02040503050406030204" pitchFamily="18" charset="0"/>
                                    </a:rPr>
                                    <m:t>𝜎</m:t>
                                  </m:r>
                                </m:e>
                                <m:sup>
                                  <m:r>
                                    <a:rPr lang="en-US" altLang="ja-JP" sz="1800" i="1">
                                      <a:latin typeface="Cambria Math" panose="02040503050406030204" pitchFamily="18" charset="0"/>
                                    </a:rPr>
                                    <m:t>2</m:t>
                                  </m:r>
                                </m:sup>
                              </m:sSup>
                            </m:num>
                            <m:den>
                              <m:r>
                                <a:rPr lang="en-US" altLang="ja-JP" sz="1800">
                                  <a:latin typeface="Cambria Math" panose="02040503050406030204" pitchFamily="18" charset="0"/>
                                </a:rPr>
                                <m:t>2</m:t>
                              </m:r>
                            </m:den>
                          </m:f>
                        </m:sup>
                      </m:sSup>
                    </m:oMath>
                  </m:oMathPara>
                </a14:m>
                <a:endParaRPr lang="ja-JP" altLang="en-US" sz="1800" dirty="0"/>
              </a:p>
            </p:txBody>
          </p:sp>
        </mc:Choice>
        <mc:Fallback xmlns="">
          <p:sp>
            <p:nvSpPr>
              <p:cNvPr id="3" name="コンテンツ プレースホルダー 2"/>
              <p:cNvSpPr>
                <a:spLocks noGrp="1" noRot="1" noChangeAspect="1" noMove="1" noResize="1" noEditPoints="1" noAdjustHandles="1" noChangeArrowheads="1" noChangeShapeType="1" noTextEdit="1"/>
              </p:cNvSpPr>
              <p:nvPr>
                <p:ph idx="1"/>
              </p:nvPr>
            </p:nvSpPr>
            <p:spPr>
              <a:xfrm>
                <a:off x="583581" y="1292922"/>
                <a:ext cx="5317685" cy="6631878"/>
              </a:xfrm>
              <a:blipFill rotWithShape="0">
                <a:blip r:embed="rId3"/>
                <a:stretch>
                  <a:fillRect l="-1835" t="-73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 name="正方形/長方形 4"/>
              <p:cNvSpPr/>
              <p:nvPr/>
            </p:nvSpPr>
            <p:spPr>
              <a:xfrm>
                <a:off x="8272925" y="3309578"/>
                <a:ext cx="913520" cy="461665"/>
              </a:xfrm>
              <a:prstGeom prst="rect">
                <a:avLst/>
              </a:prstGeom>
            </p:spPr>
            <p:txBody>
              <a:bodyPr wrap="none">
                <a:spAutoFit/>
              </a:bodyPr>
              <a:lstStyle/>
              <a:p>
                <a14:m>
                  <m:oMath xmlns:m="http://schemas.openxmlformats.org/officeDocument/2006/math">
                    <m:r>
                      <a:rPr lang="en-US" altLang="ja-JP" sz="2400" i="1">
                        <a:latin typeface="Cambria Math" panose="02040503050406030204" pitchFamily="18" charset="0"/>
                      </a:rPr>
                      <m:t>𝜎</m:t>
                    </m:r>
                  </m:oMath>
                </a14:m>
                <a:r>
                  <a:rPr lang="en-US" altLang="ja-JP" sz="2400" dirty="0" smtClean="0"/>
                  <a:t>=3.0</a:t>
                </a:r>
                <a:endParaRPr lang="ja-JP" altLang="en-US" sz="2400" dirty="0"/>
              </a:p>
            </p:txBody>
          </p:sp>
        </mc:Choice>
        <mc:Fallback xmlns="">
          <p:sp>
            <p:nvSpPr>
              <p:cNvPr id="5" name="正方形/長方形 4"/>
              <p:cNvSpPr>
                <a:spLocks noRot="1" noChangeAspect="1" noMove="1" noResize="1" noEditPoints="1" noAdjustHandles="1" noChangeArrowheads="1" noChangeShapeType="1" noTextEdit="1"/>
              </p:cNvSpPr>
              <p:nvPr/>
            </p:nvSpPr>
            <p:spPr>
              <a:xfrm>
                <a:off x="8272925" y="3309578"/>
                <a:ext cx="913520" cy="461665"/>
              </a:xfrm>
              <a:prstGeom prst="rect">
                <a:avLst/>
              </a:prstGeom>
              <a:blipFill rotWithShape="0">
                <a:blip r:embed="rId4"/>
                <a:stretch>
                  <a:fillRect t="-10526" r="-9333" b="-28947"/>
                </a:stretch>
              </a:blipFill>
            </p:spPr>
            <p:txBody>
              <a:bodyPr/>
              <a:lstStyle/>
              <a:p>
                <a:r>
                  <a:rPr lang="ja-JP" altLang="en-US">
                    <a:noFill/>
                  </a:rPr>
                  <a:t> </a:t>
                </a:r>
              </a:p>
            </p:txBody>
          </p:sp>
        </mc:Fallback>
      </mc:AlternateContent>
      <p:pic>
        <p:nvPicPr>
          <p:cNvPr id="6" name="図 5"/>
          <p:cNvPicPr>
            <a:picLocks noChangeAspect="1"/>
          </p:cNvPicPr>
          <p:nvPr/>
        </p:nvPicPr>
        <p:blipFill>
          <a:blip r:embed="rId5"/>
          <a:stretch>
            <a:fillRect/>
          </a:stretch>
        </p:blipFill>
        <p:spPr>
          <a:xfrm>
            <a:off x="5901161" y="1098395"/>
            <a:ext cx="3163154" cy="2346649"/>
          </a:xfrm>
          <a:prstGeom prst="rect">
            <a:avLst/>
          </a:prstGeom>
        </p:spPr>
      </p:pic>
      <p:pic>
        <p:nvPicPr>
          <p:cNvPr id="7" name="図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520766" y="1564751"/>
            <a:ext cx="1562719" cy="1562719"/>
          </a:xfrm>
          <a:prstGeom prst="rect">
            <a:avLst/>
          </a:prstGeom>
        </p:spPr>
      </p:pic>
      <mc:AlternateContent xmlns:mc="http://schemas.openxmlformats.org/markup-compatibility/2006" xmlns:a14="http://schemas.microsoft.com/office/drawing/2010/main">
        <mc:Choice Requires="a14">
          <p:sp>
            <p:nvSpPr>
              <p:cNvPr id="8" name="正方形/長方形 7"/>
              <p:cNvSpPr/>
              <p:nvPr/>
            </p:nvSpPr>
            <p:spPr>
              <a:xfrm>
                <a:off x="8272925" y="6230578"/>
                <a:ext cx="1187633" cy="461665"/>
              </a:xfrm>
              <a:prstGeom prst="rect">
                <a:avLst/>
              </a:prstGeom>
            </p:spPr>
            <p:txBody>
              <a:bodyPr wrap="none">
                <a:spAutoFit/>
              </a:bodyPr>
              <a:lstStyle/>
              <a:p>
                <a14:m>
                  <m:oMath xmlns:m="http://schemas.openxmlformats.org/officeDocument/2006/math">
                    <m:r>
                      <a:rPr lang="en-US" altLang="ja-JP" sz="2400" i="1">
                        <a:latin typeface="Cambria Math" panose="02040503050406030204" pitchFamily="18" charset="0"/>
                      </a:rPr>
                      <m:t>𝜎</m:t>
                    </m:r>
                  </m:oMath>
                </a14:m>
                <a:r>
                  <a:rPr lang="en-US" altLang="ja-JP" sz="2400" dirty="0" smtClean="0"/>
                  <a:t>=1/3.0</a:t>
                </a:r>
                <a:endParaRPr lang="ja-JP" altLang="en-US" sz="2400" dirty="0"/>
              </a:p>
            </p:txBody>
          </p:sp>
        </mc:Choice>
        <mc:Fallback xmlns="">
          <p:sp>
            <p:nvSpPr>
              <p:cNvPr id="8" name="正方形/長方形 7"/>
              <p:cNvSpPr>
                <a:spLocks noRot="1" noChangeAspect="1" noMove="1" noResize="1" noEditPoints="1" noAdjustHandles="1" noChangeArrowheads="1" noChangeShapeType="1" noTextEdit="1"/>
              </p:cNvSpPr>
              <p:nvPr/>
            </p:nvSpPr>
            <p:spPr>
              <a:xfrm>
                <a:off x="8272925" y="6230578"/>
                <a:ext cx="1187633" cy="461665"/>
              </a:xfrm>
              <a:prstGeom prst="rect">
                <a:avLst/>
              </a:prstGeom>
              <a:blipFill rotWithShape="0">
                <a:blip r:embed="rId7"/>
                <a:stretch>
                  <a:fillRect t="-10526" r="-6667" b="-28947"/>
                </a:stretch>
              </a:blipFill>
            </p:spPr>
            <p:txBody>
              <a:bodyPr/>
              <a:lstStyle/>
              <a:p>
                <a:r>
                  <a:rPr lang="ja-JP" altLang="en-US">
                    <a:noFill/>
                  </a:rPr>
                  <a:t> </a:t>
                </a:r>
              </a:p>
            </p:txBody>
          </p:sp>
        </mc:Fallback>
      </mc:AlternateContent>
      <p:pic>
        <p:nvPicPr>
          <p:cNvPr id="9" name="図 8"/>
          <p:cNvPicPr>
            <a:picLocks noChangeAspect="1"/>
          </p:cNvPicPr>
          <p:nvPr/>
        </p:nvPicPr>
        <p:blipFill>
          <a:blip r:embed="rId8"/>
          <a:stretch>
            <a:fillRect/>
          </a:stretch>
        </p:blipFill>
        <p:spPr>
          <a:xfrm>
            <a:off x="5901162" y="3965769"/>
            <a:ext cx="3163154" cy="2316676"/>
          </a:xfrm>
          <a:prstGeom prst="rect">
            <a:avLst/>
          </a:prstGeom>
        </p:spPr>
      </p:pic>
      <p:pic>
        <p:nvPicPr>
          <p:cNvPr id="10" name="図 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520766" y="4343935"/>
            <a:ext cx="1560344" cy="1560344"/>
          </a:xfrm>
          <a:prstGeom prst="rect">
            <a:avLst/>
          </a:prstGeom>
        </p:spPr>
      </p:pic>
      <p:sp>
        <p:nvSpPr>
          <p:cNvPr id="4" name="スライド番号プレースホルダー 3"/>
          <p:cNvSpPr>
            <a:spLocks noGrp="1"/>
          </p:cNvSpPr>
          <p:nvPr>
            <p:ph type="sldNum" sz="quarter" idx="12"/>
          </p:nvPr>
        </p:nvSpPr>
        <p:spPr/>
        <p:txBody>
          <a:bodyPr/>
          <a:lstStyle/>
          <a:p>
            <a:fld id="{F35DE295-420C-4265-BE54-AE59FA4027A6}" type="slidenum">
              <a:rPr kumimoji="1" lang="ja-JP" altLang="en-US" smtClean="0"/>
              <a:t>10</a:t>
            </a:fld>
            <a:endParaRPr kumimoji="1" lang="ja-JP" altLang="en-US"/>
          </a:p>
        </p:txBody>
      </p:sp>
    </p:spTree>
    <p:extLst>
      <p:ext uri="{BB962C8B-B14F-4D97-AF65-F5344CB8AC3E}">
        <p14:creationId xmlns:p14="http://schemas.microsoft.com/office/powerpoint/2010/main" val="356474573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コンテンツ プレースホルダー 2"/>
              <p:cNvSpPr>
                <a:spLocks noGrp="1"/>
              </p:cNvSpPr>
              <p:nvPr>
                <p:ph idx="1"/>
              </p:nvPr>
            </p:nvSpPr>
            <p:spPr>
              <a:xfrm>
                <a:off x="635794" y="1480066"/>
                <a:ext cx="5688631" cy="5377934"/>
              </a:xfrm>
            </p:spPr>
            <p:txBody>
              <a:bodyPr>
                <a:normAutofit lnSpcReduction="10000"/>
              </a:bodyPr>
              <a:lstStyle/>
              <a:p>
                <a:pPr marL="0" indent="0">
                  <a:lnSpc>
                    <a:spcPct val="100000"/>
                  </a:lnSpc>
                  <a:spcBef>
                    <a:spcPts val="600"/>
                  </a:spcBef>
                  <a:buNone/>
                </a:pPr>
                <a:r>
                  <a:rPr lang="ja-JP" altLang="ja-JP" sz="1800" dirty="0" smtClean="0"/>
                  <a:t>２つの異なるガウシアンフィルタを用意する</a:t>
                </a:r>
              </a:p>
              <a:p>
                <a:pPr marL="0" indent="0">
                  <a:lnSpc>
                    <a:spcPct val="100000"/>
                  </a:lnSpc>
                  <a:spcBef>
                    <a:spcPts val="600"/>
                  </a:spcBef>
                  <a:buNone/>
                </a:pPr>
                <a14:m>
                  <m:oMathPara xmlns:m="http://schemas.openxmlformats.org/officeDocument/2006/math">
                    <m:oMathParaPr>
                      <m:jc m:val="centerGroup"/>
                    </m:oMathParaPr>
                    <m:oMath xmlns:m="http://schemas.openxmlformats.org/officeDocument/2006/math">
                      <m:sSub>
                        <m:sSubPr>
                          <m:ctrlPr>
                            <a:rPr lang="ja-JP" altLang="ja-JP" sz="1800" i="1">
                              <a:latin typeface="Cambria Math" panose="02040503050406030204" pitchFamily="18" charset="0"/>
                            </a:rPr>
                          </m:ctrlPr>
                        </m:sSubPr>
                        <m:e>
                          <m:r>
                            <a:rPr lang="en-US" altLang="ja-JP" sz="1800" i="1">
                              <a:latin typeface="Cambria Math" panose="02040503050406030204" pitchFamily="18" charset="0"/>
                            </a:rPr>
                            <m:t>𝑔</m:t>
                          </m:r>
                        </m:e>
                        <m:sub>
                          <m:r>
                            <a:rPr lang="en-US" altLang="ja-JP" sz="1800" i="1">
                              <a:latin typeface="Cambria Math" panose="02040503050406030204" pitchFamily="18" charset="0"/>
                            </a:rPr>
                            <m:t>𝑎</m:t>
                          </m:r>
                        </m:sub>
                      </m:sSub>
                      <m:d>
                        <m:dPr>
                          <m:ctrlPr>
                            <a:rPr lang="ja-JP" altLang="ja-JP" sz="1800" i="1">
                              <a:latin typeface="Cambria Math" panose="02040503050406030204" pitchFamily="18" charset="0"/>
                            </a:rPr>
                          </m:ctrlPr>
                        </m:dPr>
                        <m:e>
                          <m:r>
                            <a:rPr lang="en-US" altLang="ja-JP" sz="1800" i="1">
                              <a:latin typeface="Cambria Math" panose="02040503050406030204" pitchFamily="18" charset="0"/>
                            </a:rPr>
                            <m:t>𝑥</m:t>
                          </m:r>
                        </m:e>
                      </m:d>
                      <m:r>
                        <a:rPr lang="en-US" altLang="ja-JP" sz="1800" i="1">
                          <a:latin typeface="Cambria Math" panose="02040503050406030204" pitchFamily="18" charset="0"/>
                        </a:rPr>
                        <m:t>=</m:t>
                      </m:r>
                      <m:f>
                        <m:fPr>
                          <m:ctrlPr>
                            <a:rPr lang="ja-JP" altLang="ja-JP" sz="1800" i="1">
                              <a:latin typeface="Cambria Math" panose="02040503050406030204" pitchFamily="18" charset="0"/>
                            </a:rPr>
                          </m:ctrlPr>
                        </m:fPr>
                        <m:num>
                          <m:r>
                            <a:rPr lang="en-US" altLang="ja-JP" sz="1800" i="1">
                              <a:latin typeface="Cambria Math" panose="02040503050406030204" pitchFamily="18" charset="0"/>
                            </a:rPr>
                            <m:t>1</m:t>
                          </m:r>
                        </m:num>
                        <m:den>
                          <m:rad>
                            <m:radPr>
                              <m:degHide m:val="on"/>
                              <m:ctrlPr>
                                <a:rPr lang="ja-JP" altLang="ja-JP" sz="1800" i="1">
                                  <a:latin typeface="Cambria Math" panose="02040503050406030204" pitchFamily="18" charset="0"/>
                                </a:rPr>
                              </m:ctrlPr>
                            </m:radPr>
                            <m:deg/>
                            <m:e>
                              <m:r>
                                <a:rPr lang="en-US" altLang="ja-JP" sz="1800" i="1">
                                  <a:latin typeface="Cambria Math" panose="02040503050406030204" pitchFamily="18" charset="0"/>
                                </a:rPr>
                                <m:t>2</m:t>
                              </m:r>
                              <m:r>
                                <a:rPr lang="en-US" altLang="ja-JP" sz="1800" i="1">
                                  <a:latin typeface="Cambria Math" panose="02040503050406030204" pitchFamily="18" charset="0"/>
                                </a:rPr>
                                <m:t>𝜋</m:t>
                              </m:r>
                              <m:sSup>
                                <m:sSupPr>
                                  <m:ctrlPr>
                                    <a:rPr lang="ja-JP" altLang="ja-JP" sz="1800" i="1">
                                      <a:latin typeface="Cambria Math" panose="02040503050406030204" pitchFamily="18" charset="0"/>
                                    </a:rPr>
                                  </m:ctrlPr>
                                </m:sSupPr>
                                <m:e>
                                  <m:r>
                                    <a:rPr lang="en-US" altLang="ja-JP" sz="1800" i="1">
                                      <a:latin typeface="Cambria Math" panose="02040503050406030204" pitchFamily="18" charset="0"/>
                                    </a:rPr>
                                    <m:t>𝑎</m:t>
                                  </m:r>
                                </m:e>
                                <m:sup>
                                  <m:r>
                                    <a:rPr lang="en-US" altLang="ja-JP" sz="1800" i="1">
                                      <a:latin typeface="Cambria Math" panose="02040503050406030204" pitchFamily="18" charset="0"/>
                                    </a:rPr>
                                    <m:t>2</m:t>
                                  </m:r>
                                </m:sup>
                              </m:sSup>
                            </m:e>
                          </m:rad>
                        </m:den>
                      </m:f>
                      <m:r>
                        <a:rPr lang="en-US" altLang="ja-JP" sz="1800" i="1">
                          <a:latin typeface="Cambria Math" panose="02040503050406030204" pitchFamily="18" charset="0"/>
                        </a:rPr>
                        <m:t> </m:t>
                      </m:r>
                      <m:sSup>
                        <m:sSupPr>
                          <m:ctrlPr>
                            <a:rPr lang="ja-JP" altLang="ja-JP" sz="1800" i="1">
                              <a:latin typeface="Cambria Math" panose="02040503050406030204" pitchFamily="18" charset="0"/>
                            </a:rPr>
                          </m:ctrlPr>
                        </m:sSupPr>
                        <m:e>
                          <m:r>
                            <a:rPr lang="en-US" altLang="ja-JP" sz="1800" i="1">
                              <a:latin typeface="Cambria Math" panose="02040503050406030204" pitchFamily="18" charset="0"/>
                            </a:rPr>
                            <m:t>𝑒</m:t>
                          </m:r>
                        </m:e>
                        <m:sup>
                          <m:r>
                            <a:rPr lang="en-US" altLang="ja-JP" sz="1800" i="1">
                              <a:latin typeface="Cambria Math" panose="02040503050406030204" pitchFamily="18" charset="0"/>
                            </a:rPr>
                            <m:t>−</m:t>
                          </m:r>
                          <m:f>
                            <m:fPr>
                              <m:ctrlPr>
                                <a:rPr lang="ja-JP" altLang="ja-JP" sz="1800" i="1">
                                  <a:latin typeface="Cambria Math" panose="02040503050406030204" pitchFamily="18" charset="0"/>
                                </a:rPr>
                              </m:ctrlPr>
                            </m:fPr>
                            <m:num>
                              <m:sSup>
                                <m:sSupPr>
                                  <m:ctrlPr>
                                    <a:rPr lang="ja-JP" altLang="ja-JP" sz="1800" i="1">
                                      <a:latin typeface="Cambria Math" panose="02040503050406030204" pitchFamily="18" charset="0"/>
                                    </a:rPr>
                                  </m:ctrlPr>
                                </m:sSupPr>
                                <m:e>
                                  <m:r>
                                    <a:rPr lang="en-US" altLang="ja-JP" sz="1800" i="1">
                                      <a:latin typeface="Cambria Math" panose="02040503050406030204" pitchFamily="18" charset="0"/>
                                    </a:rPr>
                                    <m:t>𝑥</m:t>
                                  </m:r>
                                </m:e>
                                <m:sup>
                                  <m:r>
                                    <a:rPr lang="en-US" altLang="ja-JP" sz="1800" i="1">
                                      <a:latin typeface="Cambria Math" panose="02040503050406030204" pitchFamily="18" charset="0"/>
                                    </a:rPr>
                                    <m:t>2</m:t>
                                  </m:r>
                                </m:sup>
                              </m:sSup>
                            </m:num>
                            <m:den>
                              <m:r>
                                <a:rPr lang="en-US" altLang="ja-JP" sz="1800" i="1">
                                  <a:latin typeface="Cambria Math" panose="02040503050406030204" pitchFamily="18" charset="0"/>
                                </a:rPr>
                                <m:t>2</m:t>
                              </m:r>
                              <m:sSup>
                                <m:sSupPr>
                                  <m:ctrlPr>
                                    <a:rPr lang="ja-JP" altLang="ja-JP" sz="1800" i="1">
                                      <a:latin typeface="Cambria Math" panose="02040503050406030204" pitchFamily="18" charset="0"/>
                                    </a:rPr>
                                  </m:ctrlPr>
                                </m:sSupPr>
                                <m:e>
                                  <m:r>
                                    <a:rPr lang="en-US" altLang="ja-JP" sz="1800" i="1">
                                      <a:latin typeface="Cambria Math" panose="02040503050406030204" pitchFamily="18" charset="0"/>
                                    </a:rPr>
                                    <m:t>𝑎</m:t>
                                  </m:r>
                                </m:e>
                                <m:sup>
                                  <m:r>
                                    <a:rPr lang="en-US" altLang="ja-JP" sz="1800" i="1">
                                      <a:latin typeface="Cambria Math" panose="02040503050406030204" pitchFamily="18" charset="0"/>
                                    </a:rPr>
                                    <m:t>2</m:t>
                                  </m:r>
                                </m:sup>
                              </m:sSup>
                            </m:den>
                          </m:f>
                        </m:sup>
                      </m:sSup>
                      <m:r>
                        <a:rPr lang="en-US" altLang="ja-JP" sz="1800" b="0" i="0" smtClean="0">
                          <a:latin typeface="Cambria Math" panose="02040503050406030204" pitchFamily="18" charset="0"/>
                        </a:rPr>
                        <m:t>, </m:t>
                      </m:r>
                      <m:r>
                        <a:rPr lang="ja-JP" altLang="en-US" sz="1800" b="0" i="1" smtClean="0">
                          <a:latin typeface="Cambria Math" panose="02040503050406030204" pitchFamily="18" charset="0"/>
                        </a:rPr>
                        <m:t>　</m:t>
                      </m:r>
                      <m:sSub>
                        <m:sSubPr>
                          <m:ctrlPr>
                            <a:rPr lang="ja-JP" altLang="ja-JP" sz="1800" i="1">
                              <a:latin typeface="Cambria Math" panose="02040503050406030204" pitchFamily="18" charset="0"/>
                            </a:rPr>
                          </m:ctrlPr>
                        </m:sSubPr>
                        <m:e>
                          <m:r>
                            <a:rPr lang="en-US" altLang="ja-JP" sz="1800" i="1">
                              <a:latin typeface="Cambria Math" panose="02040503050406030204" pitchFamily="18" charset="0"/>
                            </a:rPr>
                            <m:t>𝑔</m:t>
                          </m:r>
                        </m:e>
                        <m:sub>
                          <m:r>
                            <a:rPr lang="en-US" altLang="ja-JP" sz="1800" i="1">
                              <a:latin typeface="Cambria Math" panose="02040503050406030204" pitchFamily="18" charset="0"/>
                            </a:rPr>
                            <m:t>𝑏</m:t>
                          </m:r>
                        </m:sub>
                      </m:sSub>
                      <m:d>
                        <m:dPr>
                          <m:ctrlPr>
                            <a:rPr lang="ja-JP" altLang="ja-JP" sz="1800" i="1">
                              <a:latin typeface="Cambria Math" panose="02040503050406030204" pitchFamily="18" charset="0"/>
                            </a:rPr>
                          </m:ctrlPr>
                        </m:dPr>
                        <m:e>
                          <m:r>
                            <a:rPr lang="en-US" altLang="ja-JP" sz="1800" i="1">
                              <a:latin typeface="Cambria Math" panose="02040503050406030204" pitchFamily="18" charset="0"/>
                            </a:rPr>
                            <m:t>𝑥</m:t>
                          </m:r>
                        </m:e>
                      </m:d>
                      <m:r>
                        <a:rPr lang="en-US" altLang="ja-JP" sz="1800" i="1">
                          <a:latin typeface="Cambria Math" panose="02040503050406030204" pitchFamily="18" charset="0"/>
                        </a:rPr>
                        <m:t>=</m:t>
                      </m:r>
                      <m:f>
                        <m:fPr>
                          <m:ctrlPr>
                            <a:rPr lang="ja-JP" altLang="ja-JP" sz="1800" i="1">
                              <a:latin typeface="Cambria Math" panose="02040503050406030204" pitchFamily="18" charset="0"/>
                            </a:rPr>
                          </m:ctrlPr>
                        </m:fPr>
                        <m:num>
                          <m:r>
                            <a:rPr lang="en-US" altLang="ja-JP" sz="1800" i="1">
                              <a:latin typeface="Cambria Math" panose="02040503050406030204" pitchFamily="18" charset="0"/>
                            </a:rPr>
                            <m:t>1</m:t>
                          </m:r>
                        </m:num>
                        <m:den>
                          <m:rad>
                            <m:radPr>
                              <m:degHide m:val="on"/>
                              <m:ctrlPr>
                                <a:rPr lang="ja-JP" altLang="ja-JP" sz="1800" i="1">
                                  <a:latin typeface="Cambria Math" panose="02040503050406030204" pitchFamily="18" charset="0"/>
                                </a:rPr>
                              </m:ctrlPr>
                            </m:radPr>
                            <m:deg/>
                            <m:e>
                              <m:r>
                                <a:rPr lang="en-US" altLang="ja-JP" sz="1800" i="1">
                                  <a:latin typeface="Cambria Math" panose="02040503050406030204" pitchFamily="18" charset="0"/>
                                </a:rPr>
                                <m:t>2</m:t>
                              </m:r>
                              <m:r>
                                <a:rPr lang="en-US" altLang="ja-JP" sz="1800" i="1">
                                  <a:latin typeface="Cambria Math" panose="02040503050406030204" pitchFamily="18" charset="0"/>
                                </a:rPr>
                                <m:t>𝜋</m:t>
                              </m:r>
                              <m:sSup>
                                <m:sSupPr>
                                  <m:ctrlPr>
                                    <a:rPr lang="ja-JP" altLang="ja-JP" sz="1800" i="1">
                                      <a:latin typeface="Cambria Math" panose="02040503050406030204" pitchFamily="18" charset="0"/>
                                    </a:rPr>
                                  </m:ctrlPr>
                                </m:sSupPr>
                                <m:e>
                                  <m:r>
                                    <a:rPr lang="en-US" altLang="ja-JP" sz="1800" i="1">
                                      <a:latin typeface="Cambria Math" panose="02040503050406030204" pitchFamily="18" charset="0"/>
                                    </a:rPr>
                                    <m:t>𝑏</m:t>
                                  </m:r>
                                </m:e>
                                <m:sup>
                                  <m:r>
                                    <a:rPr lang="en-US" altLang="ja-JP" sz="1800" i="1">
                                      <a:latin typeface="Cambria Math" panose="02040503050406030204" pitchFamily="18" charset="0"/>
                                    </a:rPr>
                                    <m:t>2</m:t>
                                  </m:r>
                                </m:sup>
                              </m:sSup>
                            </m:e>
                          </m:rad>
                        </m:den>
                      </m:f>
                      <m:r>
                        <a:rPr lang="en-US" altLang="ja-JP" sz="1800" i="1">
                          <a:latin typeface="Cambria Math" panose="02040503050406030204" pitchFamily="18" charset="0"/>
                        </a:rPr>
                        <m:t> </m:t>
                      </m:r>
                      <m:sSup>
                        <m:sSupPr>
                          <m:ctrlPr>
                            <a:rPr lang="ja-JP" altLang="ja-JP" sz="1800" i="1">
                              <a:latin typeface="Cambria Math" panose="02040503050406030204" pitchFamily="18" charset="0"/>
                            </a:rPr>
                          </m:ctrlPr>
                        </m:sSupPr>
                        <m:e>
                          <m:r>
                            <a:rPr lang="en-US" altLang="ja-JP" sz="1800" i="1">
                              <a:latin typeface="Cambria Math" panose="02040503050406030204" pitchFamily="18" charset="0"/>
                            </a:rPr>
                            <m:t>𝑒</m:t>
                          </m:r>
                        </m:e>
                        <m:sup>
                          <m:r>
                            <a:rPr lang="en-US" altLang="ja-JP" sz="1800" i="1">
                              <a:latin typeface="Cambria Math" panose="02040503050406030204" pitchFamily="18" charset="0"/>
                            </a:rPr>
                            <m:t>−</m:t>
                          </m:r>
                          <m:f>
                            <m:fPr>
                              <m:ctrlPr>
                                <a:rPr lang="ja-JP" altLang="ja-JP" sz="1800" i="1">
                                  <a:latin typeface="Cambria Math" panose="02040503050406030204" pitchFamily="18" charset="0"/>
                                </a:rPr>
                              </m:ctrlPr>
                            </m:fPr>
                            <m:num>
                              <m:sSup>
                                <m:sSupPr>
                                  <m:ctrlPr>
                                    <a:rPr lang="ja-JP" altLang="ja-JP" sz="1800" i="1">
                                      <a:latin typeface="Cambria Math" panose="02040503050406030204" pitchFamily="18" charset="0"/>
                                    </a:rPr>
                                  </m:ctrlPr>
                                </m:sSupPr>
                                <m:e>
                                  <m:r>
                                    <a:rPr lang="en-US" altLang="ja-JP" sz="1800" i="1">
                                      <a:latin typeface="Cambria Math" panose="02040503050406030204" pitchFamily="18" charset="0"/>
                                    </a:rPr>
                                    <m:t>𝑥</m:t>
                                  </m:r>
                                </m:e>
                                <m:sup>
                                  <m:r>
                                    <a:rPr lang="en-US" altLang="ja-JP" sz="1800" i="1">
                                      <a:latin typeface="Cambria Math" panose="02040503050406030204" pitchFamily="18" charset="0"/>
                                    </a:rPr>
                                    <m:t>2</m:t>
                                  </m:r>
                                </m:sup>
                              </m:sSup>
                            </m:num>
                            <m:den>
                              <m:r>
                                <a:rPr lang="en-US" altLang="ja-JP" sz="1800" i="1">
                                  <a:latin typeface="Cambria Math" panose="02040503050406030204" pitchFamily="18" charset="0"/>
                                </a:rPr>
                                <m:t>2</m:t>
                              </m:r>
                              <m:sSup>
                                <m:sSupPr>
                                  <m:ctrlPr>
                                    <a:rPr lang="ja-JP" altLang="ja-JP" sz="1800" i="1">
                                      <a:latin typeface="Cambria Math" panose="02040503050406030204" pitchFamily="18" charset="0"/>
                                    </a:rPr>
                                  </m:ctrlPr>
                                </m:sSupPr>
                                <m:e>
                                  <m:r>
                                    <a:rPr lang="en-US" altLang="ja-JP" sz="1800" i="1">
                                      <a:latin typeface="Cambria Math" panose="02040503050406030204" pitchFamily="18" charset="0"/>
                                    </a:rPr>
                                    <m:t>𝑏</m:t>
                                  </m:r>
                                </m:e>
                                <m:sup>
                                  <m:r>
                                    <a:rPr lang="en-US" altLang="ja-JP" sz="1800" i="1">
                                      <a:latin typeface="Cambria Math" panose="02040503050406030204" pitchFamily="18" charset="0"/>
                                    </a:rPr>
                                    <m:t>2</m:t>
                                  </m:r>
                                </m:sup>
                              </m:sSup>
                            </m:den>
                          </m:f>
                        </m:sup>
                      </m:sSup>
                    </m:oMath>
                  </m:oMathPara>
                </a14:m>
                <a:endParaRPr lang="ja-JP" altLang="ja-JP" sz="1800" dirty="0"/>
              </a:p>
              <a:p>
                <a:pPr marL="0" indent="0">
                  <a:lnSpc>
                    <a:spcPct val="100000"/>
                  </a:lnSpc>
                  <a:spcBef>
                    <a:spcPts val="600"/>
                  </a:spcBef>
                  <a:buNone/>
                </a:pPr>
                <a:r>
                  <a:rPr lang="ja-JP" altLang="ja-JP" sz="1800" dirty="0" smtClean="0"/>
                  <a:t>こ</a:t>
                </a:r>
                <a:r>
                  <a:rPr lang="ja-JP" altLang="en-US" sz="1800" dirty="0" smtClean="0"/>
                  <a:t>れらの</a:t>
                </a:r>
                <a:r>
                  <a:rPr lang="ja-JP" altLang="ja-JP" sz="1800" dirty="0" smtClean="0"/>
                  <a:t>フーリエ</a:t>
                </a:r>
                <a:r>
                  <a:rPr lang="ja-JP" altLang="ja-JP" sz="1800" dirty="0"/>
                  <a:t>変換</a:t>
                </a:r>
                <a:r>
                  <a:rPr lang="ja-JP" altLang="ja-JP" sz="1800" dirty="0" smtClean="0"/>
                  <a:t>は</a:t>
                </a:r>
                <a:r>
                  <a:rPr lang="ja-JP" altLang="en-US" sz="1800" dirty="0" smtClean="0"/>
                  <a:t>以下の通り</a:t>
                </a:r>
                <a:endParaRPr lang="ja-JP" altLang="ja-JP" sz="1800" dirty="0"/>
              </a:p>
              <a:p>
                <a:pPr marL="0" indent="0">
                  <a:lnSpc>
                    <a:spcPct val="100000"/>
                  </a:lnSpc>
                  <a:spcBef>
                    <a:spcPts val="600"/>
                  </a:spcBef>
                  <a:buNone/>
                </a:pPr>
                <a14:m>
                  <m:oMathPara xmlns:m="http://schemas.openxmlformats.org/officeDocument/2006/math">
                    <m:oMathParaPr>
                      <m:jc m:val="centerGroup"/>
                    </m:oMathParaPr>
                    <m:oMath xmlns:m="http://schemas.openxmlformats.org/officeDocument/2006/math">
                      <m:sSub>
                        <m:sSubPr>
                          <m:ctrlPr>
                            <a:rPr lang="ja-JP" altLang="ja-JP" sz="1800" i="1">
                              <a:latin typeface="Cambria Math" panose="02040503050406030204" pitchFamily="18" charset="0"/>
                            </a:rPr>
                          </m:ctrlPr>
                        </m:sSubPr>
                        <m:e>
                          <m:r>
                            <a:rPr lang="en-US" altLang="ja-JP" sz="1800" i="1">
                              <a:latin typeface="Cambria Math" panose="02040503050406030204" pitchFamily="18" charset="0"/>
                            </a:rPr>
                            <m:t>𝐺</m:t>
                          </m:r>
                        </m:e>
                        <m:sub>
                          <m:r>
                            <a:rPr lang="en-US" altLang="ja-JP" sz="1800" i="1">
                              <a:latin typeface="Cambria Math" panose="02040503050406030204" pitchFamily="18" charset="0"/>
                            </a:rPr>
                            <m:t>𝑎</m:t>
                          </m:r>
                        </m:sub>
                      </m:sSub>
                      <m:d>
                        <m:dPr>
                          <m:ctrlPr>
                            <a:rPr lang="ja-JP" altLang="ja-JP" sz="1800" i="1">
                              <a:latin typeface="Cambria Math" panose="02040503050406030204" pitchFamily="18" charset="0"/>
                            </a:rPr>
                          </m:ctrlPr>
                        </m:dPr>
                        <m:e>
                          <m:r>
                            <a:rPr lang="en-US" altLang="ja-JP" sz="1800" i="1">
                              <a:latin typeface="Cambria Math" panose="02040503050406030204" pitchFamily="18" charset="0"/>
                            </a:rPr>
                            <m:t>𝜔</m:t>
                          </m:r>
                        </m:e>
                      </m:d>
                      <m:r>
                        <a:rPr lang="en-US" altLang="ja-JP" sz="1800">
                          <a:latin typeface="Cambria Math" panose="02040503050406030204" pitchFamily="18" charset="0"/>
                        </a:rPr>
                        <m:t>=</m:t>
                      </m:r>
                      <m:sSup>
                        <m:sSupPr>
                          <m:ctrlPr>
                            <a:rPr lang="ja-JP" altLang="ja-JP" sz="1800" i="1">
                              <a:latin typeface="Cambria Math" panose="02040503050406030204" pitchFamily="18" charset="0"/>
                            </a:rPr>
                          </m:ctrlPr>
                        </m:sSupPr>
                        <m:e>
                          <m:r>
                            <a:rPr lang="en-US" altLang="ja-JP" sz="1800" i="1">
                              <a:latin typeface="Cambria Math" panose="02040503050406030204" pitchFamily="18" charset="0"/>
                            </a:rPr>
                            <m:t>𝑒</m:t>
                          </m:r>
                        </m:e>
                        <m:sup>
                          <m:r>
                            <a:rPr lang="en-US" altLang="ja-JP" sz="1800" i="1">
                              <a:latin typeface="Cambria Math" panose="02040503050406030204" pitchFamily="18" charset="0"/>
                            </a:rPr>
                            <m:t>−</m:t>
                          </m:r>
                          <m:f>
                            <m:fPr>
                              <m:ctrlPr>
                                <a:rPr lang="ja-JP" altLang="ja-JP" sz="1800" i="1">
                                  <a:latin typeface="Cambria Math" panose="02040503050406030204" pitchFamily="18" charset="0"/>
                                </a:rPr>
                              </m:ctrlPr>
                            </m:fPr>
                            <m:num>
                              <m:sSup>
                                <m:sSupPr>
                                  <m:ctrlPr>
                                    <a:rPr lang="ja-JP" altLang="ja-JP" sz="1800" i="1">
                                      <a:latin typeface="Cambria Math" panose="02040503050406030204" pitchFamily="18" charset="0"/>
                                    </a:rPr>
                                  </m:ctrlPr>
                                </m:sSupPr>
                                <m:e>
                                  <m:r>
                                    <a:rPr lang="en-US" altLang="ja-JP" sz="1800" i="1">
                                      <a:latin typeface="Cambria Math" panose="02040503050406030204" pitchFamily="18" charset="0"/>
                                    </a:rPr>
                                    <m:t>𝜔</m:t>
                                  </m:r>
                                </m:e>
                                <m:sup>
                                  <m:r>
                                    <a:rPr lang="en-US" altLang="ja-JP" sz="1800" i="1">
                                      <a:latin typeface="Cambria Math" panose="02040503050406030204" pitchFamily="18" charset="0"/>
                                    </a:rPr>
                                    <m:t>2</m:t>
                                  </m:r>
                                </m:sup>
                              </m:sSup>
                              <m:sSup>
                                <m:sSupPr>
                                  <m:ctrlPr>
                                    <a:rPr lang="ja-JP" altLang="ja-JP" sz="1800" i="1">
                                      <a:latin typeface="Cambria Math" panose="02040503050406030204" pitchFamily="18" charset="0"/>
                                    </a:rPr>
                                  </m:ctrlPr>
                                </m:sSupPr>
                                <m:e>
                                  <m:r>
                                    <a:rPr lang="en-US" altLang="ja-JP" sz="1800" i="1">
                                      <a:latin typeface="Cambria Math" panose="02040503050406030204" pitchFamily="18" charset="0"/>
                                    </a:rPr>
                                    <m:t>𝑎</m:t>
                                  </m:r>
                                </m:e>
                                <m:sup>
                                  <m:r>
                                    <a:rPr lang="en-US" altLang="ja-JP" sz="1800" i="1">
                                      <a:latin typeface="Cambria Math" panose="02040503050406030204" pitchFamily="18" charset="0"/>
                                    </a:rPr>
                                    <m:t>2</m:t>
                                  </m:r>
                                </m:sup>
                              </m:sSup>
                            </m:num>
                            <m:den>
                              <m:r>
                                <a:rPr lang="en-US" altLang="ja-JP" sz="1800">
                                  <a:latin typeface="Cambria Math" panose="02040503050406030204" pitchFamily="18" charset="0"/>
                                </a:rPr>
                                <m:t>2</m:t>
                              </m:r>
                            </m:den>
                          </m:f>
                        </m:sup>
                      </m:sSup>
                      <m:r>
                        <a:rPr lang="en-US" altLang="ja-JP" sz="1800" b="0" i="0" smtClean="0">
                          <a:latin typeface="Cambria Math" panose="02040503050406030204" pitchFamily="18" charset="0"/>
                        </a:rPr>
                        <m:t>,  </m:t>
                      </m:r>
                      <m:sSub>
                        <m:sSubPr>
                          <m:ctrlPr>
                            <a:rPr lang="ja-JP" altLang="ja-JP" sz="1800" i="1">
                              <a:latin typeface="Cambria Math" panose="02040503050406030204" pitchFamily="18" charset="0"/>
                            </a:rPr>
                          </m:ctrlPr>
                        </m:sSubPr>
                        <m:e>
                          <m:r>
                            <a:rPr lang="en-US" altLang="ja-JP" sz="1800" i="1">
                              <a:latin typeface="Cambria Math" panose="02040503050406030204" pitchFamily="18" charset="0"/>
                            </a:rPr>
                            <m:t>𝐺</m:t>
                          </m:r>
                        </m:e>
                        <m:sub>
                          <m:r>
                            <a:rPr lang="en-US" altLang="ja-JP" sz="1800" i="1">
                              <a:latin typeface="Cambria Math" panose="02040503050406030204" pitchFamily="18" charset="0"/>
                            </a:rPr>
                            <m:t>𝑏</m:t>
                          </m:r>
                        </m:sub>
                      </m:sSub>
                      <m:d>
                        <m:dPr>
                          <m:ctrlPr>
                            <a:rPr lang="ja-JP" altLang="ja-JP" sz="1800" i="1">
                              <a:latin typeface="Cambria Math" panose="02040503050406030204" pitchFamily="18" charset="0"/>
                            </a:rPr>
                          </m:ctrlPr>
                        </m:dPr>
                        <m:e>
                          <m:r>
                            <a:rPr lang="en-US" altLang="ja-JP" sz="1800" i="1">
                              <a:latin typeface="Cambria Math" panose="02040503050406030204" pitchFamily="18" charset="0"/>
                            </a:rPr>
                            <m:t>𝜔</m:t>
                          </m:r>
                        </m:e>
                      </m:d>
                      <m:r>
                        <a:rPr lang="en-US" altLang="ja-JP" sz="1800">
                          <a:latin typeface="Cambria Math" panose="02040503050406030204" pitchFamily="18" charset="0"/>
                        </a:rPr>
                        <m:t>=</m:t>
                      </m:r>
                      <m:sSup>
                        <m:sSupPr>
                          <m:ctrlPr>
                            <a:rPr lang="ja-JP" altLang="ja-JP" sz="1800" i="1">
                              <a:latin typeface="Cambria Math" panose="02040503050406030204" pitchFamily="18" charset="0"/>
                            </a:rPr>
                          </m:ctrlPr>
                        </m:sSupPr>
                        <m:e>
                          <m:r>
                            <a:rPr lang="en-US" altLang="ja-JP" sz="1800" i="1">
                              <a:latin typeface="Cambria Math" panose="02040503050406030204" pitchFamily="18" charset="0"/>
                            </a:rPr>
                            <m:t>𝑒</m:t>
                          </m:r>
                        </m:e>
                        <m:sup>
                          <m:r>
                            <a:rPr lang="en-US" altLang="ja-JP" sz="1800" i="1">
                              <a:latin typeface="Cambria Math" panose="02040503050406030204" pitchFamily="18" charset="0"/>
                            </a:rPr>
                            <m:t>−</m:t>
                          </m:r>
                          <m:f>
                            <m:fPr>
                              <m:ctrlPr>
                                <a:rPr lang="ja-JP" altLang="ja-JP" sz="1800" i="1">
                                  <a:latin typeface="Cambria Math" panose="02040503050406030204" pitchFamily="18" charset="0"/>
                                </a:rPr>
                              </m:ctrlPr>
                            </m:fPr>
                            <m:num>
                              <m:sSup>
                                <m:sSupPr>
                                  <m:ctrlPr>
                                    <a:rPr lang="ja-JP" altLang="ja-JP" sz="1800" i="1">
                                      <a:latin typeface="Cambria Math" panose="02040503050406030204" pitchFamily="18" charset="0"/>
                                    </a:rPr>
                                  </m:ctrlPr>
                                </m:sSupPr>
                                <m:e>
                                  <m:r>
                                    <a:rPr lang="en-US" altLang="ja-JP" sz="1800" i="1">
                                      <a:latin typeface="Cambria Math" panose="02040503050406030204" pitchFamily="18" charset="0"/>
                                    </a:rPr>
                                    <m:t>𝜔</m:t>
                                  </m:r>
                                </m:e>
                                <m:sup>
                                  <m:r>
                                    <a:rPr lang="en-US" altLang="ja-JP" sz="1800" i="1">
                                      <a:latin typeface="Cambria Math" panose="02040503050406030204" pitchFamily="18" charset="0"/>
                                    </a:rPr>
                                    <m:t>2</m:t>
                                  </m:r>
                                </m:sup>
                              </m:sSup>
                              <m:sSup>
                                <m:sSupPr>
                                  <m:ctrlPr>
                                    <a:rPr lang="ja-JP" altLang="ja-JP" sz="1800" i="1">
                                      <a:latin typeface="Cambria Math" panose="02040503050406030204" pitchFamily="18" charset="0"/>
                                    </a:rPr>
                                  </m:ctrlPr>
                                </m:sSupPr>
                                <m:e>
                                  <m:r>
                                    <a:rPr lang="en-US" altLang="ja-JP" sz="1800" i="1">
                                      <a:latin typeface="Cambria Math" panose="02040503050406030204" pitchFamily="18" charset="0"/>
                                    </a:rPr>
                                    <m:t>𝑏</m:t>
                                  </m:r>
                                </m:e>
                                <m:sup>
                                  <m:r>
                                    <a:rPr lang="en-US" altLang="ja-JP" sz="1800" i="1">
                                      <a:latin typeface="Cambria Math" panose="02040503050406030204" pitchFamily="18" charset="0"/>
                                    </a:rPr>
                                    <m:t>2</m:t>
                                  </m:r>
                                </m:sup>
                              </m:sSup>
                            </m:num>
                            <m:den>
                              <m:r>
                                <a:rPr lang="en-US" altLang="ja-JP" sz="1800">
                                  <a:latin typeface="Cambria Math" panose="02040503050406030204" pitchFamily="18" charset="0"/>
                                </a:rPr>
                                <m:t>2</m:t>
                              </m:r>
                            </m:den>
                          </m:f>
                        </m:sup>
                      </m:sSup>
                    </m:oMath>
                  </m:oMathPara>
                </a14:m>
                <a:endParaRPr kumimoji="1" lang="en-US" altLang="ja-JP" sz="1800" dirty="0" smtClean="0"/>
              </a:p>
              <a:p>
                <a:pPr marL="0" indent="0">
                  <a:lnSpc>
                    <a:spcPct val="100000"/>
                  </a:lnSpc>
                  <a:spcBef>
                    <a:spcPts val="600"/>
                  </a:spcBef>
                  <a:buNone/>
                </a:pPr>
                <a:r>
                  <a:rPr lang="ja-JP" altLang="ja-JP" sz="1800" dirty="0"/>
                  <a:t>関数</a:t>
                </a:r>
                <a14:m>
                  <m:oMath xmlns:m="http://schemas.openxmlformats.org/officeDocument/2006/math">
                    <m:r>
                      <a:rPr lang="en-US" altLang="ja-JP" sz="1800" i="1">
                        <a:latin typeface="Cambria Math" panose="02040503050406030204" pitchFamily="18" charset="0"/>
                      </a:rPr>
                      <m:t>𝑓</m:t>
                    </m:r>
                    <m:r>
                      <a:rPr lang="en-US" altLang="ja-JP" sz="1800">
                        <a:latin typeface="Cambria Math" panose="02040503050406030204" pitchFamily="18" charset="0"/>
                      </a:rPr>
                      <m:t>(</m:t>
                    </m:r>
                    <m:r>
                      <m:rPr>
                        <m:sty m:val="p"/>
                      </m:rPr>
                      <a:rPr lang="en-US" altLang="ja-JP" sz="1800">
                        <a:latin typeface="Cambria Math" panose="02040503050406030204" pitchFamily="18" charset="0"/>
                      </a:rPr>
                      <m:t>x</m:t>
                    </m:r>
                    <m:r>
                      <a:rPr lang="en-US" altLang="ja-JP" sz="1800">
                        <a:latin typeface="Cambria Math" panose="02040503050406030204" pitchFamily="18" charset="0"/>
                      </a:rPr>
                      <m:t>)</m:t>
                    </m:r>
                  </m:oMath>
                </a14:m>
                <a:r>
                  <a:rPr lang="ja-JP" altLang="ja-JP" sz="1800" dirty="0" smtClean="0"/>
                  <a:t>に</a:t>
                </a:r>
                <a:r>
                  <a:rPr lang="ja-JP" altLang="en-US" sz="1800" dirty="0" smtClean="0"/>
                  <a:t>，フィルタを順番に適用する</a:t>
                </a:r>
                <a:endParaRPr lang="ja-JP" altLang="ja-JP" sz="1800" dirty="0"/>
              </a:p>
              <a:p>
                <a:pPr marL="0" indent="0">
                  <a:lnSpc>
                    <a:spcPct val="100000"/>
                  </a:lnSpc>
                  <a:spcBef>
                    <a:spcPts val="600"/>
                  </a:spcBef>
                  <a:buNone/>
                </a:pPr>
                <a14:m>
                  <m:oMath xmlns:m="http://schemas.openxmlformats.org/officeDocument/2006/math">
                    <m:r>
                      <a:rPr lang="en-US" altLang="ja-JP" sz="1800" i="1">
                        <a:latin typeface="Cambria Math" panose="02040503050406030204" pitchFamily="18" charset="0"/>
                      </a:rPr>
                      <m:t>h</m:t>
                    </m:r>
                    <m:d>
                      <m:dPr>
                        <m:ctrlPr>
                          <a:rPr lang="ja-JP" altLang="ja-JP" sz="1800" i="1">
                            <a:latin typeface="Cambria Math" panose="02040503050406030204" pitchFamily="18" charset="0"/>
                          </a:rPr>
                        </m:ctrlPr>
                      </m:dPr>
                      <m:e>
                        <m:r>
                          <a:rPr lang="en-US" altLang="ja-JP" sz="1800" i="1">
                            <a:latin typeface="Cambria Math" panose="02040503050406030204" pitchFamily="18" charset="0"/>
                          </a:rPr>
                          <m:t>𝑥</m:t>
                        </m:r>
                      </m:e>
                    </m:d>
                    <m:r>
                      <a:rPr lang="en-US" altLang="ja-JP" sz="1800" i="1">
                        <a:latin typeface="Cambria Math" panose="02040503050406030204" pitchFamily="18" charset="0"/>
                      </a:rPr>
                      <m:t>=</m:t>
                    </m:r>
                    <m:sSub>
                      <m:sSubPr>
                        <m:ctrlPr>
                          <a:rPr lang="ja-JP" altLang="ja-JP" sz="1800" i="1">
                            <a:latin typeface="Cambria Math" panose="02040503050406030204" pitchFamily="18" charset="0"/>
                          </a:rPr>
                        </m:ctrlPr>
                      </m:sSubPr>
                      <m:e>
                        <m:r>
                          <a:rPr lang="en-US" altLang="ja-JP" sz="1800" i="1">
                            <a:latin typeface="Cambria Math" panose="02040503050406030204" pitchFamily="18" charset="0"/>
                          </a:rPr>
                          <m:t>𝑔</m:t>
                        </m:r>
                      </m:e>
                      <m:sub>
                        <m:r>
                          <a:rPr lang="en-US" altLang="ja-JP" sz="1800" i="1">
                            <a:latin typeface="Cambria Math" panose="02040503050406030204" pitchFamily="18" charset="0"/>
                          </a:rPr>
                          <m:t>𝑎</m:t>
                        </m:r>
                      </m:sub>
                    </m:sSub>
                    <m:d>
                      <m:dPr>
                        <m:ctrlPr>
                          <a:rPr lang="ja-JP" altLang="ja-JP" sz="1800" i="1">
                            <a:latin typeface="Cambria Math" panose="02040503050406030204" pitchFamily="18" charset="0"/>
                          </a:rPr>
                        </m:ctrlPr>
                      </m:dPr>
                      <m:e>
                        <m:r>
                          <a:rPr lang="en-US" altLang="ja-JP" sz="1800" i="1">
                            <a:latin typeface="Cambria Math" panose="02040503050406030204" pitchFamily="18" charset="0"/>
                          </a:rPr>
                          <m:t>𝑥</m:t>
                        </m:r>
                      </m:e>
                    </m:d>
                    <m:r>
                      <a:rPr lang="en-US" altLang="ja-JP" sz="1800" i="1">
                        <a:latin typeface="Cambria Math" panose="02040503050406030204" pitchFamily="18" charset="0"/>
                      </a:rPr>
                      <m:t>∗</m:t>
                    </m:r>
                    <m:d>
                      <m:dPr>
                        <m:ctrlPr>
                          <a:rPr lang="ja-JP" altLang="ja-JP" sz="1800" i="1">
                            <a:latin typeface="Cambria Math" panose="02040503050406030204" pitchFamily="18" charset="0"/>
                          </a:rPr>
                        </m:ctrlPr>
                      </m:dPr>
                      <m:e>
                        <m:sSub>
                          <m:sSubPr>
                            <m:ctrlPr>
                              <a:rPr lang="ja-JP" altLang="ja-JP" sz="1800" i="1">
                                <a:latin typeface="Cambria Math" panose="02040503050406030204" pitchFamily="18" charset="0"/>
                              </a:rPr>
                            </m:ctrlPr>
                          </m:sSubPr>
                          <m:e>
                            <m:r>
                              <a:rPr lang="en-US" altLang="ja-JP" sz="1800" i="1">
                                <a:latin typeface="Cambria Math" panose="02040503050406030204" pitchFamily="18" charset="0"/>
                              </a:rPr>
                              <m:t>𝑔</m:t>
                            </m:r>
                          </m:e>
                          <m:sub>
                            <m:r>
                              <a:rPr lang="en-US" altLang="ja-JP" sz="1800" i="1">
                                <a:latin typeface="Cambria Math" panose="02040503050406030204" pitchFamily="18" charset="0"/>
                              </a:rPr>
                              <m:t>𝑏</m:t>
                            </m:r>
                          </m:sub>
                        </m:sSub>
                        <m:d>
                          <m:dPr>
                            <m:ctrlPr>
                              <a:rPr lang="ja-JP" altLang="ja-JP" sz="1800" i="1">
                                <a:latin typeface="Cambria Math" panose="02040503050406030204" pitchFamily="18" charset="0"/>
                              </a:rPr>
                            </m:ctrlPr>
                          </m:dPr>
                          <m:e>
                            <m:r>
                              <a:rPr lang="en-US" altLang="ja-JP" sz="1800" i="1">
                                <a:latin typeface="Cambria Math" panose="02040503050406030204" pitchFamily="18" charset="0"/>
                              </a:rPr>
                              <m:t>𝑥</m:t>
                            </m:r>
                          </m:e>
                        </m:d>
                        <m:r>
                          <a:rPr lang="en-US" altLang="ja-JP" sz="1800" i="1">
                            <a:latin typeface="Cambria Math" panose="02040503050406030204" pitchFamily="18" charset="0"/>
                          </a:rPr>
                          <m:t>∗</m:t>
                        </m:r>
                        <m:r>
                          <a:rPr lang="en-US" altLang="ja-JP" sz="1800" i="1">
                            <a:latin typeface="Cambria Math" panose="02040503050406030204" pitchFamily="18" charset="0"/>
                          </a:rPr>
                          <m:t>𝑓</m:t>
                        </m:r>
                        <m:d>
                          <m:dPr>
                            <m:ctrlPr>
                              <a:rPr lang="ja-JP" altLang="ja-JP" sz="1800" i="1">
                                <a:latin typeface="Cambria Math" panose="02040503050406030204" pitchFamily="18" charset="0"/>
                              </a:rPr>
                            </m:ctrlPr>
                          </m:dPr>
                          <m:e>
                            <m:r>
                              <a:rPr lang="en-US" altLang="ja-JP" sz="1800" i="1">
                                <a:latin typeface="Cambria Math" panose="02040503050406030204" pitchFamily="18" charset="0"/>
                              </a:rPr>
                              <m:t>𝑥</m:t>
                            </m:r>
                          </m:e>
                        </m:d>
                      </m:e>
                    </m:d>
                  </m:oMath>
                </a14:m>
                <a:r>
                  <a:rPr lang="en-US" altLang="ja-JP" sz="1800" dirty="0" smtClean="0"/>
                  <a:t> </a:t>
                </a:r>
              </a:p>
              <a:p>
                <a:pPr marL="0" indent="0">
                  <a:lnSpc>
                    <a:spcPct val="100000"/>
                  </a:lnSpc>
                  <a:spcBef>
                    <a:spcPts val="600"/>
                  </a:spcBef>
                  <a:buNone/>
                </a:pPr>
                <a14:m>
                  <m:oMath xmlns:m="http://schemas.openxmlformats.org/officeDocument/2006/math">
                    <m:r>
                      <a:rPr lang="en-US" altLang="ja-JP" sz="1800" i="1">
                        <a:latin typeface="Cambria Math" panose="02040503050406030204" pitchFamily="18" charset="0"/>
                      </a:rPr>
                      <m:t>=</m:t>
                    </m:r>
                    <m:d>
                      <m:dPr>
                        <m:ctrlPr>
                          <a:rPr lang="en-US" altLang="ja-JP" sz="1800" b="0" i="1" smtClean="0">
                            <a:latin typeface="Cambria Math" panose="02040503050406030204" pitchFamily="18" charset="0"/>
                          </a:rPr>
                        </m:ctrlPr>
                      </m:dPr>
                      <m:e>
                        <m:sSub>
                          <m:sSubPr>
                            <m:ctrlPr>
                              <a:rPr lang="ja-JP" altLang="ja-JP" sz="1800" i="1">
                                <a:latin typeface="Cambria Math" panose="02040503050406030204" pitchFamily="18" charset="0"/>
                              </a:rPr>
                            </m:ctrlPr>
                          </m:sSubPr>
                          <m:e>
                            <m:r>
                              <a:rPr lang="en-US" altLang="ja-JP" sz="1800" i="1">
                                <a:latin typeface="Cambria Math" panose="02040503050406030204" pitchFamily="18" charset="0"/>
                              </a:rPr>
                              <m:t>𝑔</m:t>
                            </m:r>
                          </m:e>
                          <m:sub>
                            <m:r>
                              <a:rPr lang="en-US" altLang="ja-JP" sz="1800" i="1">
                                <a:latin typeface="Cambria Math" panose="02040503050406030204" pitchFamily="18" charset="0"/>
                              </a:rPr>
                              <m:t>𝑎</m:t>
                            </m:r>
                          </m:sub>
                        </m:sSub>
                        <m:d>
                          <m:dPr>
                            <m:ctrlPr>
                              <a:rPr lang="ja-JP" altLang="ja-JP" sz="1800" i="1">
                                <a:latin typeface="Cambria Math" panose="02040503050406030204" pitchFamily="18" charset="0"/>
                              </a:rPr>
                            </m:ctrlPr>
                          </m:dPr>
                          <m:e>
                            <m:r>
                              <a:rPr lang="en-US" altLang="ja-JP" sz="1800" i="1">
                                <a:latin typeface="Cambria Math" panose="02040503050406030204" pitchFamily="18" charset="0"/>
                              </a:rPr>
                              <m:t>𝑥</m:t>
                            </m:r>
                          </m:e>
                        </m:d>
                        <m:r>
                          <a:rPr lang="en-US" altLang="ja-JP" sz="1800" i="1">
                            <a:latin typeface="Cambria Math" panose="02040503050406030204" pitchFamily="18" charset="0"/>
                          </a:rPr>
                          <m:t>∗</m:t>
                        </m:r>
                        <m:sSub>
                          <m:sSubPr>
                            <m:ctrlPr>
                              <a:rPr lang="ja-JP" altLang="ja-JP" sz="1800" i="1">
                                <a:latin typeface="Cambria Math" panose="02040503050406030204" pitchFamily="18" charset="0"/>
                              </a:rPr>
                            </m:ctrlPr>
                          </m:sSubPr>
                          <m:e>
                            <m:r>
                              <a:rPr lang="en-US" altLang="ja-JP" sz="1800" i="1">
                                <a:latin typeface="Cambria Math" panose="02040503050406030204" pitchFamily="18" charset="0"/>
                              </a:rPr>
                              <m:t>𝑔</m:t>
                            </m:r>
                          </m:e>
                          <m:sub>
                            <m:r>
                              <a:rPr lang="en-US" altLang="ja-JP" sz="1800" i="1">
                                <a:latin typeface="Cambria Math" panose="02040503050406030204" pitchFamily="18" charset="0"/>
                              </a:rPr>
                              <m:t>𝑏</m:t>
                            </m:r>
                          </m:sub>
                        </m:sSub>
                        <m:d>
                          <m:dPr>
                            <m:ctrlPr>
                              <a:rPr lang="ja-JP" altLang="ja-JP" sz="1800" i="1">
                                <a:latin typeface="Cambria Math" panose="02040503050406030204" pitchFamily="18" charset="0"/>
                              </a:rPr>
                            </m:ctrlPr>
                          </m:dPr>
                          <m:e>
                            <m:r>
                              <a:rPr lang="en-US" altLang="ja-JP" sz="1800" i="1">
                                <a:latin typeface="Cambria Math" panose="02040503050406030204" pitchFamily="18" charset="0"/>
                              </a:rPr>
                              <m:t>𝑥</m:t>
                            </m:r>
                          </m:e>
                        </m:d>
                      </m:e>
                    </m:d>
                    <m:r>
                      <a:rPr lang="en-US" altLang="ja-JP" sz="1800" i="1">
                        <a:latin typeface="Cambria Math" panose="02040503050406030204" pitchFamily="18" charset="0"/>
                      </a:rPr>
                      <m:t>∗</m:t>
                    </m:r>
                    <m:r>
                      <a:rPr lang="en-US" altLang="ja-JP" sz="1800" i="1">
                        <a:latin typeface="Cambria Math" panose="02040503050406030204" pitchFamily="18" charset="0"/>
                      </a:rPr>
                      <m:t>𝑓</m:t>
                    </m:r>
                    <m:d>
                      <m:dPr>
                        <m:ctrlPr>
                          <a:rPr lang="ja-JP" altLang="ja-JP" sz="1800" i="1">
                            <a:latin typeface="Cambria Math" panose="02040503050406030204" pitchFamily="18" charset="0"/>
                          </a:rPr>
                        </m:ctrlPr>
                      </m:dPr>
                      <m:e>
                        <m:r>
                          <a:rPr lang="en-US" altLang="ja-JP" sz="1800" i="1">
                            <a:latin typeface="Cambria Math" panose="02040503050406030204" pitchFamily="18" charset="0"/>
                          </a:rPr>
                          <m:t>𝑥</m:t>
                        </m:r>
                      </m:e>
                    </m:d>
                  </m:oMath>
                </a14:m>
                <a:r>
                  <a:rPr lang="en-US" altLang="ja-JP" sz="1800" dirty="0" smtClean="0"/>
                  <a:t> </a:t>
                </a:r>
              </a:p>
              <a:p>
                <a:pPr marL="0" indent="0">
                  <a:lnSpc>
                    <a:spcPct val="100000"/>
                  </a:lnSpc>
                  <a:spcBef>
                    <a:spcPts val="600"/>
                  </a:spcBef>
                  <a:buNone/>
                </a:pPr>
                <a14:m>
                  <m:oMath xmlns:m="http://schemas.openxmlformats.org/officeDocument/2006/math">
                    <m:r>
                      <a:rPr lang="en-US" altLang="ja-JP" sz="1800" i="1">
                        <a:latin typeface="Cambria Math" panose="02040503050406030204" pitchFamily="18" charset="0"/>
                      </a:rPr>
                      <m:t>=</m:t>
                    </m:r>
                    <m:sSup>
                      <m:sSupPr>
                        <m:ctrlPr>
                          <a:rPr lang="en-US" altLang="ja-JP" sz="1800" b="0" i="1" smtClean="0">
                            <a:latin typeface="Cambria Math" panose="02040503050406030204" pitchFamily="18" charset="0"/>
                            <a:ea typeface="Cambria Math" panose="02040503050406030204" pitchFamily="18" charset="0"/>
                          </a:rPr>
                        </m:ctrlPr>
                      </m:sSupPr>
                      <m:e>
                        <m:r>
                          <a:rPr lang="en-US" altLang="ja-JP" sz="1800" i="1" smtClean="0">
                            <a:latin typeface="Cambria Math" panose="02040503050406030204" pitchFamily="18" charset="0"/>
                            <a:ea typeface="Cambria Math" panose="02040503050406030204" pitchFamily="18" charset="0"/>
                          </a:rPr>
                          <m:t>ℱ</m:t>
                        </m:r>
                      </m:e>
                      <m:sup>
                        <m:r>
                          <a:rPr lang="en-US" altLang="ja-JP" sz="1800" b="0" i="1" smtClean="0">
                            <a:latin typeface="Cambria Math" panose="02040503050406030204" pitchFamily="18" charset="0"/>
                            <a:ea typeface="Cambria Math" panose="02040503050406030204" pitchFamily="18" charset="0"/>
                          </a:rPr>
                          <m:t>−1</m:t>
                        </m:r>
                      </m:sup>
                    </m:sSup>
                    <m:d>
                      <m:dPr>
                        <m:ctrlPr>
                          <a:rPr lang="en-US" altLang="ja-JP" sz="1800" b="0" i="1" smtClean="0">
                            <a:latin typeface="Cambria Math" panose="02040503050406030204" pitchFamily="18" charset="0"/>
                            <a:ea typeface="Cambria Math" panose="02040503050406030204" pitchFamily="18" charset="0"/>
                          </a:rPr>
                        </m:ctrlPr>
                      </m:dPr>
                      <m:e>
                        <m:r>
                          <a:rPr lang="en-US" altLang="ja-JP" sz="1800" i="1">
                            <a:latin typeface="Cambria Math" panose="02040503050406030204" pitchFamily="18" charset="0"/>
                            <a:ea typeface="Cambria Math" panose="02040503050406030204" pitchFamily="18" charset="0"/>
                          </a:rPr>
                          <m:t>ℱ</m:t>
                        </m:r>
                        <m:d>
                          <m:dPr>
                            <m:ctrlPr>
                              <a:rPr lang="en-US" altLang="ja-JP" sz="1800" i="1">
                                <a:latin typeface="Cambria Math" panose="02040503050406030204" pitchFamily="18" charset="0"/>
                              </a:rPr>
                            </m:ctrlPr>
                          </m:dPr>
                          <m:e>
                            <m:sSub>
                              <m:sSubPr>
                                <m:ctrlPr>
                                  <a:rPr lang="ja-JP" altLang="ja-JP" sz="1800" i="1">
                                    <a:latin typeface="Cambria Math" panose="02040503050406030204" pitchFamily="18" charset="0"/>
                                  </a:rPr>
                                </m:ctrlPr>
                              </m:sSubPr>
                              <m:e>
                                <m:r>
                                  <a:rPr lang="en-US" altLang="ja-JP" sz="1800" i="1">
                                    <a:latin typeface="Cambria Math" panose="02040503050406030204" pitchFamily="18" charset="0"/>
                                  </a:rPr>
                                  <m:t>𝑔</m:t>
                                </m:r>
                              </m:e>
                              <m:sub>
                                <m:r>
                                  <a:rPr lang="en-US" altLang="ja-JP" sz="1800" i="1">
                                    <a:latin typeface="Cambria Math" panose="02040503050406030204" pitchFamily="18" charset="0"/>
                                  </a:rPr>
                                  <m:t>𝑎</m:t>
                                </m:r>
                              </m:sub>
                            </m:sSub>
                            <m:d>
                              <m:dPr>
                                <m:ctrlPr>
                                  <a:rPr lang="ja-JP" altLang="ja-JP" sz="1800" i="1">
                                    <a:latin typeface="Cambria Math" panose="02040503050406030204" pitchFamily="18" charset="0"/>
                                  </a:rPr>
                                </m:ctrlPr>
                              </m:dPr>
                              <m:e>
                                <m:r>
                                  <a:rPr lang="en-US" altLang="ja-JP" sz="1800" i="1">
                                    <a:latin typeface="Cambria Math" panose="02040503050406030204" pitchFamily="18" charset="0"/>
                                  </a:rPr>
                                  <m:t>𝑥</m:t>
                                </m:r>
                              </m:e>
                            </m:d>
                            <m:r>
                              <a:rPr lang="en-US" altLang="ja-JP" sz="1800" i="1">
                                <a:latin typeface="Cambria Math" panose="02040503050406030204" pitchFamily="18" charset="0"/>
                              </a:rPr>
                              <m:t>∗</m:t>
                            </m:r>
                            <m:sSub>
                              <m:sSubPr>
                                <m:ctrlPr>
                                  <a:rPr lang="ja-JP" altLang="ja-JP" sz="1800" i="1">
                                    <a:latin typeface="Cambria Math" panose="02040503050406030204" pitchFamily="18" charset="0"/>
                                  </a:rPr>
                                </m:ctrlPr>
                              </m:sSubPr>
                              <m:e>
                                <m:r>
                                  <a:rPr lang="en-US" altLang="ja-JP" sz="1800" i="1">
                                    <a:latin typeface="Cambria Math" panose="02040503050406030204" pitchFamily="18" charset="0"/>
                                  </a:rPr>
                                  <m:t>𝑔</m:t>
                                </m:r>
                              </m:e>
                              <m:sub>
                                <m:r>
                                  <a:rPr lang="en-US" altLang="ja-JP" sz="1800" i="1">
                                    <a:latin typeface="Cambria Math" panose="02040503050406030204" pitchFamily="18" charset="0"/>
                                  </a:rPr>
                                  <m:t>𝑏</m:t>
                                </m:r>
                              </m:sub>
                            </m:sSub>
                            <m:d>
                              <m:dPr>
                                <m:ctrlPr>
                                  <a:rPr lang="ja-JP" altLang="ja-JP" sz="1800" i="1">
                                    <a:latin typeface="Cambria Math" panose="02040503050406030204" pitchFamily="18" charset="0"/>
                                  </a:rPr>
                                </m:ctrlPr>
                              </m:dPr>
                              <m:e>
                                <m:r>
                                  <a:rPr lang="en-US" altLang="ja-JP" sz="1800" i="1">
                                    <a:latin typeface="Cambria Math" panose="02040503050406030204" pitchFamily="18" charset="0"/>
                                  </a:rPr>
                                  <m:t>𝑥</m:t>
                                </m:r>
                              </m:e>
                            </m:d>
                          </m:e>
                        </m:d>
                      </m:e>
                    </m:d>
                    <m:r>
                      <a:rPr lang="en-US" altLang="ja-JP" sz="1800" i="1">
                        <a:latin typeface="Cambria Math" panose="02040503050406030204" pitchFamily="18" charset="0"/>
                      </a:rPr>
                      <m:t>∗</m:t>
                    </m:r>
                    <m:r>
                      <a:rPr lang="en-US" altLang="ja-JP" sz="1800" i="1">
                        <a:latin typeface="Cambria Math" panose="02040503050406030204" pitchFamily="18" charset="0"/>
                      </a:rPr>
                      <m:t>𝑓</m:t>
                    </m:r>
                    <m:d>
                      <m:dPr>
                        <m:ctrlPr>
                          <a:rPr lang="ja-JP" altLang="ja-JP" sz="1800" i="1">
                            <a:latin typeface="Cambria Math" panose="02040503050406030204" pitchFamily="18" charset="0"/>
                          </a:rPr>
                        </m:ctrlPr>
                      </m:dPr>
                      <m:e>
                        <m:r>
                          <a:rPr lang="en-US" altLang="ja-JP" sz="1800" i="1">
                            <a:latin typeface="Cambria Math" panose="02040503050406030204" pitchFamily="18" charset="0"/>
                          </a:rPr>
                          <m:t>𝑥</m:t>
                        </m:r>
                      </m:e>
                    </m:d>
                  </m:oMath>
                </a14:m>
                <a:r>
                  <a:rPr lang="en-US" altLang="ja-JP" sz="1800" dirty="0" smtClean="0"/>
                  <a:t> </a:t>
                </a:r>
              </a:p>
              <a:p>
                <a:pPr marL="0" indent="0">
                  <a:lnSpc>
                    <a:spcPct val="100000"/>
                  </a:lnSpc>
                  <a:spcBef>
                    <a:spcPts val="600"/>
                  </a:spcBef>
                  <a:buNone/>
                </a:pPr>
                <a14:m>
                  <m:oMath xmlns:m="http://schemas.openxmlformats.org/officeDocument/2006/math">
                    <m:r>
                      <a:rPr lang="en-US" altLang="ja-JP" sz="1800" i="1">
                        <a:latin typeface="Cambria Math" panose="02040503050406030204" pitchFamily="18" charset="0"/>
                      </a:rPr>
                      <m:t>=</m:t>
                    </m:r>
                    <m:sSup>
                      <m:sSupPr>
                        <m:ctrlPr>
                          <a:rPr lang="en-US" altLang="ja-JP" sz="1800" i="1">
                            <a:latin typeface="Cambria Math" panose="02040503050406030204" pitchFamily="18" charset="0"/>
                            <a:ea typeface="Cambria Math" panose="02040503050406030204" pitchFamily="18" charset="0"/>
                          </a:rPr>
                        </m:ctrlPr>
                      </m:sSupPr>
                      <m:e>
                        <m:r>
                          <a:rPr lang="en-US" altLang="ja-JP" sz="1800" i="1">
                            <a:latin typeface="Cambria Math" panose="02040503050406030204" pitchFamily="18" charset="0"/>
                            <a:ea typeface="Cambria Math" panose="02040503050406030204" pitchFamily="18" charset="0"/>
                          </a:rPr>
                          <m:t>ℱ</m:t>
                        </m:r>
                      </m:e>
                      <m:sup>
                        <m:r>
                          <a:rPr lang="en-US" altLang="ja-JP" sz="1800" i="1">
                            <a:latin typeface="Cambria Math" panose="02040503050406030204" pitchFamily="18" charset="0"/>
                            <a:ea typeface="Cambria Math" panose="02040503050406030204" pitchFamily="18" charset="0"/>
                          </a:rPr>
                          <m:t>−1</m:t>
                        </m:r>
                      </m:sup>
                    </m:sSup>
                    <m:d>
                      <m:dPr>
                        <m:ctrlPr>
                          <a:rPr lang="en-US" altLang="ja-JP" sz="1800" i="1">
                            <a:latin typeface="Cambria Math" panose="02040503050406030204" pitchFamily="18" charset="0"/>
                            <a:ea typeface="Cambria Math" panose="02040503050406030204" pitchFamily="18" charset="0"/>
                          </a:rPr>
                        </m:ctrlPr>
                      </m:dPr>
                      <m:e>
                        <m:sSub>
                          <m:sSubPr>
                            <m:ctrlPr>
                              <a:rPr lang="ja-JP" altLang="ja-JP" sz="1800" i="1">
                                <a:latin typeface="Cambria Math" panose="02040503050406030204" pitchFamily="18" charset="0"/>
                              </a:rPr>
                            </m:ctrlPr>
                          </m:sSubPr>
                          <m:e>
                            <m:r>
                              <a:rPr lang="en-US" altLang="ja-JP" sz="1800" i="1">
                                <a:latin typeface="Cambria Math" panose="02040503050406030204" pitchFamily="18" charset="0"/>
                              </a:rPr>
                              <m:t>𝐺</m:t>
                            </m:r>
                          </m:e>
                          <m:sub>
                            <m:r>
                              <a:rPr lang="en-US" altLang="ja-JP" sz="1800" i="1">
                                <a:latin typeface="Cambria Math" panose="02040503050406030204" pitchFamily="18" charset="0"/>
                              </a:rPr>
                              <m:t>𝑎</m:t>
                            </m:r>
                          </m:sub>
                        </m:sSub>
                        <m:d>
                          <m:dPr>
                            <m:ctrlPr>
                              <a:rPr lang="ja-JP" altLang="ja-JP" sz="1800" i="1">
                                <a:latin typeface="Cambria Math" panose="02040503050406030204" pitchFamily="18" charset="0"/>
                              </a:rPr>
                            </m:ctrlPr>
                          </m:dPr>
                          <m:e>
                            <m:r>
                              <a:rPr lang="en-US" altLang="ja-JP" sz="1800" i="1">
                                <a:latin typeface="Cambria Math" panose="02040503050406030204" pitchFamily="18" charset="0"/>
                              </a:rPr>
                              <m:t>𝜔</m:t>
                            </m:r>
                          </m:e>
                        </m:d>
                        <m:sSub>
                          <m:sSubPr>
                            <m:ctrlPr>
                              <a:rPr lang="ja-JP" altLang="ja-JP" sz="1800" i="1">
                                <a:latin typeface="Cambria Math" panose="02040503050406030204" pitchFamily="18" charset="0"/>
                              </a:rPr>
                            </m:ctrlPr>
                          </m:sSubPr>
                          <m:e>
                            <m:r>
                              <a:rPr lang="en-US" altLang="ja-JP" sz="1800" i="1">
                                <a:latin typeface="Cambria Math" panose="02040503050406030204" pitchFamily="18" charset="0"/>
                              </a:rPr>
                              <m:t>𝐺</m:t>
                            </m:r>
                          </m:e>
                          <m:sub>
                            <m:r>
                              <a:rPr lang="en-US" altLang="ja-JP" sz="1800" i="1">
                                <a:latin typeface="Cambria Math" panose="02040503050406030204" pitchFamily="18" charset="0"/>
                              </a:rPr>
                              <m:t>𝑏</m:t>
                            </m:r>
                          </m:sub>
                        </m:sSub>
                        <m:d>
                          <m:dPr>
                            <m:ctrlPr>
                              <a:rPr lang="ja-JP" altLang="ja-JP" sz="1800" i="1">
                                <a:latin typeface="Cambria Math" panose="02040503050406030204" pitchFamily="18" charset="0"/>
                              </a:rPr>
                            </m:ctrlPr>
                          </m:dPr>
                          <m:e>
                            <m:r>
                              <a:rPr lang="en-US" altLang="ja-JP" sz="1800" i="1">
                                <a:latin typeface="Cambria Math" panose="02040503050406030204" pitchFamily="18" charset="0"/>
                              </a:rPr>
                              <m:t>𝜔</m:t>
                            </m:r>
                          </m:e>
                        </m:d>
                      </m:e>
                    </m:d>
                    <m:r>
                      <a:rPr lang="en-US" altLang="ja-JP" sz="1800" i="1">
                        <a:latin typeface="Cambria Math" panose="02040503050406030204" pitchFamily="18" charset="0"/>
                      </a:rPr>
                      <m:t>∗</m:t>
                    </m:r>
                    <m:r>
                      <a:rPr lang="en-US" altLang="ja-JP" sz="1800" i="1">
                        <a:latin typeface="Cambria Math" panose="02040503050406030204" pitchFamily="18" charset="0"/>
                      </a:rPr>
                      <m:t>𝑓</m:t>
                    </m:r>
                    <m:d>
                      <m:dPr>
                        <m:ctrlPr>
                          <a:rPr lang="ja-JP" altLang="ja-JP" sz="1800" i="1">
                            <a:latin typeface="Cambria Math" panose="02040503050406030204" pitchFamily="18" charset="0"/>
                          </a:rPr>
                        </m:ctrlPr>
                      </m:dPr>
                      <m:e>
                        <m:r>
                          <a:rPr lang="en-US" altLang="ja-JP" sz="1800" i="1">
                            <a:latin typeface="Cambria Math" panose="02040503050406030204" pitchFamily="18" charset="0"/>
                          </a:rPr>
                          <m:t>𝑥</m:t>
                        </m:r>
                      </m:e>
                    </m:d>
                  </m:oMath>
                </a14:m>
                <a:r>
                  <a:rPr lang="en-US" altLang="ja-JP" sz="1800" dirty="0"/>
                  <a:t> </a:t>
                </a:r>
              </a:p>
              <a:p>
                <a:pPr marL="0" indent="0">
                  <a:lnSpc>
                    <a:spcPct val="100000"/>
                  </a:lnSpc>
                  <a:spcBef>
                    <a:spcPts val="600"/>
                  </a:spcBef>
                  <a:buNone/>
                </a:pPr>
                <a14:m>
                  <m:oMath xmlns:m="http://schemas.openxmlformats.org/officeDocument/2006/math">
                    <m:r>
                      <a:rPr lang="en-US" altLang="ja-JP" sz="1800" i="1">
                        <a:latin typeface="Cambria Math" panose="02040503050406030204" pitchFamily="18" charset="0"/>
                      </a:rPr>
                      <m:t>=</m:t>
                    </m:r>
                    <m:sSup>
                      <m:sSupPr>
                        <m:ctrlPr>
                          <a:rPr lang="en-US" altLang="ja-JP" sz="1800" i="1">
                            <a:latin typeface="Cambria Math" panose="02040503050406030204" pitchFamily="18" charset="0"/>
                            <a:ea typeface="Cambria Math" panose="02040503050406030204" pitchFamily="18" charset="0"/>
                          </a:rPr>
                        </m:ctrlPr>
                      </m:sSupPr>
                      <m:e>
                        <m:r>
                          <a:rPr lang="en-US" altLang="ja-JP" sz="1800" i="1">
                            <a:latin typeface="Cambria Math" panose="02040503050406030204" pitchFamily="18" charset="0"/>
                            <a:ea typeface="Cambria Math" panose="02040503050406030204" pitchFamily="18" charset="0"/>
                          </a:rPr>
                          <m:t>ℱ</m:t>
                        </m:r>
                      </m:e>
                      <m:sup>
                        <m:r>
                          <a:rPr lang="en-US" altLang="ja-JP" sz="1800" i="1">
                            <a:latin typeface="Cambria Math" panose="02040503050406030204" pitchFamily="18" charset="0"/>
                            <a:ea typeface="Cambria Math" panose="02040503050406030204" pitchFamily="18" charset="0"/>
                          </a:rPr>
                          <m:t>−1</m:t>
                        </m:r>
                      </m:sup>
                    </m:sSup>
                    <m:d>
                      <m:dPr>
                        <m:ctrlPr>
                          <a:rPr lang="en-US" altLang="ja-JP" sz="1800" i="1">
                            <a:latin typeface="Cambria Math" panose="02040503050406030204" pitchFamily="18" charset="0"/>
                            <a:ea typeface="Cambria Math" panose="02040503050406030204" pitchFamily="18" charset="0"/>
                          </a:rPr>
                        </m:ctrlPr>
                      </m:dPr>
                      <m:e>
                        <m:sSup>
                          <m:sSupPr>
                            <m:ctrlPr>
                              <a:rPr lang="ja-JP" altLang="ja-JP" sz="1800" i="1">
                                <a:latin typeface="Cambria Math" panose="02040503050406030204" pitchFamily="18" charset="0"/>
                              </a:rPr>
                            </m:ctrlPr>
                          </m:sSupPr>
                          <m:e>
                            <m:r>
                              <a:rPr lang="en-US" altLang="ja-JP" sz="1800" i="1">
                                <a:latin typeface="Cambria Math" panose="02040503050406030204" pitchFamily="18" charset="0"/>
                              </a:rPr>
                              <m:t>𝑒</m:t>
                            </m:r>
                          </m:e>
                          <m:sup>
                            <m:r>
                              <a:rPr lang="en-US" altLang="ja-JP" sz="1800" i="1">
                                <a:latin typeface="Cambria Math" panose="02040503050406030204" pitchFamily="18" charset="0"/>
                              </a:rPr>
                              <m:t>−</m:t>
                            </m:r>
                            <m:f>
                              <m:fPr>
                                <m:ctrlPr>
                                  <a:rPr lang="ja-JP" altLang="ja-JP" sz="1800" i="1">
                                    <a:latin typeface="Cambria Math" panose="02040503050406030204" pitchFamily="18" charset="0"/>
                                  </a:rPr>
                                </m:ctrlPr>
                              </m:fPr>
                              <m:num>
                                <m:sSup>
                                  <m:sSupPr>
                                    <m:ctrlPr>
                                      <a:rPr lang="ja-JP" altLang="ja-JP" sz="1800" i="1">
                                        <a:latin typeface="Cambria Math" panose="02040503050406030204" pitchFamily="18" charset="0"/>
                                      </a:rPr>
                                    </m:ctrlPr>
                                  </m:sSupPr>
                                  <m:e>
                                    <m:r>
                                      <a:rPr lang="en-US" altLang="ja-JP" sz="1800" i="1">
                                        <a:latin typeface="Cambria Math" panose="02040503050406030204" pitchFamily="18" charset="0"/>
                                      </a:rPr>
                                      <m:t>𝜔</m:t>
                                    </m:r>
                                  </m:e>
                                  <m:sup>
                                    <m:r>
                                      <a:rPr lang="en-US" altLang="ja-JP" sz="1800" i="1">
                                        <a:latin typeface="Cambria Math" panose="02040503050406030204" pitchFamily="18" charset="0"/>
                                      </a:rPr>
                                      <m:t>2</m:t>
                                    </m:r>
                                  </m:sup>
                                </m:sSup>
                                <m:d>
                                  <m:dPr>
                                    <m:ctrlPr>
                                      <a:rPr lang="en-US" altLang="ja-JP" sz="1800" b="0" i="1" smtClean="0">
                                        <a:latin typeface="Cambria Math" panose="02040503050406030204" pitchFamily="18" charset="0"/>
                                      </a:rPr>
                                    </m:ctrlPr>
                                  </m:dPr>
                                  <m:e>
                                    <m:sSup>
                                      <m:sSupPr>
                                        <m:ctrlPr>
                                          <a:rPr lang="ja-JP" altLang="ja-JP" sz="1800" i="1">
                                            <a:latin typeface="Cambria Math" panose="02040503050406030204" pitchFamily="18" charset="0"/>
                                          </a:rPr>
                                        </m:ctrlPr>
                                      </m:sSupPr>
                                      <m:e>
                                        <m:r>
                                          <a:rPr lang="en-US" altLang="ja-JP" sz="1800" i="1">
                                            <a:latin typeface="Cambria Math" panose="02040503050406030204" pitchFamily="18" charset="0"/>
                                          </a:rPr>
                                          <m:t>𝑎</m:t>
                                        </m:r>
                                      </m:e>
                                      <m:sup>
                                        <m:r>
                                          <a:rPr lang="en-US" altLang="ja-JP" sz="1800" i="1">
                                            <a:latin typeface="Cambria Math" panose="02040503050406030204" pitchFamily="18" charset="0"/>
                                          </a:rPr>
                                          <m:t>2</m:t>
                                        </m:r>
                                      </m:sup>
                                    </m:sSup>
                                    <m:r>
                                      <a:rPr lang="en-US" altLang="ja-JP" sz="1800" b="0" i="1" smtClean="0">
                                        <a:latin typeface="Cambria Math" panose="02040503050406030204" pitchFamily="18" charset="0"/>
                                      </a:rPr>
                                      <m:t>+</m:t>
                                    </m:r>
                                    <m:sSup>
                                      <m:sSupPr>
                                        <m:ctrlPr>
                                          <a:rPr lang="en-US" altLang="ja-JP" sz="1800" b="0" i="1" smtClean="0">
                                            <a:latin typeface="Cambria Math" panose="02040503050406030204" pitchFamily="18" charset="0"/>
                                          </a:rPr>
                                        </m:ctrlPr>
                                      </m:sSupPr>
                                      <m:e>
                                        <m:r>
                                          <a:rPr lang="en-US" altLang="ja-JP" sz="1800" b="0" i="1" smtClean="0">
                                            <a:latin typeface="Cambria Math" panose="02040503050406030204" pitchFamily="18" charset="0"/>
                                          </a:rPr>
                                          <m:t>𝑏</m:t>
                                        </m:r>
                                      </m:e>
                                      <m:sup>
                                        <m:r>
                                          <a:rPr lang="en-US" altLang="ja-JP" sz="1800" b="0" i="1" smtClean="0">
                                            <a:latin typeface="Cambria Math" panose="02040503050406030204" pitchFamily="18" charset="0"/>
                                          </a:rPr>
                                          <m:t>2</m:t>
                                        </m:r>
                                      </m:sup>
                                    </m:sSup>
                                  </m:e>
                                </m:d>
                              </m:num>
                              <m:den>
                                <m:r>
                                  <a:rPr lang="en-US" altLang="ja-JP" sz="1800">
                                    <a:latin typeface="Cambria Math" panose="02040503050406030204" pitchFamily="18" charset="0"/>
                                  </a:rPr>
                                  <m:t>2</m:t>
                                </m:r>
                              </m:den>
                            </m:f>
                          </m:sup>
                        </m:sSup>
                      </m:e>
                    </m:d>
                    <m:r>
                      <a:rPr lang="en-US" altLang="ja-JP" sz="1800" i="1">
                        <a:latin typeface="Cambria Math" panose="02040503050406030204" pitchFamily="18" charset="0"/>
                      </a:rPr>
                      <m:t>∗</m:t>
                    </m:r>
                    <m:r>
                      <a:rPr lang="en-US" altLang="ja-JP" sz="1800" i="1">
                        <a:latin typeface="Cambria Math" panose="02040503050406030204" pitchFamily="18" charset="0"/>
                      </a:rPr>
                      <m:t>𝑓</m:t>
                    </m:r>
                    <m:d>
                      <m:dPr>
                        <m:ctrlPr>
                          <a:rPr lang="ja-JP" altLang="ja-JP" sz="1800" i="1">
                            <a:latin typeface="Cambria Math" panose="02040503050406030204" pitchFamily="18" charset="0"/>
                          </a:rPr>
                        </m:ctrlPr>
                      </m:dPr>
                      <m:e>
                        <m:r>
                          <a:rPr lang="en-US" altLang="ja-JP" sz="1800" i="1">
                            <a:latin typeface="Cambria Math" panose="02040503050406030204" pitchFamily="18" charset="0"/>
                          </a:rPr>
                          <m:t>𝑥</m:t>
                        </m:r>
                      </m:e>
                    </m:d>
                  </m:oMath>
                </a14:m>
                <a:r>
                  <a:rPr lang="en-US" altLang="ja-JP" sz="1800" i="1" dirty="0" smtClean="0">
                    <a:latin typeface="Cambria Math" panose="02040503050406030204" pitchFamily="18" charset="0"/>
                  </a:rPr>
                  <a:t> </a:t>
                </a:r>
              </a:p>
              <a:p>
                <a:pPr marL="0" indent="0">
                  <a:lnSpc>
                    <a:spcPct val="100000"/>
                  </a:lnSpc>
                  <a:spcBef>
                    <a:spcPts val="600"/>
                  </a:spcBef>
                  <a:buNone/>
                </a:pPr>
                <a14:m>
                  <m:oMath xmlns:m="http://schemas.openxmlformats.org/officeDocument/2006/math">
                    <m:r>
                      <a:rPr lang="en-US" altLang="ja-JP" sz="1800" i="1">
                        <a:latin typeface="Cambria Math" panose="02040503050406030204" pitchFamily="18" charset="0"/>
                      </a:rPr>
                      <m:t>=</m:t>
                    </m:r>
                    <m:d>
                      <m:dPr>
                        <m:ctrlPr>
                          <a:rPr lang="en-US" altLang="ja-JP" sz="1800" b="0" i="1" smtClean="0">
                            <a:latin typeface="Cambria Math" panose="02040503050406030204" pitchFamily="18" charset="0"/>
                          </a:rPr>
                        </m:ctrlPr>
                      </m:dPr>
                      <m:e>
                        <m:f>
                          <m:fPr>
                            <m:ctrlPr>
                              <a:rPr lang="en-US" altLang="ja-JP" sz="1800" i="1">
                                <a:latin typeface="Cambria Math" panose="02040503050406030204" pitchFamily="18" charset="0"/>
                              </a:rPr>
                            </m:ctrlPr>
                          </m:fPr>
                          <m:num>
                            <m:r>
                              <a:rPr lang="en-US" altLang="ja-JP" sz="1800" i="1">
                                <a:latin typeface="Cambria Math" panose="02040503050406030204" pitchFamily="18" charset="0"/>
                              </a:rPr>
                              <m:t>1</m:t>
                            </m:r>
                          </m:num>
                          <m:den>
                            <m:rad>
                              <m:radPr>
                                <m:degHide m:val="on"/>
                                <m:ctrlPr>
                                  <a:rPr lang="en-US" altLang="ja-JP" sz="1800" b="0" i="1" smtClean="0">
                                    <a:latin typeface="Cambria Math" panose="02040503050406030204" pitchFamily="18" charset="0"/>
                                  </a:rPr>
                                </m:ctrlPr>
                              </m:radPr>
                              <m:deg/>
                              <m:e>
                                <m:r>
                                  <a:rPr lang="en-US" altLang="ja-JP" sz="1800" i="1">
                                    <a:latin typeface="Cambria Math" panose="02040503050406030204" pitchFamily="18" charset="0"/>
                                  </a:rPr>
                                  <m:t>2</m:t>
                                </m:r>
                                <m:r>
                                  <a:rPr lang="en-US" altLang="ja-JP" sz="1800" i="1">
                                    <a:latin typeface="Cambria Math" panose="02040503050406030204" pitchFamily="18" charset="0"/>
                                  </a:rPr>
                                  <m:t>𝜋</m:t>
                                </m:r>
                                <m:d>
                                  <m:dPr>
                                    <m:ctrlPr>
                                      <a:rPr lang="en-US" altLang="ja-JP" sz="1800" i="1">
                                        <a:latin typeface="Cambria Math" panose="02040503050406030204" pitchFamily="18" charset="0"/>
                                      </a:rPr>
                                    </m:ctrlPr>
                                  </m:dPr>
                                  <m:e>
                                    <m:sSup>
                                      <m:sSupPr>
                                        <m:ctrlPr>
                                          <a:rPr lang="ja-JP" altLang="ja-JP" sz="1800" i="1">
                                            <a:latin typeface="Cambria Math" panose="02040503050406030204" pitchFamily="18" charset="0"/>
                                          </a:rPr>
                                        </m:ctrlPr>
                                      </m:sSupPr>
                                      <m:e>
                                        <m:r>
                                          <a:rPr lang="en-US" altLang="ja-JP" sz="1800" i="1">
                                            <a:latin typeface="Cambria Math" panose="02040503050406030204" pitchFamily="18" charset="0"/>
                                          </a:rPr>
                                          <m:t>𝑎</m:t>
                                        </m:r>
                                      </m:e>
                                      <m:sup>
                                        <m:r>
                                          <a:rPr lang="en-US" altLang="ja-JP" sz="1800" i="1">
                                            <a:latin typeface="Cambria Math" panose="02040503050406030204" pitchFamily="18" charset="0"/>
                                          </a:rPr>
                                          <m:t>2</m:t>
                                        </m:r>
                                      </m:sup>
                                    </m:sSup>
                                    <m:r>
                                      <a:rPr lang="en-US" altLang="ja-JP" sz="1800" i="1">
                                        <a:latin typeface="Cambria Math" panose="02040503050406030204" pitchFamily="18" charset="0"/>
                                      </a:rPr>
                                      <m:t>+</m:t>
                                    </m:r>
                                    <m:sSup>
                                      <m:sSupPr>
                                        <m:ctrlPr>
                                          <a:rPr lang="en-US" altLang="ja-JP" sz="1800" i="1">
                                            <a:latin typeface="Cambria Math" panose="02040503050406030204" pitchFamily="18" charset="0"/>
                                          </a:rPr>
                                        </m:ctrlPr>
                                      </m:sSupPr>
                                      <m:e>
                                        <m:r>
                                          <a:rPr lang="en-US" altLang="ja-JP" sz="1800" i="1">
                                            <a:latin typeface="Cambria Math" panose="02040503050406030204" pitchFamily="18" charset="0"/>
                                          </a:rPr>
                                          <m:t>𝑏</m:t>
                                        </m:r>
                                      </m:e>
                                      <m:sup>
                                        <m:r>
                                          <a:rPr lang="en-US" altLang="ja-JP" sz="1800" i="1">
                                            <a:latin typeface="Cambria Math" panose="02040503050406030204" pitchFamily="18" charset="0"/>
                                          </a:rPr>
                                          <m:t>2</m:t>
                                        </m:r>
                                      </m:sup>
                                    </m:sSup>
                                  </m:e>
                                </m:d>
                              </m:e>
                            </m:rad>
                          </m:den>
                        </m:f>
                        <m:sSup>
                          <m:sSupPr>
                            <m:ctrlPr>
                              <a:rPr lang="ja-JP" altLang="ja-JP" sz="1800" i="1">
                                <a:latin typeface="Cambria Math" panose="02040503050406030204" pitchFamily="18" charset="0"/>
                              </a:rPr>
                            </m:ctrlPr>
                          </m:sSupPr>
                          <m:e>
                            <m:r>
                              <a:rPr lang="en-US" altLang="ja-JP" sz="1800" i="1">
                                <a:latin typeface="Cambria Math" panose="02040503050406030204" pitchFamily="18" charset="0"/>
                              </a:rPr>
                              <m:t>𝑒</m:t>
                            </m:r>
                          </m:e>
                          <m:sup>
                            <m:r>
                              <a:rPr lang="en-US" altLang="ja-JP" sz="1800" i="1">
                                <a:latin typeface="Cambria Math" panose="02040503050406030204" pitchFamily="18" charset="0"/>
                              </a:rPr>
                              <m:t>−</m:t>
                            </m:r>
                            <m:f>
                              <m:fPr>
                                <m:ctrlPr>
                                  <a:rPr lang="ja-JP" altLang="ja-JP" sz="1800" i="1">
                                    <a:latin typeface="Cambria Math" panose="02040503050406030204" pitchFamily="18" charset="0"/>
                                  </a:rPr>
                                </m:ctrlPr>
                              </m:fPr>
                              <m:num>
                                <m:sSup>
                                  <m:sSupPr>
                                    <m:ctrlPr>
                                      <a:rPr lang="ja-JP" altLang="ja-JP" sz="1800" i="1">
                                        <a:latin typeface="Cambria Math" panose="02040503050406030204" pitchFamily="18" charset="0"/>
                                      </a:rPr>
                                    </m:ctrlPr>
                                  </m:sSupPr>
                                  <m:e>
                                    <m:r>
                                      <a:rPr lang="en-US" altLang="ja-JP" sz="1800" i="1">
                                        <a:latin typeface="Cambria Math" panose="02040503050406030204" pitchFamily="18" charset="0"/>
                                      </a:rPr>
                                      <m:t>𝑥</m:t>
                                    </m:r>
                                  </m:e>
                                  <m:sup>
                                    <m:r>
                                      <a:rPr lang="en-US" altLang="ja-JP" sz="1800" i="1">
                                        <a:latin typeface="Cambria Math" panose="02040503050406030204" pitchFamily="18" charset="0"/>
                                      </a:rPr>
                                      <m:t>2</m:t>
                                    </m:r>
                                  </m:sup>
                                </m:sSup>
                              </m:num>
                              <m:den>
                                <m:r>
                                  <a:rPr lang="en-US" altLang="ja-JP" sz="1800">
                                    <a:latin typeface="Cambria Math" panose="02040503050406030204" pitchFamily="18" charset="0"/>
                                  </a:rPr>
                                  <m:t>2</m:t>
                                </m:r>
                                <m:d>
                                  <m:dPr>
                                    <m:ctrlPr>
                                      <a:rPr lang="en-US" altLang="ja-JP" sz="1800" i="1">
                                        <a:latin typeface="Cambria Math" panose="02040503050406030204" pitchFamily="18" charset="0"/>
                                      </a:rPr>
                                    </m:ctrlPr>
                                  </m:dPr>
                                  <m:e>
                                    <m:sSup>
                                      <m:sSupPr>
                                        <m:ctrlPr>
                                          <a:rPr lang="ja-JP" altLang="ja-JP" sz="1800" i="1">
                                            <a:latin typeface="Cambria Math" panose="02040503050406030204" pitchFamily="18" charset="0"/>
                                          </a:rPr>
                                        </m:ctrlPr>
                                      </m:sSupPr>
                                      <m:e>
                                        <m:r>
                                          <a:rPr lang="en-US" altLang="ja-JP" sz="1800" i="1">
                                            <a:latin typeface="Cambria Math" panose="02040503050406030204" pitchFamily="18" charset="0"/>
                                          </a:rPr>
                                          <m:t>𝑎</m:t>
                                        </m:r>
                                      </m:e>
                                      <m:sup>
                                        <m:r>
                                          <a:rPr lang="en-US" altLang="ja-JP" sz="1800" i="1">
                                            <a:latin typeface="Cambria Math" panose="02040503050406030204" pitchFamily="18" charset="0"/>
                                          </a:rPr>
                                          <m:t>2</m:t>
                                        </m:r>
                                      </m:sup>
                                    </m:sSup>
                                    <m:r>
                                      <a:rPr lang="en-US" altLang="ja-JP" sz="1800" i="1">
                                        <a:latin typeface="Cambria Math" panose="02040503050406030204" pitchFamily="18" charset="0"/>
                                      </a:rPr>
                                      <m:t>+</m:t>
                                    </m:r>
                                    <m:sSup>
                                      <m:sSupPr>
                                        <m:ctrlPr>
                                          <a:rPr lang="en-US" altLang="ja-JP" sz="1800" i="1">
                                            <a:latin typeface="Cambria Math" panose="02040503050406030204" pitchFamily="18" charset="0"/>
                                          </a:rPr>
                                        </m:ctrlPr>
                                      </m:sSupPr>
                                      <m:e>
                                        <m:r>
                                          <a:rPr lang="en-US" altLang="ja-JP" sz="1800" i="1">
                                            <a:latin typeface="Cambria Math" panose="02040503050406030204" pitchFamily="18" charset="0"/>
                                          </a:rPr>
                                          <m:t>𝑏</m:t>
                                        </m:r>
                                      </m:e>
                                      <m:sup>
                                        <m:r>
                                          <a:rPr lang="en-US" altLang="ja-JP" sz="1800" i="1">
                                            <a:latin typeface="Cambria Math" panose="02040503050406030204" pitchFamily="18" charset="0"/>
                                          </a:rPr>
                                          <m:t>2</m:t>
                                        </m:r>
                                      </m:sup>
                                    </m:sSup>
                                  </m:e>
                                </m:d>
                              </m:den>
                            </m:f>
                          </m:sup>
                        </m:sSup>
                      </m:e>
                    </m:d>
                    <m:r>
                      <a:rPr lang="en-US" altLang="ja-JP" sz="1800" i="1">
                        <a:latin typeface="Cambria Math" panose="02040503050406030204" pitchFamily="18" charset="0"/>
                      </a:rPr>
                      <m:t>∗</m:t>
                    </m:r>
                    <m:r>
                      <a:rPr lang="en-US" altLang="ja-JP" sz="1800" i="1">
                        <a:latin typeface="Cambria Math" panose="02040503050406030204" pitchFamily="18" charset="0"/>
                      </a:rPr>
                      <m:t>𝑓</m:t>
                    </m:r>
                    <m:d>
                      <m:dPr>
                        <m:ctrlPr>
                          <a:rPr lang="ja-JP" altLang="ja-JP" sz="1800" i="1">
                            <a:latin typeface="Cambria Math" panose="02040503050406030204" pitchFamily="18" charset="0"/>
                          </a:rPr>
                        </m:ctrlPr>
                      </m:dPr>
                      <m:e>
                        <m:r>
                          <a:rPr lang="en-US" altLang="ja-JP" sz="1800" i="1">
                            <a:latin typeface="Cambria Math" panose="02040503050406030204" pitchFamily="18" charset="0"/>
                          </a:rPr>
                          <m:t>𝑥</m:t>
                        </m:r>
                      </m:e>
                    </m:d>
                  </m:oMath>
                </a14:m>
                <a:r>
                  <a:rPr lang="en-US" altLang="ja-JP" sz="1800" dirty="0" smtClean="0"/>
                  <a:t> </a:t>
                </a:r>
                <a:endParaRPr lang="ja-JP" altLang="ja-JP" sz="1800" dirty="0"/>
              </a:p>
              <a:p>
                <a:pPr marL="0" indent="0">
                  <a:lnSpc>
                    <a:spcPct val="100000"/>
                  </a:lnSpc>
                  <a:spcBef>
                    <a:spcPts val="600"/>
                  </a:spcBef>
                  <a:buNone/>
                </a:pPr>
                <a14:m>
                  <m:oMath xmlns:m="http://schemas.openxmlformats.org/officeDocument/2006/math">
                    <m:r>
                      <a:rPr lang="en-US" altLang="ja-JP" sz="1800" b="0" i="1" smtClean="0">
                        <a:latin typeface="Cambria Math" panose="02040503050406030204" pitchFamily="18" charset="0"/>
                      </a:rPr>
                      <m:t>=</m:t>
                    </m:r>
                    <m:sSub>
                      <m:sSubPr>
                        <m:ctrlPr>
                          <a:rPr lang="ja-JP" altLang="ja-JP" sz="1800" i="1">
                            <a:latin typeface="Cambria Math" panose="02040503050406030204" pitchFamily="18" charset="0"/>
                          </a:rPr>
                        </m:ctrlPr>
                      </m:sSubPr>
                      <m:e>
                        <m:r>
                          <a:rPr lang="en-US" altLang="ja-JP" sz="1800" i="1">
                            <a:latin typeface="Cambria Math" panose="02040503050406030204" pitchFamily="18" charset="0"/>
                          </a:rPr>
                          <m:t>𝑔</m:t>
                        </m:r>
                      </m:e>
                      <m:sub>
                        <m:rad>
                          <m:radPr>
                            <m:degHide m:val="on"/>
                            <m:ctrlPr>
                              <a:rPr lang="en-US" altLang="ja-JP" sz="1800" b="0" i="1" smtClean="0">
                                <a:latin typeface="Cambria Math" panose="02040503050406030204" pitchFamily="18" charset="0"/>
                              </a:rPr>
                            </m:ctrlPr>
                          </m:radPr>
                          <m:deg/>
                          <m:e>
                            <m:sSup>
                              <m:sSupPr>
                                <m:ctrlPr>
                                  <a:rPr lang="ja-JP" altLang="ja-JP" sz="1800" i="1">
                                    <a:latin typeface="Cambria Math" panose="02040503050406030204" pitchFamily="18" charset="0"/>
                                  </a:rPr>
                                </m:ctrlPr>
                              </m:sSupPr>
                              <m:e>
                                <m:r>
                                  <a:rPr lang="en-US" altLang="ja-JP" sz="1800" i="1">
                                    <a:latin typeface="Cambria Math" panose="02040503050406030204" pitchFamily="18" charset="0"/>
                                  </a:rPr>
                                  <m:t>𝑎</m:t>
                                </m:r>
                              </m:e>
                              <m:sup>
                                <m:r>
                                  <a:rPr lang="en-US" altLang="ja-JP" sz="1800" i="1">
                                    <a:latin typeface="Cambria Math" panose="02040503050406030204" pitchFamily="18" charset="0"/>
                                  </a:rPr>
                                  <m:t>2</m:t>
                                </m:r>
                              </m:sup>
                            </m:sSup>
                            <m:r>
                              <a:rPr lang="en-US" altLang="ja-JP" sz="1800" i="1">
                                <a:latin typeface="Cambria Math" panose="02040503050406030204" pitchFamily="18" charset="0"/>
                              </a:rPr>
                              <m:t>+</m:t>
                            </m:r>
                            <m:sSup>
                              <m:sSupPr>
                                <m:ctrlPr>
                                  <a:rPr lang="en-US" altLang="ja-JP" sz="1800" i="1">
                                    <a:latin typeface="Cambria Math" panose="02040503050406030204" pitchFamily="18" charset="0"/>
                                  </a:rPr>
                                </m:ctrlPr>
                              </m:sSupPr>
                              <m:e>
                                <m:r>
                                  <a:rPr lang="en-US" altLang="ja-JP" sz="1800" i="1">
                                    <a:latin typeface="Cambria Math" panose="02040503050406030204" pitchFamily="18" charset="0"/>
                                  </a:rPr>
                                  <m:t>𝑏</m:t>
                                </m:r>
                              </m:e>
                              <m:sup>
                                <m:r>
                                  <a:rPr lang="en-US" altLang="ja-JP" sz="1800" i="1">
                                    <a:latin typeface="Cambria Math" panose="02040503050406030204" pitchFamily="18" charset="0"/>
                                  </a:rPr>
                                  <m:t>2</m:t>
                                </m:r>
                              </m:sup>
                            </m:sSup>
                          </m:e>
                        </m:rad>
                      </m:sub>
                    </m:sSub>
                    <m:d>
                      <m:dPr>
                        <m:ctrlPr>
                          <a:rPr lang="ja-JP" altLang="ja-JP" sz="1800" i="1">
                            <a:latin typeface="Cambria Math" panose="02040503050406030204" pitchFamily="18" charset="0"/>
                          </a:rPr>
                        </m:ctrlPr>
                      </m:dPr>
                      <m:e>
                        <m:r>
                          <a:rPr lang="en-US" altLang="ja-JP" sz="1800" i="1">
                            <a:latin typeface="Cambria Math" panose="02040503050406030204" pitchFamily="18" charset="0"/>
                          </a:rPr>
                          <m:t>𝑥</m:t>
                        </m:r>
                      </m:e>
                    </m:d>
                    <m:r>
                      <a:rPr lang="en-US" altLang="ja-JP" sz="1800" i="1">
                        <a:latin typeface="Cambria Math" panose="02040503050406030204" pitchFamily="18" charset="0"/>
                      </a:rPr>
                      <m:t>∗</m:t>
                    </m:r>
                    <m:r>
                      <a:rPr lang="en-US" altLang="ja-JP" sz="1800" i="1">
                        <a:latin typeface="Cambria Math" panose="02040503050406030204" pitchFamily="18" charset="0"/>
                      </a:rPr>
                      <m:t>𝑓</m:t>
                    </m:r>
                    <m:d>
                      <m:dPr>
                        <m:ctrlPr>
                          <a:rPr lang="ja-JP" altLang="ja-JP" sz="1800" i="1">
                            <a:latin typeface="Cambria Math" panose="02040503050406030204" pitchFamily="18" charset="0"/>
                          </a:rPr>
                        </m:ctrlPr>
                      </m:dPr>
                      <m:e>
                        <m:r>
                          <a:rPr lang="en-US" altLang="ja-JP" sz="1800" i="1">
                            <a:latin typeface="Cambria Math" panose="02040503050406030204" pitchFamily="18" charset="0"/>
                          </a:rPr>
                          <m:t>𝑥</m:t>
                        </m:r>
                      </m:e>
                    </m:d>
                  </m:oMath>
                </a14:m>
                <a:r>
                  <a:rPr kumimoji="1" lang="ja-JP" altLang="en-US" sz="1800" dirty="0" smtClean="0"/>
                  <a:t> </a:t>
                </a:r>
                <a:endParaRPr kumimoji="1" lang="ja-JP" altLang="en-US" sz="1800" dirty="0"/>
              </a:p>
            </p:txBody>
          </p:sp>
        </mc:Choice>
        <mc:Fallback xmlns="">
          <p:sp>
            <p:nvSpPr>
              <p:cNvPr id="3" name="コンテンツ プレースホルダー 2"/>
              <p:cNvSpPr>
                <a:spLocks noGrp="1" noRot="1" noChangeAspect="1" noMove="1" noResize="1" noEditPoints="1" noAdjustHandles="1" noChangeArrowheads="1" noChangeShapeType="1" noTextEdit="1"/>
              </p:cNvSpPr>
              <p:nvPr>
                <p:ph idx="1"/>
              </p:nvPr>
            </p:nvSpPr>
            <p:spPr>
              <a:xfrm>
                <a:off x="635794" y="1480066"/>
                <a:ext cx="5688631" cy="5377934"/>
              </a:xfrm>
              <a:blipFill rotWithShape="0">
                <a:blip r:embed="rId3"/>
                <a:stretch>
                  <a:fillRect l="-857" t="-102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 name="テキスト ボックス 3"/>
              <p:cNvSpPr txBox="1"/>
              <p:nvPr/>
            </p:nvSpPr>
            <p:spPr>
              <a:xfrm>
                <a:off x="404192" y="155518"/>
                <a:ext cx="7505359" cy="1077346"/>
              </a:xfrm>
              <a:prstGeom prst="rect">
                <a:avLst/>
              </a:prstGeom>
              <a:solidFill>
                <a:schemeClr val="accent4">
                  <a:lumMod val="20000"/>
                  <a:lumOff val="80000"/>
                </a:schemeClr>
              </a:solidFill>
            </p:spPr>
            <p:txBody>
              <a:bodyPr wrap="square" rtlCol="0">
                <a:spAutoFit/>
              </a:bodyPr>
              <a:lstStyle/>
              <a:p>
                <a:pPr>
                  <a:spcBef>
                    <a:spcPts val="600"/>
                  </a:spcBef>
                </a:pPr>
                <a14:m>
                  <m:oMath xmlns:m="http://schemas.openxmlformats.org/officeDocument/2006/math">
                    <m:sSub>
                      <m:sSubPr>
                        <m:ctrlPr>
                          <a:rPr lang="ja-JP" altLang="ja-JP" sz="2800" i="1" smtClean="0">
                            <a:latin typeface="Cambria Math" panose="02040503050406030204" pitchFamily="18" charset="0"/>
                          </a:rPr>
                        </m:ctrlPr>
                      </m:sSubPr>
                      <m:e>
                        <m:r>
                          <a:rPr lang="en-US" altLang="ja-JP" sz="2800" i="1">
                            <a:latin typeface="Cambria Math" panose="02040503050406030204" pitchFamily="18" charset="0"/>
                          </a:rPr>
                          <m:t>𝑔</m:t>
                        </m:r>
                      </m:e>
                      <m:sub>
                        <m:r>
                          <a:rPr lang="en-US" altLang="ja-JP" sz="2800" i="1">
                            <a:latin typeface="Cambria Math" panose="02040503050406030204" pitchFamily="18" charset="0"/>
                          </a:rPr>
                          <m:t>𝑎</m:t>
                        </m:r>
                      </m:sub>
                    </m:sSub>
                    <m:d>
                      <m:dPr>
                        <m:ctrlPr>
                          <a:rPr lang="ja-JP" altLang="ja-JP" sz="2800" i="1">
                            <a:latin typeface="Cambria Math" panose="02040503050406030204" pitchFamily="18" charset="0"/>
                          </a:rPr>
                        </m:ctrlPr>
                      </m:dPr>
                      <m:e>
                        <m:r>
                          <a:rPr lang="en-US" altLang="ja-JP" sz="2800" i="1">
                            <a:latin typeface="Cambria Math" panose="02040503050406030204" pitchFamily="18" charset="0"/>
                          </a:rPr>
                          <m:t>𝑥</m:t>
                        </m:r>
                      </m:e>
                    </m:d>
                  </m:oMath>
                </a14:m>
                <a:r>
                  <a:rPr kumimoji="1"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と</a:t>
                </a:r>
                <a14:m>
                  <m:oMath xmlns:m="http://schemas.openxmlformats.org/officeDocument/2006/math">
                    <m:sSub>
                      <m:sSubPr>
                        <m:ctrlPr>
                          <a:rPr lang="ja-JP" altLang="ja-JP" sz="2800" i="1">
                            <a:latin typeface="Cambria Math" panose="02040503050406030204" pitchFamily="18" charset="0"/>
                          </a:rPr>
                        </m:ctrlPr>
                      </m:sSubPr>
                      <m:e>
                        <m:r>
                          <a:rPr lang="en-US" altLang="ja-JP" sz="2800" i="1">
                            <a:latin typeface="Cambria Math" panose="02040503050406030204" pitchFamily="18" charset="0"/>
                          </a:rPr>
                          <m:t>𝑔</m:t>
                        </m:r>
                      </m:e>
                      <m:sub>
                        <m:r>
                          <a:rPr lang="en-US" altLang="ja-JP" sz="2800" b="0" i="1" smtClean="0">
                            <a:latin typeface="Cambria Math" panose="02040503050406030204" pitchFamily="18" charset="0"/>
                          </a:rPr>
                          <m:t>𝑏</m:t>
                        </m:r>
                      </m:sub>
                    </m:sSub>
                    <m:d>
                      <m:dPr>
                        <m:ctrlPr>
                          <a:rPr lang="ja-JP" altLang="ja-JP" sz="2800" i="1">
                            <a:latin typeface="Cambria Math" panose="02040503050406030204" pitchFamily="18" charset="0"/>
                          </a:rPr>
                        </m:ctrlPr>
                      </m:dPr>
                      <m:e>
                        <m:r>
                          <a:rPr lang="en-US" altLang="ja-JP" sz="2800" i="1">
                            <a:latin typeface="Cambria Math" panose="02040503050406030204" pitchFamily="18" charset="0"/>
                          </a:rPr>
                          <m:t>𝑥</m:t>
                        </m:r>
                      </m:e>
                    </m:d>
                  </m:oMath>
                </a14:m>
                <a:r>
                  <a:rPr kumimoji="1"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を連続して畳み込むのは</a:t>
                </a:r>
                <a:endParaRPr kumimoji="1"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14:m>
                  <m:oMath xmlns:m="http://schemas.openxmlformats.org/officeDocument/2006/math">
                    <m:sSub>
                      <m:sSubPr>
                        <m:ctrlPr>
                          <a:rPr lang="ja-JP" altLang="ja-JP" sz="2800" i="1">
                            <a:latin typeface="Cambria Math" panose="02040503050406030204" pitchFamily="18" charset="0"/>
                          </a:rPr>
                        </m:ctrlPr>
                      </m:sSubPr>
                      <m:e>
                        <m:r>
                          <a:rPr lang="en-US" altLang="ja-JP" sz="2800" i="1">
                            <a:latin typeface="Cambria Math" panose="02040503050406030204" pitchFamily="18" charset="0"/>
                          </a:rPr>
                          <m:t>𝑔</m:t>
                        </m:r>
                      </m:e>
                      <m:sub>
                        <m:rad>
                          <m:radPr>
                            <m:degHide m:val="on"/>
                            <m:ctrlPr>
                              <a:rPr lang="en-US" altLang="ja-JP" sz="2800" b="0" i="1" smtClean="0">
                                <a:latin typeface="Cambria Math" panose="02040503050406030204" pitchFamily="18" charset="0"/>
                              </a:rPr>
                            </m:ctrlPr>
                          </m:radPr>
                          <m:deg/>
                          <m:e>
                            <m:sSup>
                              <m:sSupPr>
                                <m:ctrlPr>
                                  <a:rPr lang="en-US" altLang="ja-JP" sz="2800" b="0" i="1" smtClean="0">
                                    <a:latin typeface="Cambria Math" panose="02040503050406030204" pitchFamily="18" charset="0"/>
                                  </a:rPr>
                                </m:ctrlPr>
                              </m:sSupPr>
                              <m:e>
                                <m:r>
                                  <a:rPr lang="en-US" altLang="ja-JP" sz="2800" b="0" i="1" smtClean="0">
                                    <a:latin typeface="Cambria Math" panose="02040503050406030204" pitchFamily="18" charset="0"/>
                                  </a:rPr>
                                  <m:t>𝑎</m:t>
                                </m:r>
                              </m:e>
                              <m:sup>
                                <m:r>
                                  <a:rPr lang="en-US" altLang="ja-JP" sz="2800" b="0" i="1" smtClean="0">
                                    <a:latin typeface="Cambria Math" panose="02040503050406030204" pitchFamily="18" charset="0"/>
                                  </a:rPr>
                                  <m:t>2</m:t>
                                </m:r>
                              </m:sup>
                            </m:sSup>
                            <m:r>
                              <a:rPr lang="en-US" altLang="ja-JP" sz="2800" b="0" i="1" smtClean="0">
                                <a:latin typeface="Cambria Math" panose="02040503050406030204" pitchFamily="18" charset="0"/>
                              </a:rPr>
                              <m:t>+</m:t>
                            </m:r>
                            <m:sSup>
                              <m:sSupPr>
                                <m:ctrlPr>
                                  <a:rPr lang="en-US" altLang="ja-JP" sz="2800" b="0" i="1" smtClean="0">
                                    <a:latin typeface="Cambria Math" panose="02040503050406030204" pitchFamily="18" charset="0"/>
                                  </a:rPr>
                                </m:ctrlPr>
                              </m:sSupPr>
                              <m:e>
                                <m:r>
                                  <a:rPr lang="en-US" altLang="ja-JP" sz="2800" b="0" i="1" smtClean="0">
                                    <a:latin typeface="Cambria Math" panose="02040503050406030204" pitchFamily="18" charset="0"/>
                                  </a:rPr>
                                  <m:t>𝑏</m:t>
                                </m:r>
                              </m:e>
                              <m:sup>
                                <m:r>
                                  <a:rPr lang="en-US" altLang="ja-JP" sz="2800" b="0" i="1" smtClean="0">
                                    <a:latin typeface="Cambria Math" panose="02040503050406030204" pitchFamily="18" charset="0"/>
                                  </a:rPr>
                                  <m:t>2</m:t>
                                </m:r>
                              </m:sup>
                            </m:sSup>
                          </m:e>
                        </m:rad>
                      </m:sub>
                    </m:sSub>
                    <m:d>
                      <m:dPr>
                        <m:ctrlPr>
                          <a:rPr lang="ja-JP" altLang="ja-JP" sz="2800" i="1">
                            <a:latin typeface="Cambria Math" panose="02040503050406030204" pitchFamily="18" charset="0"/>
                          </a:rPr>
                        </m:ctrlPr>
                      </m:dPr>
                      <m:e>
                        <m:r>
                          <a:rPr lang="en-US" altLang="ja-JP" sz="2800" i="1">
                            <a:latin typeface="Cambria Math" panose="02040503050406030204" pitchFamily="18" charset="0"/>
                          </a:rPr>
                          <m:t>𝑥</m:t>
                        </m:r>
                      </m:e>
                    </m:d>
                  </m:oMath>
                </a14:m>
                <a:r>
                  <a:rPr kumimoji="1"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を一度だけ畳み込むことと等しい</a:t>
                </a:r>
                <a:endParaRPr kumimoji="1"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4" name="テキスト ボックス 3"/>
              <p:cNvSpPr txBox="1">
                <a:spLocks noRot="1" noChangeAspect="1" noMove="1" noResize="1" noEditPoints="1" noAdjustHandles="1" noChangeArrowheads="1" noChangeShapeType="1" noTextEdit="1"/>
              </p:cNvSpPr>
              <p:nvPr/>
            </p:nvSpPr>
            <p:spPr>
              <a:xfrm>
                <a:off x="404192" y="155518"/>
                <a:ext cx="7505359" cy="1077346"/>
              </a:xfrm>
              <a:prstGeom prst="rect">
                <a:avLst/>
              </a:prstGeom>
              <a:blipFill rotWithShape="0">
                <a:blip r:embed="rId4"/>
                <a:stretch>
                  <a:fillRect l="-406" t="-5114" b="-14773"/>
                </a:stretch>
              </a:blipFill>
            </p:spPr>
            <p:txBody>
              <a:bodyPr/>
              <a:lstStyle/>
              <a:p>
                <a:r>
                  <a:rPr lang="ja-JP" altLang="en-US">
                    <a:noFill/>
                  </a:rPr>
                  <a:t> </a:t>
                </a:r>
              </a:p>
            </p:txBody>
          </p:sp>
        </mc:Fallback>
      </mc:AlternateContent>
      <p:pic>
        <p:nvPicPr>
          <p:cNvPr id="5" name="図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09343" y="4730942"/>
            <a:ext cx="1964282" cy="1964282"/>
          </a:xfrm>
          <a:prstGeom prst="rect">
            <a:avLst/>
          </a:prstGeom>
        </p:spPr>
      </p:pic>
      <p:pic>
        <p:nvPicPr>
          <p:cNvPr id="6" name="図 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009343" y="2272255"/>
            <a:ext cx="1964282" cy="1964282"/>
          </a:xfrm>
          <a:prstGeom prst="rect">
            <a:avLst/>
          </a:prstGeom>
        </p:spPr>
      </p:pic>
      <p:pic>
        <p:nvPicPr>
          <p:cNvPr id="9" name="図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638304" y="0"/>
            <a:ext cx="1964282" cy="1964282"/>
          </a:xfrm>
          <a:prstGeom prst="rect">
            <a:avLst/>
          </a:prstGeom>
        </p:spPr>
      </p:pic>
      <p:pic>
        <p:nvPicPr>
          <p:cNvPr id="10" name="図 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111509" y="4747714"/>
            <a:ext cx="1947510" cy="1947510"/>
          </a:xfrm>
          <a:prstGeom prst="rect">
            <a:avLst/>
          </a:prstGeom>
        </p:spPr>
      </p:pic>
      <p:sp>
        <p:nvSpPr>
          <p:cNvPr id="11" name="右矢印 10"/>
          <p:cNvSpPr/>
          <p:nvPr/>
        </p:nvSpPr>
        <p:spPr>
          <a:xfrm rot="4500000">
            <a:off x="9395079" y="3113681"/>
            <a:ext cx="2072104"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2" name="正方形/長方形 11"/>
              <p:cNvSpPr/>
              <p:nvPr/>
            </p:nvSpPr>
            <p:spPr>
              <a:xfrm>
                <a:off x="10431131" y="2855312"/>
                <a:ext cx="1317990"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ja-JP" altLang="ja-JP" sz="2400" i="1" smtClean="0">
                              <a:latin typeface="Cambria Math" panose="02040503050406030204" pitchFamily="18" charset="0"/>
                            </a:rPr>
                          </m:ctrlPr>
                        </m:sSubPr>
                        <m:e>
                          <m:r>
                            <a:rPr lang="en-US" altLang="ja-JP" sz="2400" i="1">
                              <a:latin typeface="Cambria Math" panose="02040503050406030204" pitchFamily="18" charset="0"/>
                            </a:rPr>
                            <m:t>𝑔</m:t>
                          </m:r>
                        </m:e>
                        <m:sub>
                          <m:r>
                            <a:rPr lang="en-US" altLang="ja-JP" sz="2400" b="0" i="1" smtClean="0">
                              <a:latin typeface="Cambria Math" panose="02040503050406030204" pitchFamily="18" charset="0"/>
                            </a:rPr>
                            <m:t>𝜎</m:t>
                          </m:r>
                          <m:r>
                            <a:rPr lang="en-US" altLang="ja-JP" sz="2400" b="0" i="1" smtClean="0">
                              <a:latin typeface="Cambria Math" panose="02040503050406030204" pitchFamily="18" charset="0"/>
                            </a:rPr>
                            <m:t>=5</m:t>
                          </m:r>
                        </m:sub>
                      </m:sSub>
                      <m:d>
                        <m:dPr>
                          <m:ctrlPr>
                            <a:rPr lang="ja-JP" altLang="ja-JP" sz="2400" i="1">
                              <a:latin typeface="Cambria Math" panose="02040503050406030204" pitchFamily="18" charset="0"/>
                            </a:rPr>
                          </m:ctrlPr>
                        </m:dPr>
                        <m:e>
                          <m:r>
                            <a:rPr lang="en-US" altLang="ja-JP" sz="2400" i="1">
                              <a:latin typeface="Cambria Math" panose="02040503050406030204" pitchFamily="18" charset="0"/>
                            </a:rPr>
                            <m:t>𝑥</m:t>
                          </m:r>
                        </m:e>
                      </m:d>
                    </m:oMath>
                  </m:oMathPara>
                </a14:m>
                <a:endParaRPr lang="ja-JP" altLang="en-US" sz="2400" dirty="0"/>
              </a:p>
            </p:txBody>
          </p:sp>
        </mc:Choice>
        <mc:Fallback xmlns="">
          <p:sp>
            <p:nvSpPr>
              <p:cNvPr id="12" name="正方形/長方形 11"/>
              <p:cNvSpPr>
                <a:spLocks noRot="1" noChangeAspect="1" noMove="1" noResize="1" noEditPoints="1" noAdjustHandles="1" noChangeArrowheads="1" noChangeShapeType="1" noTextEdit="1"/>
              </p:cNvSpPr>
              <p:nvPr/>
            </p:nvSpPr>
            <p:spPr>
              <a:xfrm>
                <a:off x="10431131" y="2855312"/>
                <a:ext cx="1317990" cy="461665"/>
              </a:xfrm>
              <a:prstGeom prst="rect">
                <a:avLst/>
              </a:prstGeom>
              <a:blipFill rotWithShape="0">
                <a:blip r:embed="rId9"/>
                <a:stretch>
                  <a:fillRect b="-1052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 name="正方形/長方形 12"/>
              <p:cNvSpPr/>
              <p:nvPr/>
            </p:nvSpPr>
            <p:spPr>
              <a:xfrm>
                <a:off x="6899977" y="1332555"/>
                <a:ext cx="1317990"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ja-JP" altLang="ja-JP" sz="2400" i="1" smtClean="0">
                              <a:latin typeface="Cambria Math" panose="02040503050406030204" pitchFamily="18" charset="0"/>
                            </a:rPr>
                          </m:ctrlPr>
                        </m:sSubPr>
                        <m:e>
                          <m:r>
                            <a:rPr lang="en-US" altLang="ja-JP" sz="2400" i="1">
                              <a:latin typeface="Cambria Math" panose="02040503050406030204" pitchFamily="18" charset="0"/>
                            </a:rPr>
                            <m:t>𝑔</m:t>
                          </m:r>
                        </m:e>
                        <m:sub>
                          <m:r>
                            <a:rPr lang="en-US" altLang="ja-JP" sz="2400" b="0" i="1" smtClean="0">
                              <a:latin typeface="Cambria Math" panose="02040503050406030204" pitchFamily="18" charset="0"/>
                            </a:rPr>
                            <m:t>𝜎</m:t>
                          </m:r>
                          <m:r>
                            <a:rPr lang="en-US" altLang="ja-JP" sz="2400" b="0" i="1" smtClean="0">
                              <a:latin typeface="Cambria Math" panose="02040503050406030204" pitchFamily="18" charset="0"/>
                            </a:rPr>
                            <m:t>=3</m:t>
                          </m:r>
                        </m:sub>
                      </m:sSub>
                      <m:d>
                        <m:dPr>
                          <m:ctrlPr>
                            <a:rPr lang="ja-JP" altLang="ja-JP" sz="2400" i="1">
                              <a:latin typeface="Cambria Math" panose="02040503050406030204" pitchFamily="18" charset="0"/>
                            </a:rPr>
                          </m:ctrlPr>
                        </m:dPr>
                        <m:e>
                          <m:r>
                            <a:rPr lang="en-US" altLang="ja-JP" sz="2400" i="1">
                              <a:latin typeface="Cambria Math" panose="02040503050406030204" pitchFamily="18" charset="0"/>
                            </a:rPr>
                            <m:t>𝑥</m:t>
                          </m:r>
                        </m:e>
                      </m:d>
                    </m:oMath>
                  </m:oMathPara>
                </a14:m>
                <a:endParaRPr lang="ja-JP" altLang="en-US" sz="2400" dirty="0"/>
              </a:p>
            </p:txBody>
          </p:sp>
        </mc:Choice>
        <mc:Fallback xmlns="">
          <p:sp>
            <p:nvSpPr>
              <p:cNvPr id="13" name="正方形/長方形 12"/>
              <p:cNvSpPr>
                <a:spLocks noRot="1" noChangeAspect="1" noMove="1" noResize="1" noEditPoints="1" noAdjustHandles="1" noChangeArrowheads="1" noChangeShapeType="1" noTextEdit="1"/>
              </p:cNvSpPr>
              <p:nvPr/>
            </p:nvSpPr>
            <p:spPr>
              <a:xfrm>
                <a:off x="6899977" y="1332555"/>
                <a:ext cx="1317990" cy="461665"/>
              </a:xfrm>
              <a:prstGeom prst="rect">
                <a:avLst/>
              </a:prstGeom>
              <a:blipFill rotWithShape="0">
                <a:blip r:embed="rId10"/>
                <a:stretch>
                  <a:fillRect b="-10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4" name="正方形/長方形 13"/>
              <p:cNvSpPr/>
              <p:nvPr/>
            </p:nvSpPr>
            <p:spPr>
              <a:xfrm>
                <a:off x="6512990" y="4261938"/>
                <a:ext cx="1317990"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ja-JP" altLang="ja-JP" sz="2400" i="1" smtClean="0">
                              <a:latin typeface="Cambria Math" panose="02040503050406030204" pitchFamily="18" charset="0"/>
                            </a:rPr>
                          </m:ctrlPr>
                        </m:sSubPr>
                        <m:e>
                          <m:r>
                            <a:rPr lang="en-US" altLang="ja-JP" sz="2400" i="1">
                              <a:latin typeface="Cambria Math" panose="02040503050406030204" pitchFamily="18" charset="0"/>
                            </a:rPr>
                            <m:t>𝑔</m:t>
                          </m:r>
                        </m:e>
                        <m:sub>
                          <m:r>
                            <a:rPr lang="en-US" altLang="ja-JP" sz="2400" b="0" i="1" smtClean="0">
                              <a:latin typeface="Cambria Math" panose="02040503050406030204" pitchFamily="18" charset="0"/>
                            </a:rPr>
                            <m:t>𝜎</m:t>
                          </m:r>
                          <m:r>
                            <a:rPr lang="en-US" altLang="ja-JP" sz="2400" b="0" i="1" smtClean="0">
                              <a:latin typeface="Cambria Math" panose="02040503050406030204" pitchFamily="18" charset="0"/>
                            </a:rPr>
                            <m:t>=4</m:t>
                          </m:r>
                        </m:sub>
                      </m:sSub>
                      <m:d>
                        <m:dPr>
                          <m:ctrlPr>
                            <a:rPr lang="ja-JP" altLang="ja-JP" sz="2400" i="1">
                              <a:latin typeface="Cambria Math" panose="02040503050406030204" pitchFamily="18" charset="0"/>
                            </a:rPr>
                          </m:ctrlPr>
                        </m:dPr>
                        <m:e>
                          <m:r>
                            <a:rPr lang="en-US" altLang="ja-JP" sz="2400" i="1">
                              <a:latin typeface="Cambria Math" panose="02040503050406030204" pitchFamily="18" charset="0"/>
                            </a:rPr>
                            <m:t>𝑥</m:t>
                          </m:r>
                        </m:e>
                      </m:d>
                    </m:oMath>
                  </m:oMathPara>
                </a14:m>
                <a:endParaRPr lang="ja-JP" altLang="en-US" sz="2400" dirty="0"/>
              </a:p>
            </p:txBody>
          </p:sp>
        </mc:Choice>
        <mc:Fallback xmlns="">
          <p:sp>
            <p:nvSpPr>
              <p:cNvPr id="14" name="正方形/長方形 13"/>
              <p:cNvSpPr>
                <a:spLocks noRot="1" noChangeAspect="1" noMove="1" noResize="1" noEditPoints="1" noAdjustHandles="1" noChangeArrowheads="1" noChangeShapeType="1" noTextEdit="1"/>
              </p:cNvSpPr>
              <p:nvPr/>
            </p:nvSpPr>
            <p:spPr>
              <a:xfrm>
                <a:off x="6512990" y="4261938"/>
                <a:ext cx="1317990" cy="461665"/>
              </a:xfrm>
              <a:prstGeom prst="rect">
                <a:avLst/>
              </a:prstGeom>
              <a:blipFill rotWithShape="0">
                <a:blip r:embed="rId11"/>
                <a:stretch>
                  <a:fillRect b="-10526"/>
                </a:stretch>
              </a:blipFill>
            </p:spPr>
            <p:txBody>
              <a:bodyPr/>
              <a:lstStyle/>
              <a:p>
                <a:r>
                  <a:rPr lang="ja-JP" altLang="en-US">
                    <a:noFill/>
                  </a:rPr>
                  <a:t> </a:t>
                </a:r>
              </a:p>
            </p:txBody>
          </p:sp>
        </mc:Fallback>
      </mc:AlternateContent>
      <p:sp>
        <p:nvSpPr>
          <p:cNvPr id="15" name="右矢印 14"/>
          <p:cNvSpPr/>
          <p:nvPr/>
        </p:nvSpPr>
        <p:spPr>
          <a:xfrm rot="6880804">
            <a:off x="7711963" y="1503617"/>
            <a:ext cx="996310"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右矢印 15"/>
          <p:cNvSpPr/>
          <p:nvPr/>
        </p:nvSpPr>
        <p:spPr>
          <a:xfrm rot="5400000">
            <a:off x="7711139" y="4282072"/>
            <a:ext cx="560691"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左右矢印 1"/>
          <p:cNvSpPr/>
          <p:nvPr/>
        </p:nvSpPr>
        <p:spPr>
          <a:xfrm>
            <a:off x="9042834" y="5470767"/>
            <a:ext cx="999466" cy="484632"/>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スライド番号プレースホルダー 6"/>
          <p:cNvSpPr>
            <a:spLocks noGrp="1"/>
          </p:cNvSpPr>
          <p:nvPr>
            <p:ph type="sldNum" sz="quarter" idx="12"/>
          </p:nvPr>
        </p:nvSpPr>
        <p:spPr/>
        <p:txBody>
          <a:bodyPr/>
          <a:lstStyle/>
          <a:p>
            <a:fld id="{F35DE295-420C-4265-BE54-AE59FA4027A6}" type="slidenum">
              <a:rPr kumimoji="1" lang="ja-JP" altLang="en-US" smtClean="0"/>
              <a:t>11</a:t>
            </a:fld>
            <a:endParaRPr kumimoji="1" lang="ja-JP" altLang="en-US"/>
          </a:p>
        </p:txBody>
      </p:sp>
    </p:spTree>
    <p:extLst>
      <p:ext uri="{BB962C8B-B14F-4D97-AF65-F5344CB8AC3E}">
        <p14:creationId xmlns:p14="http://schemas.microsoft.com/office/powerpoint/2010/main" val="304116758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08981" y="365126"/>
            <a:ext cx="11210486" cy="733270"/>
          </a:xfrm>
        </p:spPr>
        <p:txBody>
          <a:bodyPr>
            <a:normAutofit/>
          </a:bodyPr>
          <a:lstStyle/>
          <a:p>
            <a:r>
              <a:rPr kumimoji="1" lang="ja-JP" altLang="en-US" sz="4000" dirty="0" smtClean="0"/>
              <a:t>スケールスペース</a:t>
            </a:r>
            <a:endParaRPr kumimoji="1" lang="ja-JP" altLang="en-US" sz="4000" dirty="0"/>
          </a:p>
        </p:txBody>
      </p:sp>
      <p:sp>
        <p:nvSpPr>
          <p:cNvPr id="3" name="コンテンツ プレースホルダー 2"/>
          <p:cNvSpPr>
            <a:spLocks noGrp="1"/>
          </p:cNvSpPr>
          <p:nvPr>
            <p:ph idx="1"/>
          </p:nvPr>
        </p:nvSpPr>
        <p:spPr>
          <a:xfrm>
            <a:off x="608981" y="1456432"/>
            <a:ext cx="11210486" cy="2059878"/>
          </a:xfrm>
        </p:spPr>
        <p:txBody>
          <a:bodyPr/>
          <a:lstStyle/>
          <a:p>
            <a:r>
              <a:rPr lang="ja-JP" altLang="en-US" dirty="0" smtClean="0"/>
              <a:t>画像</a:t>
            </a:r>
            <a:r>
              <a:rPr lang="ja-JP" altLang="en-US" dirty="0"/>
              <a:t>の撮影法</a:t>
            </a:r>
            <a:r>
              <a:rPr lang="ja-JP" altLang="en-US" dirty="0" smtClean="0"/>
              <a:t>によって，対象物の大きさは変化する</a:t>
            </a:r>
            <a:endParaRPr lang="en-US" altLang="ja-JP" dirty="0" smtClean="0"/>
          </a:p>
          <a:p>
            <a:r>
              <a:rPr kumimoji="1" lang="ja-JP" altLang="en-US" dirty="0"/>
              <a:t>大きさの</a:t>
            </a:r>
            <a:r>
              <a:rPr kumimoji="1" lang="ja-JP" altLang="en-US" dirty="0" smtClean="0"/>
              <a:t>異なる</a:t>
            </a:r>
            <a:r>
              <a:rPr lang="ja-JP" altLang="en-US" dirty="0"/>
              <a:t>物体</a:t>
            </a:r>
            <a:r>
              <a:rPr kumimoji="1" lang="ja-JP" altLang="en-US" dirty="0" smtClean="0"/>
              <a:t>（の特徴量）の比較は結構難しい</a:t>
            </a:r>
            <a:endParaRPr kumimoji="1" lang="en-US" altLang="ja-JP" dirty="0" smtClean="0"/>
          </a:p>
          <a:p>
            <a:r>
              <a:rPr lang="ja-JP" altLang="en-US" dirty="0"/>
              <a:t>元</a:t>
            </a:r>
            <a:r>
              <a:rPr lang="ja-JP" altLang="en-US" dirty="0" smtClean="0"/>
              <a:t>画像に</a:t>
            </a:r>
            <a:r>
              <a:rPr lang="en-US" altLang="ja-JP" i="1" dirty="0" smtClean="0"/>
              <a:t>σ</a:t>
            </a:r>
            <a:r>
              <a:rPr lang="ja-JP" altLang="en-US" i="1" dirty="0" smtClean="0"/>
              <a:t>の異なるガウシアンフィルタを適用し，スケールの</a:t>
            </a:r>
            <a:r>
              <a:rPr lang="ja-JP" altLang="en-US" i="1" dirty="0"/>
              <a:t>異なる</a:t>
            </a:r>
            <a:r>
              <a:rPr lang="ja-JP" altLang="en-US" i="1" dirty="0" smtClean="0"/>
              <a:t>複数画像を利用して画像処理を行おう，という考え方</a:t>
            </a:r>
            <a:endParaRPr lang="en-US" altLang="ja-JP" i="1" dirty="0" smtClean="0"/>
          </a:p>
        </p:txBody>
      </p:sp>
      <p:pic>
        <p:nvPicPr>
          <p:cNvPr id="4" name="図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0183" y="3516310"/>
            <a:ext cx="2118755" cy="2118755"/>
          </a:xfrm>
          <a:prstGeom prst="rect">
            <a:avLst/>
          </a:prstGeom>
        </p:spPr>
      </p:pic>
      <p:pic>
        <p:nvPicPr>
          <p:cNvPr id="8" name="図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755315" y="3516310"/>
            <a:ext cx="2118755" cy="2118755"/>
          </a:xfrm>
          <a:prstGeom prst="rect">
            <a:avLst/>
          </a:prstGeom>
        </p:spPr>
      </p:pic>
      <p:pic>
        <p:nvPicPr>
          <p:cNvPr id="9" name="図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070447" y="3516310"/>
            <a:ext cx="2118755" cy="2118755"/>
          </a:xfrm>
          <a:prstGeom prst="rect">
            <a:avLst/>
          </a:prstGeom>
        </p:spPr>
      </p:pic>
      <p:pic>
        <p:nvPicPr>
          <p:cNvPr id="10" name="図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385579" y="3516310"/>
            <a:ext cx="2118755" cy="2118755"/>
          </a:xfrm>
          <a:prstGeom prst="rect">
            <a:avLst/>
          </a:prstGeom>
        </p:spPr>
      </p:pic>
      <p:pic>
        <p:nvPicPr>
          <p:cNvPr id="11" name="図 1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700712" y="3516310"/>
            <a:ext cx="2118755" cy="2118755"/>
          </a:xfrm>
          <a:prstGeom prst="rect">
            <a:avLst/>
          </a:prstGeom>
        </p:spPr>
      </p:pic>
      <p:sp>
        <p:nvSpPr>
          <p:cNvPr id="5" name="スライド番号プレースホルダー 4"/>
          <p:cNvSpPr>
            <a:spLocks noGrp="1"/>
          </p:cNvSpPr>
          <p:nvPr>
            <p:ph type="sldNum" sz="quarter" idx="12"/>
          </p:nvPr>
        </p:nvSpPr>
        <p:spPr/>
        <p:txBody>
          <a:bodyPr/>
          <a:lstStyle/>
          <a:p>
            <a:fld id="{F35DE295-420C-4265-BE54-AE59FA4027A6}" type="slidenum">
              <a:rPr kumimoji="1" lang="ja-JP" altLang="en-US" smtClean="0"/>
              <a:t>12</a:t>
            </a:fld>
            <a:endParaRPr kumimoji="1" lang="ja-JP" altLang="en-US"/>
          </a:p>
        </p:txBody>
      </p:sp>
    </p:spTree>
    <p:extLst>
      <p:ext uri="{BB962C8B-B14F-4D97-AF65-F5344CB8AC3E}">
        <p14:creationId xmlns:p14="http://schemas.microsoft.com/office/powerpoint/2010/main" val="107366101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3704133" y="133350"/>
            <a:ext cx="8257452" cy="733270"/>
          </a:xfrm>
        </p:spPr>
        <p:txBody>
          <a:bodyPr>
            <a:normAutofit/>
          </a:bodyPr>
          <a:lstStyle/>
          <a:p>
            <a:pPr algn="r"/>
            <a:r>
              <a:rPr kumimoji="1" lang="en-US" altLang="ja-JP" sz="3600" dirty="0" err="1" smtClean="0"/>
              <a:t>DoG</a:t>
            </a:r>
            <a:r>
              <a:rPr kumimoji="1" lang="en-US" altLang="ja-JP" sz="3600" dirty="0" smtClean="0"/>
              <a:t> : Difference of Gaussian</a:t>
            </a:r>
            <a:endParaRPr kumimoji="1" lang="ja-JP" altLang="en-US" sz="3600" dirty="0"/>
          </a:p>
        </p:txBody>
      </p:sp>
      <p:sp>
        <p:nvSpPr>
          <p:cNvPr id="4" name="正方形/長方形 3"/>
          <p:cNvSpPr/>
          <p:nvPr/>
        </p:nvSpPr>
        <p:spPr>
          <a:xfrm>
            <a:off x="7023597" y="985391"/>
            <a:ext cx="5168403" cy="1938992"/>
          </a:xfrm>
          <a:prstGeom prst="rect">
            <a:avLst/>
          </a:prstGeom>
        </p:spPr>
        <p:txBody>
          <a:bodyPr wrap="none">
            <a:spAutoFit/>
          </a:bodyPr>
          <a:lstStyle/>
          <a:p>
            <a:pPr>
              <a:spcBef>
                <a:spcPts val="600"/>
              </a:spcBef>
            </a:pP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スケールを考慮して特徴点を検出する</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a:p>
            <a:pPr marL="457200" indent="-457200">
              <a:spcBef>
                <a:spcPts val="600"/>
              </a:spcBef>
              <a:buFont typeface="+mj-lt"/>
              <a:buAutoNum type="arabicPeriod"/>
            </a:pP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異なる</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σ</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のガウシアンフィルタをかける</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a:p>
            <a:pPr marL="457200" indent="-457200">
              <a:spcBef>
                <a:spcPts val="600"/>
              </a:spcBef>
              <a:buFont typeface="+mj-lt"/>
              <a:buAutoNum type="arabicPeriod"/>
            </a:pP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ぼ</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かした画像の差分を計算</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a:p>
            <a:pPr lvl="1">
              <a:spcBef>
                <a:spcPts val="600"/>
              </a:spcBef>
            </a:pP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これが</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2000"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D</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ifference </a:t>
            </a:r>
            <a:r>
              <a:rPr lang="en-US" altLang="ja-JP" sz="2000"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O</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f </a:t>
            </a:r>
            <a:r>
              <a:rPr lang="en-US" altLang="ja-JP" sz="2000"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G</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aussian”</a:t>
            </a:r>
          </a:p>
          <a:p>
            <a:pPr marL="457200" indent="-457200">
              <a:spcBef>
                <a:spcPts val="600"/>
              </a:spcBef>
              <a:buFont typeface="+mj-lt"/>
              <a:buAutoNum type="arabicPeriod"/>
            </a:pPr>
            <a:r>
              <a:rPr lang="en-US" altLang="ja-JP" sz="2000" dirty="0" err="1" smtClean="0">
                <a:latin typeface="メイリオ" panose="020B0604030504040204" pitchFamily="50" charset="-128"/>
                <a:ea typeface="メイリオ" panose="020B0604030504040204" pitchFamily="50" charset="-128"/>
                <a:cs typeface="メイリオ" panose="020B0604030504040204" pitchFamily="50" charset="-128"/>
              </a:rPr>
              <a:t>DoG</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画像中で局所最大・最小点を発見</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 name="正方形/長方形 4"/>
          <p:cNvSpPr/>
          <p:nvPr/>
        </p:nvSpPr>
        <p:spPr>
          <a:xfrm>
            <a:off x="426832" y="7457807"/>
            <a:ext cx="4288353" cy="338554"/>
          </a:xfrm>
          <a:prstGeom prst="rect">
            <a:avLst/>
          </a:prstGeom>
        </p:spPr>
        <p:txBody>
          <a:bodyPr wrap="none">
            <a:spAutoFit/>
          </a:bodyPr>
          <a:lstStyle/>
          <a:p>
            <a:r>
              <a:rPr lang="ja-JP" altLang="en-US" sz="2400" baseline="-25000" dirty="0" smtClean="0">
                <a:latin typeface="メイリオ" panose="020B0604030504040204" pitchFamily="50" charset="-128"/>
                <a:ea typeface="メイリオ" panose="020B0604030504040204" pitchFamily="50" charset="-128"/>
                <a:cs typeface="メイリオ" panose="020B0604030504040204" pitchFamily="50" charset="-128"/>
              </a:rPr>
              <a:t>異なるスケールのガウシアンフィルタを適用</a:t>
            </a:r>
            <a:endParaRPr lang="en-US" altLang="ja-JP" sz="2400" baseline="-250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22" name="直線矢印コネクタ 21"/>
          <p:cNvCxnSpPr/>
          <p:nvPr/>
        </p:nvCxnSpPr>
        <p:spPr>
          <a:xfrm>
            <a:off x="3072463" y="4963337"/>
            <a:ext cx="1322423" cy="95554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矢印コネクタ 23"/>
          <p:cNvCxnSpPr/>
          <p:nvPr/>
        </p:nvCxnSpPr>
        <p:spPr>
          <a:xfrm>
            <a:off x="3060106" y="6031643"/>
            <a:ext cx="1347137" cy="1051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線矢印コネクタ 32"/>
          <p:cNvCxnSpPr/>
          <p:nvPr/>
        </p:nvCxnSpPr>
        <p:spPr>
          <a:xfrm>
            <a:off x="3072463" y="3554667"/>
            <a:ext cx="1322423" cy="95554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矢印コネクタ 33"/>
          <p:cNvCxnSpPr/>
          <p:nvPr/>
        </p:nvCxnSpPr>
        <p:spPr>
          <a:xfrm>
            <a:off x="3060106" y="4598259"/>
            <a:ext cx="1347137" cy="1051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線矢印コネクタ 34"/>
          <p:cNvCxnSpPr/>
          <p:nvPr/>
        </p:nvCxnSpPr>
        <p:spPr>
          <a:xfrm>
            <a:off x="3072463" y="2244851"/>
            <a:ext cx="1322423" cy="95554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矢印コネクタ 35"/>
          <p:cNvCxnSpPr/>
          <p:nvPr/>
        </p:nvCxnSpPr>
        <p:spPr>
          <a:xfrm>
            <a:off x="3060106" y="3300800"/>
            <a:ext cx="1347137" cy="1051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線矢印コネクタ 37"/>
          <p:cNvCxnSpPr/>
          <p:nvPr/>
        </p:nvCxnSpPr>
        <p:spPr>
          <a:xfrm>
            <a:off x="3072463" y="798767"/>
            <a:ext cx="1322423" cy="95554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線矢印コネクタ 38"/>
          <p:cNvCxnSpPr/>
          <p:nvPr/>
        </p:nvCxnSpPr>
        <p:spPr>
          <a:xfrm>
            <a:off x="3060106" y="1854716"/>
            <a:ext cx="1347137" cy="1051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円/楕円 39"/>
          <p:cNvSpPr/>
          <p:nvPr/>
        </p:nvSpPr>
        <p:spPr>
          <a:xfrm>
            <a:off x="4508500" y="5675527"/>
            <a:ext cx="520700" cy="5207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4000" spc="20" dirty="0" smtClean="0">
                <a:ea typeface="MingLiU_HKSCS" panose="02020500000000000000" pitchFamily="18" charset="-120"/>
                <a:cs typeface="Arial Unicode MS" panose="020B0604020202020204" pitchFamily="50" charset="-128"/>
              </a:rPr>
              <a:t>－</a:t>
            </a:r>
            <a:endParaRPr kumimoji="1" lang="ja-JP" altLang="en-US" sz="4000" spc="20" dirty="0">
              <a:ea typeface="MingLiU_HKSCS" panose="02020500000000000000" pitchFamily="18" charset="-120"/>
              <a:cs typeface="Arial Unicode MS" panose="020B0604020202020204" pitchFamily="50" charset="-128"/>
            </a:endParaRPr>
          </a:p>
        </p:txBody>
      </p:sp>
      <p:sp>
        <p:nvSpPr>
          <p:cNvPr id="41" name="円/楕円 40"/>
          <p:cNvSpPr/>
          <p:nvPr/>
        </p:nvSpPr>
        <p:spPr>
          <a:xfrm>
            <a:off x="4508500" y="4241800"/>
            <a:ext cx="520700" cy="5207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4000" spc="20" dirty="0" smtClean="0">
                <a:ea typeface="MingLiU_HKSCS" panose="02020500000000000000" pitchFamily="18" charset="-120"/>
                <a:cs typeface="Arial Unicode MS" panose="020B0604020202020204" pitchFamily="50" charset="-128"/>
              </a:rPr>
              <a:t>－</a:t>
            </a:r>
            <a:endParaRPr kumimoji="1" lang="ja-JP" altLang="en-US" sz="4000" spc="20" dirty="0">
              <a:ea typeface="MingLiU_HKSCS" panose="02020500000000000000" pitchFamily="18" charset="-120"/>
              <a:cs typeface="Arial Unicode MS" panose="020B0604020202020204" pitchFamily="50" charset="-128"/>
            </a:endParaRPr>
          </a:p>
        </p:txBody>
      </p:sp>
      <p:sp>
        <p:nvSpPr>
          <p:cNvPr id="42" name="円/楕円 41"/>
          <p:cNvSpPr/>
          <p:nvPr/>
        </p:nvSpPr>
        <p:spPr>
          <a:xfrm>
            <a:off x="4508500" y="2944684"/>
            <a:ext cx="520700" cy="5207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4000" spc="20" dirty="0" smtClean="0">
                <a:ea typeface="MingLiU_HKSCS" panose="02020500000000000000" pitchFamily="18" charset="-120"/>
                <a:cs typeface="Arial Unicode MS" panose="020B0604020202020204" pitchFamily="50" charset="-128"/>
              </a:rPr>
              <a:t>－</a:t>
            </a:r>
            <a:endParaRPr kumimoji="1" lang="ja-JP" altLang="en-US" sz="4000" spc="20" dirty="0">
              <a:ea typeface="MingLiU_HKSCS" panose="02020500000000000000" pitchFamily="18" charset="-120"/>
              <a:cs typeface="Arial Unicode MS" panose="020B0604020202020204" pitchFamily="50" charset="-128"/>
            </a:endParaRPr>
          </a:p>
        </p:txBody>
      </p:sp>
      <p:sp>
        <p:nvSpPr>
          <p:cNvPr id="43" name="円/楕円 42"/>
          <p:cNvSpPr/>
          <p:nvPr/>
        </p:nvSpPr>
        <p:spPr>
          <a:xfrm>
            <a:off x="4508500" y="1498600"/>
            <a:ext cx="520700" cy="5207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4000" spc="20" dirty="0" smtClean="0">
                <a:ea typeface="MingLiU_HKSCS" panose="02020500000000000000" pitchFamily="18" charset="-120"/>
                <a:cs typeface="Arial Unicode MS" panose="020B0604020202020204" pitchFamily="50" charset="-128"/>
              </a:rPr>
              <a:t>－</a:t>
            </a:r>
            <a:endParaRPr kumimoji="1" lang="ja-JP" altLang="en-US" sz="4000" spc="20" dirty="0">
              <a:ea typeface="MingLiU_HKSCS" panose="02020500000000000000" pitchFamily="18" charset="-120"/>
              <a:cs typeface="Arial Unicode MS" panose="020B0604020202020204" pitchFamily="50" charset="-128"/>
            </a:endParaRPr>
          </a:p>
        </p:txBody>
      </p:sp>
      <mc:AlternateContent xmlns:mc="http://schemas.openxmlformats.org/markup-compatibility/2006" xmlns:a14="http://schemas.microsoft.com/office/drawing/2010/main">
        <mc:Choice Requires="a14">
          <p:sp>
            <p:nvSpPr>
              <p:cNvPr id="44" name="正方形/長方形 43"/>
              <p:cNvSpPr/>
              <p:nvPr/>
            </p:nvSpPr>
            <p:spPr>
              <a:xfrm>
                <a:off x="319061" y="5720834"/>
                <a:ext cx="1644040" cy="59105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ja-JP" altLang="ja-JP" sz="3200" i="1" smtClean="0">
                              <a:latin typeface="Cambria Math" panose="02040503050406030204" pitchFamily="18" charset="0"/>
                            </a:rPr>
                          </m:ctrlPr>
                        </m:sSubPr>
                        <m:e>
                          <m:r>
                            <a:rPr lang="en-US" altLang="ja-JP" sz="3200" i="1">
                              <a:latin typeface="Cambria Math" panose="02040503050406030204" pitchFamily="18" charset="0"/>
                            </a:rPr>
                            <m:t>𝑔</m:t>
                          </m:r>
                        </m:e>
                        <m:sub>
                          <m:sSup>
                            <m:sSupPr>
                              <m:ctrlPr>
                                <a:rPr lang="en-US" altLang="ja-JP" sz="3200" i="1">
                                  <a:latin typeface="Cambria Math" panose="02040503050406030204" pitchFamily="18" charset="0"/>
                                </a:rPr>
                              </m:ctrlPr>
                            </m:sSupPr>
                            <m:e>
                              <m:r>
                                <a:rPr lang="en-US" altLang="ja-JP" sz="3200" i="1">
                                  <a:latin typeface="Cambria Math" panose="02040503050406030204" pitchFamily="18" charset="0"/>
                                </a:rPr>
                                <m:t>𝑘</m:t>
                              </m:r>
                            </m:e>
                            <m:sup>
                              <m:r>
                                <a:rPr lang="en-US" altLang="ja-JP" sz="3200" b="0" i="1" smtClean="0">
                                  <a:latin typeface="Cambria Math" panose="02040503050406030204" pitchFamily="18" charset="0"/>
                                </a:rPr>
                                <m:t>0</m:t>
                              </m:r>
                            </m:sup>
                          </m:sSup>
                          <m:r>
                            <m:rPr>
                              <m:sty m:val="p"/>
                            </m:rPr>
                            <a:rPr lang="en-US" altLang="ja-JP" sz="3200">
                              <a:latin typeface="Cambria Math" panose="02040503050406030204" pitchFamily="18" charset="0"/>
                            </a:rPr>
                            <m:t>σ</m:t>
                          </m:r>
                        </m:sub>
                      </m:sSub>
                      <m:r>
                        <a:rPr lang="en-US" altLang="ja-JP" sz="3200" b="0" i="1" smtClean="0">
                          <a:latin typeface="Cambria Math" panose="02040503050406030204" pitchFamily="18" charset="0"/>
                        </a:rPr>
                        <m:t>∗</m:t>
                      </m:r>
                      <m:r>
                        <a:rPr lang="en-US" altLang="ja-JP" sz="3200" b="0" i="1" smtClean="0">
                          <a:latin typeface="Cambria Math" panose="02040503050406030204" pitchFamily="18" charset="0"/>
                        </a:rPr>
                        <m:t>𝐼</m:t>
                      </m:r>
                    </m:oMath>
                  </m:oMathPara>
                </a14:m>
                <a:endParaRPr lang="ja-JP" altLang="en-US" sz="3200" dirty="0"/>
              </a:p>
            </p:txBody>
          </p:sp>
        </mc:Choice>
        <mc:Fallback xmlns="">
          <p:sp>
            <p:nvSpPr>
              <p:cNvPr id="44" name="正方形/長方形 43"/>
              <p:cNvSpPr>
                <a:spLocks noRot="1" noChangeAspect="1" noMove="1" noResize="1" noEditPoints="1" noAdjustHandles="1" noChangeArrowheads="1" noChangeShapeType="1" noTextEdit="1"/>
              </p:cNvSpPr>
              <p:nvPr/>
            </p:nvSpPr>
            <p:spPr>
              <a:xfrm>
                <a:off x="319061" y="5720834"/>
                <a:ext cx="1644040" cy="591059"/>
              </a:xfrm>
              <a:prstGeom prst="rect">
                <a:avLst/>
              </a:prstGeom>
              <a:blipFill rotWithShape="0">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6" name="正方形/長方形 45"/>
              <p:cNvSpPr/>
              <p:nvPr/>
            </p:nvSpPr>
            <p:spPr>
              <a:xfrm>
                <a:off x="319061" y="4463534"/>
                <a:ext cx="1644040" cy="59105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ja-JP" altLang="ja-JP" sz="3200" i="1" smtClean="0">
                              <a:latin typeface="Cambria Math" panose="02040503050406030204" pitchFamily="18" charset="0"/>
                            </a:rPr>
                          </m:ctrlPr>
                        </m:sSubPr>
                        <m:e>
                          <m:r>
                            <a:rPr lang="en-US" altLang="ja-JP" sz="3200" i="1">
                              <a:latin typeface="Cambria Math" panose="02040503050406030204" pitchFamily="18" charset="0"/>
                            </a:rPr>
                            <m:t>𝑔</m:t>
                          </m:r>
                        </m:e>
                        <m:sub>
                          <m:sSup>
                            <m:sSupPr>
                              <m:ctrlPr>
                                <a:rPr lang="en-US" altLang="ja-JP" sz="3200" b="0" i="1" smtClean="0">
                                  <a:latin typeface="Cambria Math" panose="02040503050406030204" pitchFamily="18" charset="0"/>
                                </a:rPr>
                              </m:ctrlPr>
                            </m:sSupPr>
                            <m:e>
                              <m:r>
                                <a:rPr lang="en-US" altLang="ja-JP" sz="3200" b="0" i="1" smtClean="0">
                                  <a:latin typeface="Cambria Math" panose="02040503050406030204" pitchFamily="18" charset="0"/>
                                </a:rPr>
                                <m:t>𝑘</m:t>
                              </m:r>
                            </m:e>
                            <m:sup>
                              <m:r>
                                <a:rPr lang="en-US" altLang="ja-JP" sz="3200" b="0" i="1" smtClean="0">
                                  <a:latin typeface="Cambria Math" panose="02040503050406030204" pitchFamily="18" charset="0"/>
                                </a:rPr>
                                <m:t>1</m:t>
                              </m:r>
                            </m:sup>
                          </m:sSup>
                          <m:r>
                            <m:rPr>
                              <m:sty m:val="p"/>
                            </m:rPr>
                            <a:rPr lang="en-US" altLang="ja-JP" sz="3200">
                              <a:latin typeface="Cambria Math" panose="02040503050406030204" pitchFamily="18" charset="0"/>
                            </a:rPr>
                            <m:t>σ</m:t>
                          </m:r>
                        </m:sub>
                      </m:sSub>
                      <m:r>
                        <a:rPr lang="en-US" altLang="ja-JP" sz="3200" b="0" i="1" smtClean="0">
                          <a:latin typeface="Cambria Math" panose="02040503050406030204" pitchFamily="18" charset="0"/>
                        </a:rPr>
                        <m:t>∗</m:t>
                      </m:r>
                      <m:r>
                        <a:rPr lang="en-US" altLang="ja-JP" sz="3200" b="0" i="1" smtClean="0">
                          <a:latin typeface="Cambria Math" panose="02040503050406030204" pitchFamily="18" charset="0"/>
                        </a:rPr>
                        <m:t>𝐼</m:t>
                      </m:r>
                    </m:oMath>
                  </m:oMathPara>
                </a14:m>
                <a:endParaRPr lang="ja-JP" altLang="en-US" sz="3200" dirty="0"/>
              </a:p>
            </p:txBody>
          </p:sp>
        </mc:Choice>
        <mc:Fallback xmlns="">
          <p:sp>
            <p:nvSpPr>
              <p:cNvPr id="46" name="正方形/長方形 45"/>
              <p:cNvSpPr>
                <a:spLocks noRot="1" noChangeAspect="1" noMove="1" noResize="1" noEditPoints="1" noAdjustHandles="1" noChangeArrowheads="1" noChangeShapeType="1" noTextEdit="1"/>
              </p:cNvSpPr>
              <p:nvPr/>
            </p:nvSpPr>
            <p:spPr>
              <a:xfrm>
                <a:off x="319061" y="4463534"/>
                <a:ext cx="1644040" cy="591059"/>
              </a:xfrm>
              <a:prstGeom prst="rect">
                <a:avLst/>
              </a:prstGeom>
              <a:blipFill rotWithShape="0">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7" name="正方形/長方形 46"/>
              <p:cNvSpPr/>
              <p:nvPr/>
            </p:nvSpPr>
            <p:spPr>
              <a:xfrm>
                <a:off x="319061" y="3110984"/>
                <a:ext cx="1644040" cy="59105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ja-JP" altLang="ja-JP" sz="3200" i="1" smtClean="0">
                              <a:latin typeface="Cambria Math" panose="02040503050406030204" pitchFamily="18" charset="0"/>
                            </a:rPr>
                          </m:ctrlPr>
                        </m:sSubPr>
                        <m:e>
                          <m:r>
                            <a:rPr lang="en-US" altLang="ja-JP" sz="3200" i="1">
                              <a:latin typeface="Cambria Math" panose="02040503050406030204" pitchFamily="18" charset="0"/>
                            </a:rPr>
                            <m:t>𝑔</m:t>
                          </m:r>
                        </m:e>
                        <m:sub>
                          <m:sSup>
                            <m:sSupPr>
                              <m:ctrlPr>
                                <a:rPr lang="en-US" altLang="ja-JP" sz="3200" b="0" i="1" smtClean="0">
                                  <a:latin typeface="Cambria Math" panose="02040503050406030204" pitchFamily="18" charset="0"/>
                                </a:rPr>
                              </m:ctrlPr>
                            </m:sSupPr>
                            <m:e>
                              <m:r>
                                <a:rPr lang="en-US" altLang="ja-JP" sz="3200" b="0" i="1" smtClean="0">
                                  <a:latin typeface="Cambria Math" panose="02040503050406030204" pitchFamily="18" charset="0"/>
                                </a:rPr>
                                <m:t>𝑘</m:t>
                              </m:r>
                            </m:e>
                            <m:sup>
                              <m:r>
                                <a:rPr lang="en-US" altLang="ja-JP" sz="3200" b="0" i="1" smtClean="0">
                                  <a:latin typeface="Cambria Math" panose="02040503050406030204" pitchFamily="18" charset="0"/>
                                </a:rPr>
                                <m:t>2</m:t>
                              </m:r>
                            </m:sup>
                          </m:sSup>
                          <m:r>
                            <m:rPr>
                              <m:sty m:val="p"/>
                            </m:rPr>
                            <a:rPr lang="en-US" altLang="ja-JP" sz="3200">
                              <a:latin typeface="Cambria Math" panose="02040503050406030204" pitchFamily="18" charset="0"/>
                            </a:rPr>
                            <m:t>σ</m:t>
                          </m:r>
                        </m:sub>
                      </m:sSub>
                      <m:r>
                        <a:rPr lang="en-US" altLang="ja-JP" sz="3200" b="0" i="1" smtClean="0">
                          <a:latin typeface="Cambria Math" panose="02040503050406030204" pitchFamily="18" charset="0"/>
                        </a:rPr>
                        <m:t>∗</m:t>
                      </m:r>
                      <m:r>
                        <a:rPr lang="en-US" altLang="ja-JP" sz="3200" b="0" i="1" smtClean="0">
                          <a:latin typeface="Cambria Math" panose="02040503050406030204" pitchFamily="18" charset="0"/>
                        </a:rPr>
                        <m:t>𝐼</m:t>
                      </m:r>
                    </m:oMath>
                  </m:oMathPara>
                </a14:m>
                <a:endParaRPr lang="ja-JP" altLang="en-US" sz="3200" dirty="0"/>
              </a:p>
            </p:txBody>
          </p:sp>
        </mc:Choice>
        <mc:Fallback xmlns="">
          <p:sp>
            <p:nvSpPr>
              <p:cNvPr id="47" name="正方形/長方形 46"/>
              <p:cNvSpPr>
                <a:spLocks noRot="1" noChangeAspect="1" noMove="1" noResize="1" noEditPoints="1" noAdjustHandles="1" noChangeArrowheads="1" noChangeShapeType="1" noTextEdit="1"/>
              </p:cNvSpPr>
              <p:nvPr/>
            </p:nvSpPr>
            <p:spPr>
              <a:xfrm>
                <a:off x="319061" y="3110984"/>
                <a:ext cx="1644040" cy="591059"/>
              </a:xfrm>
              <a:prstGeom prst="rect">
                <a:avLst/>
              </a:prstGeom>
              <a:blipFill rotWithShape="0">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8" name="正方形/長方形 47"/>
              <p:cNvSpPr/>
              <p:nvPr/>
            </p:nvSpPr>
            <p:spPr>
              <a:xfrm>
                <a:off x="319061" y="1853684"/>
                <a:ext cx="1644040" cy="59105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ja-JP" altLang="ja-JP" sz="3200" i="1" smtClean="0">
                              <a:latin typeface="Cambria Math" panose="02040503050406030204" pitchFamily="18" charset="0"/>
                            </a:rPr>
                          </m:ctrlPr>
                        </m:sSubPr>
                        <m:e>
                          <m:r>
                            <a:rPr lang="en-US" altLang="ja-JP" sz="3200" i="1">
                              <a:latin typeface="Cambria Math" panose="02040503050406030204" pitchFamily="18" charset="0"/>
                            </a:rPr>
                            <m:t>𝑔</m:t>
                          </m:r>
                        </m:e>
                        <m:sub>
                          <m:sSup>
                            <m:sSupPr>
                              <m:ctrlPr>
                                <a:rPr lang="en-US" altLang="ja-JP" sz="3200" b="0" i="1" smtClean="0">
                                  <a:latin typeface="Cambria Math" panose="02040503050406030204" pitchFamily="18" charset="0"/>
                                </a:rPr>
                              </m:ctrlPr>
                            </m:sSupPr>
                            <m:e>
                              <m:r>
                                <a:rPr lang="en-US" altLang="ja-JP" sz="3200" b="0" i="1" smtClean="0">
                                  <a:latin typeface="Cambria Math" panose="02040503050406030204" pitchFamily="18" charset="0"/>
                                </a:rPr>
                                <m:t>𝑘</m:t>
                              </m:r>
                            </m:e>
                            <m:sup>
                              <m:r>
                                <a:rPr lang="en-US" altLang="ja-JP" sz="3200" b="0" i="1" smtClean="0">
                                  <a:latin typeface="Cambria Math" panose="02040503050406030204" pitchFamily="18" charset="0"/>
                                </a:rPr>
                                <m:t>3</m:t>
                              </m:r>
                            </m:sup>
                          </m:sSup>
                          <m:r>
                            <m:rPr>
                              <m:sty m:val="p"/>
                            </m:rPr>
                            <a:rPr lang="en-US" altLang="ja-JP" sz="3200">
                              <a:latin typeface="Cambria Math" panose="02040503050406030204" pitchFamily="18" charset="0"/>
                            </a:rPr>
                            <m:t>σ</m:t>
                          </m:r>
                        </m:sub>
                      </m:sSub>
                      <m:r>
                        <a:rPr lang="en-US" altLang="ja-JP" sz="3200" b="0" i="1" smtClean="0">
                          <a:latin typeface="Cambria Math" panose="02040503050406030204" pitchFamily="18" charset="0"/>
                        </a:rPr>
                        <m:t>∗</m:t>
                      </m:r>
                      <m:r>
                        <a:rPr lang="en-US" altLang="ja-JP" sz="3200" b="0" i="1" smtClean="0">
                          <a:latin typeface="Cambria Math" panose="02040503050406030204" pitchFamily="18" charset="0"/>
                        </a:rPr>
                        <m:t>𝐼</m:t>
                      </m:r>
                    </m:oMath>
                  </m:oMathPara>
                </a14:m>
                <a:endParaRPr lang="ja-JP" altLang="en-US" sz="3200" dirty="0"/>
              </a:p>
            </p:txBody>
          </p:sp>
        </mc:Choice>
        <mc:Fallback xmlns="">
          <p:sp>
            <p:nvSpPr>
              <p:cNvPr id="48" name="正方形/長方形 47"/>
              <p:cNvSpPr>
                <a:spLocks noRot="1" noChangeAspect="1" noMove="1" noResize="1" noEditPoints="1" noAdjustHandles="1" noChangeArrowheads="1" noChangeShapeType="1" noTextEdit="1"/>
              </p:cNvSpPr>
              <p:nvPr/>
            </p:nvSpPr>
            <p:spPr>
              <a:xfrm>
                <a:off x="319061" y="1853684"/>
                <a:ext cx="1644040" cy="591059"/>
              </a:xfrm>
              <a:prstGeom prst="rect">
                <a:avLst/>
              </a:prstGeom>
              <a:blipFill rotWithShape="0">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9" name="正方形/長方形 48"/>
              <p:cNvSpPr/>
              <p:nvPr/>
            </p:nvSpPr>
            <p:spPr>
              <a:xfrm>
                <a:off x="319061" y="405884"/>
                <a:ext cx="1644040" cy="59105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ja-JP" altLang="ja-JP" sz="3200" i="1" smtClean="0">
                              <a:latin typeface="Cambria Math" panose="02040503050406030204" pitchFamily="18" charset="0"/>
                            </a:rPr>
                          </m:ctrlPr>
                        </m:sSubPr>
                        <m:e>
                          <m:r>
                            <a:rPr lang="en-US" altLang="ja-JP" sz="3200" i="1">
                              <a:latin typeface="Cambria Math" panose="02040503050406030204" pitchFamily="18" charset="0"/>
                            </a:rPr>
                            <m:t>𝑔</m:t>
                          </m:r>
                        </m:e>
                        <m:sub>
                          <m:sSup>
                            <m:sSupPr>
                              <m:ctrlPr>
                                <a:rPr lang="en-US" altLang="ja-JP" sz="3200" b="0" i="1" smtClean="0">
                                  <a:latin typeface="Cambria Math" panose="02040503050406030204" pitchFamily="18" charset="0"/>
                                </a:rPr>
                              </m:ctrlPr>
                            </m:sSupPr>
                            <m:e>
                              <m:r>
                                <a:rPr lang="en-US" altLang="ja-JP" sz="3200" b="0" i="1" smtClean="0">
                                  <a:latin typeface="Cambria Math" panose="02040503050406030204" pitchFamily="18" charset="0"/>
                                </a:rPr>
                                <m:t>𝑘</m:t>
                              </m:r>
                            </m:e>
                            <m:sup>
                              <m:r>
                                <a:rPr lang="en-US" altLang="ja-JP" sz="3200" b="0" i="1" smtClean="0">
                                  <a:latin typeface="Cambria Math" panose="02040503050406030204" pitchFamily="18" charset="0"/>
                                </a:rPr>
                                <m:t>4</m:t>
                              </m:r>
                            </m:sup>
                          </m:sSup>
                          <m:r>
                            <m:rPr>
                              <m:sty m:val="p"/>
                            </m:rPr>
                            <a:rPr lang="en-US" altLang="ja-JP" sz="3200">
                              <a:latin typeface="Cambria Math" panose="02040503050406030204" pitchFamily="18" charset="0"/>
                            </a:rPr>
                            <m:t>σ</m:t>
                          </m:r>
                        </m:sub>
                      </m:sSub>
                      <m:r>
                        <a:rPr lang="en-US" altLang="ja-JP" sz="3200" b="0" i="1" smtClean="0">
                          <a:latin typeface="Cambria Math" panose="02040503050406030204" pitchFamily="18" charset="0"/>
                        </a:rPr>
                        <m:t>∗</m:t>
                      </m:r>
                      <m:r>
                        <a:rPr lang="en-US" altLang="ja-JP" sz="3200" b="0" i="1" smtClean="0">
                          <a:latin typeface="Cambria Math" panose="02040503050406030204" pitchFamily="18" charset="0"/>
                        </a:rPr>
                        <m:t>𝐼</m:t>
                      </m:r>
                    </m:oMath>
                  </m:oMathPara>
                </a14:m>
                <a:endParaRPr lang="ja-JP" altLang="en-US" sz="3200" dirty="0"/>
              </a:p>
            </p:txBody>
          </p:sp>
        </mc:Choice>
        <mc:Fallback xmlns="">
          <p:sp>
            <p:nvSpPr>
              <p:cNvPr id="49" name="正方形/長方形 48"/>
              <p:cNvSpPr>
                <a:spLocks noRot="1" noChangeAspect="1" noMove="1" noResize="1" noEditPoints="1" noAdjustHandles="1" noChangeArrowheads="1" noChangeShapeType="1" noTextEdit="1"/>
              </p:cNvSpPr>
              <p:nvPr/>
            </p:nvSpPr>
            <p:spPr>
              <a:xfrm>
                <a:off x="319061" y="405884"/>
                <a:ext cx="1644040" cy="591059"/>
              </a:xfrm>
              <a:prstGeom prst="rect">
                <a:avLst/>
              </a:prstGeom>
              <a:blipFill rotWithShape="0">
                <a:blip r:embed="rId6"/>
                <a:stretch>
                  <a:fillRect/>
                </a:stretch>
              </a:blipFill>
            </p:spPr>
            <p:txBody>
              <a:bodyPr/>
              <a:lstStyle/>
              <a:p>
                <a:r>
                  <a:rPr lang="ja-JP" altLang="en-US">
                    <a:noFill/>
                  </a:rPr>
                  <a:t> </a:t>
                </a:r>
              </a:p>
            </p:txBody>
          </p:sp>
        </mc:Fallback>
      </mc:AlternateContent>
      <p:grpSp>
        <p:nvGrpSpPr>
          <p:cNvPr id="55" name="グループ化 54"/>
          <p:cNvGrpSpPr/>
          <p:nvPr/>
        </p:nvGrpSpPr>
        <p:grpSpPr>
          <a:xfrm>
            <a:off x="1870076" y="109239"/>
            <a:ext cx="1700439" cy="6690705"/>
            <a:chOff x="-5343525" y="-4914900"/>
            <a:chExt cx="4667250" cy="18364200"/>
          </a:xfrm>
        </p:grpSpPr>
        <p:pic>
          <p:nvPicPr>
            <p:cNvPr id="50" name="図 4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343525" y="-4914900"/>
              <a:ext cx="4667250" cy="3505200"/>
            </a:xfrm>
            <a:prstGeom prst="rect">
              <a:avLst/>
            </a:prstGeom>
          </p:spPr>
        </p:pic>
        <p:pic>
          <p:nvPicPr>
            <p:cNvPr id="51" name="図 5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343525" y="9944100"/>
              <a:ext cx="4667250" cy="3505200"/>
            </a:xfrm>
            <a:prstGeom prst="rect">
              <a:avLst/>
            </a:prstGeom>
          </p:spPr>
        </p:pic>
        <p:pic>
          <p:nvPicPr>
            <p:cNvPr id="52" name="図 5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343525" y="6229350"/>
              <a:ext cx="4667250" cy="3505200"/>
            </a:xfrm>
            <a:prstGeom prst="rect">
              <a:avLst/>
            </a:prstGeom>
          </p:spPr>
        </p:pic>
        <p:pic>
          <p:nvPicPr>
            <p:cNvPr id="53" name="図 52"/>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343525" y="2514600"/>
              <a:ext cx="4667250" cy="3505200"/>
            </a:xfrm>
            <a:prstGeom prst="rect">
              <a:avLst/>
            </a:prstGeom>
          </p:spPr>
        </p:pic>
        <p:pic>
          <p:nvPicPr>
            <p:cNvPr id="54" name="図 53"/>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343525" y="-1200150"/>
              <a:ext cx="4667250" cy="3505200"/>
            </a:xfrm>
            <a:prstGeom prst="rect">
              <a:avLst/>
            </a:prstGeom>
          </p:spPr>
        </p:pic>
      </p:grpSp>
      <p:grpSp>
        <p:nvGrpSpPr>
          <p:cNvPr id="64" name="グループ化 63"/>
          <p:cNvGrpSpPr/>
          <p:nvPr/>
        </p:nvGrpSpPr>
        <p:grpSpPr>
          <a:xfrm>
            <a:off x="5128352" y="1136821"/>
            <a:ext cx="1704967" cy="5664030"/>
            <a:chOff x="16809547" y="-4630482"/>
            <a:chExt cx="4667250" cy="15504959"/>
          </a:xfrm>
        </p:grpSpPr>
        <p:pic>
          <p:nvPicPr>
            <p:cNvPr id="60" name="図 59"/>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6809547" y="-4630482"/>
              <a:ext cx="4667250" cy="3505200"/>
            </a:xfrm>
            <a:prstGeom prst="rect">
              <a:avLst/>
            </a:prstGeom>
          </p:spPr>
        </p:pic>
        <p:pic>
          <p:nvPicPr>
            <p:cNvPr id="61" name="図 60"/>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6809547" y="7369277"/>
              <a:ext cx="4667250" cy="3505200"/>
            </a:xfrm>
            <a:prstGeom prst="rect">
              <a:avLst/>
            </a:prstGeom>
          </p:spPr>
        </p:pic>
        <p:pic>
          <p:nvPicPr>
            <p:cNvPr id="62" name="図 61"/>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6809547" y="3369356"/>
              <a:ext cx="4667250" cy="3505200"/>
            </a:xfrm>
            <a:prstGeom prst="rect">
              <a:avLst/>
            </a:prstGeom>
          </p:spPr>
        </p:pic>
        <p:pic>
          <p:nvPicPr>
            <p:cNvPr id="63" name="図 62"/>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6809547" y="-630563"/>
              <a:ext cx="4667250" cy="3505200"/>
            </a:xfrm>
            <a:prstGeom prst="rect">
              <a:avLst/>
            </a:prstGeom>
          </p:spPr>
        </p:pic>
      </p:grpSp>
      <p:grpSp>
        <p:nvGrpSpPr>
          <p:cNvPr id="187" name="グループ化 186"/>
          <p:cNvGrpSpPr/>
          <p:nvPr/>
        </p:nvGrpSpPr>
        <p:grpSpPr>
          <a:xfrm>
            <a:off x="7454930" y="3050482"/>
            <a:ext cx="1555720" cy="1549557"/>
            <a:chOff x="7797830" y="3050482"/>
            <a:chExt cx="1309099" cy="1303913"/>
          </a:xfrm>
          <a:scene3d>
            <a:camera prst="isometricOffAxis1Top">
              <a:rot lat="18600000" lon="19200000" rev="2400000"/>
            </a:camera>
            <a:lightRig rig="threePt" dir="t"/>
          </a:scene3d>
        </p:grpSpPr>
        <p:sp>
          <p:nvSpPr>
            <p:cNvPr id="168" name="正方形/長方形 167"/>
            <p:cNvSpPr/>
            <p:nvPr/>
          </p:nvSpPr>
          <p:spPr>
            <a:xfrm>
              <a:off x="7981950" y="3419475"/>
              <a:ext cx="564356" cy="564356"/>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66" name="グループ化 65"/>
            <p:cNvGrpSpPr/>
            <p:nvPr/>
          </p:nvGrpSpPr>
          <p:grpSpPr>
            <a:xfrm>
              <a:off x="7797830" y="3050482"/>
              <a:ext cx="1309099" cy="1303913"/>
              <a:chOff x="1003300" y="3915259"/>
              <a:chExt cx="1819651" cy="1812442"/>
            </a:xfrm>
          </p:grpSpPr>
          <p:sp>
            <p:nvSpPr>
              <p:cNvPr id="67" name="正方形/長方形 66"/>
              <p:cNvSpPr/>
              <p:nvPr/>
            </p:nvSpPr>
            <p:spPr>
              <a:xfrm>
                <a:off x="1003300" y="3915259"/>
                <a:ext cx="1809749" cy="181244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68" name="グループ化 67"/>
              <p:cNvGrpSpPr/>
              <p:nvPr/>
            </p:nvGrpSpPr>
            <p:grpSpPr>
              <a:xfrm>
                <a:off x="1260475" y="3915259"/>
                <a:ext cx="1308100" cy="1812442"/>
                <a:chOff x="1260475" y="3915258"/>
                <a:chExt cx="1308100" cy="1893053"/>
              </a:xfrm>
            </p:grpSpPr>
            <p:cxnSp>
              <p:nvCxnSpPr>
                <p:cNvPr id="76" name="直線コネクタ 75"/>
                <p:cNvCxnSpPr/>
                <p:nvPr/>
              </p:nvCxnSpPr>
              <p:spPr>
                <a:xfrm>
                  <a:off x="1783715" y="3915258"/>
                  <a:ext cx="0" cy="1893053"/>
                </a:xfrm>
                <a:prstGeom prst="line">
                  <a:avLst/>
                </a:prstGeom>
              </p:spPr>
              <p:style>
                <a:lnRef idx="1">
                  <a:schemeClr val="accent1"/>
                </a:lnRef>
                <a:fillRef idx="0">
                  <a:schemeClr val="accent1"/>
                </a:fillRef>
                <a:effectRef idx="0">
                  <a:schemeClr val="accent1"/>
                </a:effectRef>
                <a:fontRef idx="minor">
                  <a:schemeClr val="tx1"/>
                </a:fontRef>
              </p:style>
            </p:cxnSp>
            <p:cxnSp>
              <p:nvCxnSpPr>
                <p:cNvPr id="77" name="直線コネクタ 76"/>
                <p:cNvCxnSpPr/>
                <p:nvPr/>
              </p:nvCxnSpPr>
              <p:spPr>
                <a:xfrm>
                  <a:off x="2568575" y="3915258"/>
                  <a:ext cx="0" cy="1893053"/>
                </a:xfrm>
                <a:prstGeom prst="line">
                  <a:avLst/>
                </a:prstGeom>
              </p:spPr>
              <p:style>
                <a:lnRef idx="1">
                  <a:schemeClr val="accent1"/>
                </a:lnRef>
                <a:fillRef idx="0">
                  <a:schemeClr val="accent1"/>
                </a:fillRef>
                <a:effectRef idx="0">
                  <a:schemeClr val="accent1"/>
                </a:effectRef>
                <a:fontRef idx="minor">
                  <a:schemeClr val="tx1"/>
                </a:fontRef>
              </p:style>
            </p:cxnSp>
            <p:cxnSp>
              <p:nvCxnSpPr>
                <p:cNvPr id="78" name="直線コネクタ 77"/>
                <p:cNvCxnSpPr/>
                <p:nvPr/>
              </p:nvCxnSpPr>
              <p:spPr>
                <a:xfrm>
                  <a:off x="2306955" y="3915258"/>
                  <a:ext cx="0" cy="1893053"/>
                </a:xfrm>
                <a:prstGeom prst="line">
                  <a:avLst/>
                </a:prstGeom>
              </p:spPr>
              <p:style>
                <a:lnRef idx="1">
                  <a:schemeClr val="accent1"/>
                </a:lnRef>
                <a:fillRef idx="0">
                  <a:schemeClr val="accent1"/>
                </a:fillRef>
                <a:effectRef idx="0">
                  <a:schemeClr val="accent1"/>
                </a:effectRef>
                <a:fontRef idx="minor">
                  <a:schemeClr val="tx1"/>
                </a:fontRef>
              </p:style>
            </p:cxnSp>
            <p:cxnSp>
              <p:nvCxnSpPr>
                <p:cNvPr id="79" name="直線コネクタ 78"/>
                <p:cNvCxnSpPr/>
                <p:nvPr/>
              </p:nvCxnSpPr>
              <p:spPr>
                <a:xfrm>
                  <a:off x="2045335" y="3915258"/>
                  <a:ext cx="0" cy="1893053"/>
                </a:xfrm>
                <a:prstGeom prst="line">
                  <a:avLst/>
                </a:prstGeom>
              </p:spPr>
              <p:style>
                <a:lnRef idx="1">
                  <a:schemeClr val="accent1"/>
                </a:lnRef>
                <a:fillRef idx="0">
                  <a:schemeClr val="accent1"/>
                </a:fillRef>
                <a:effectRef idx="0">
                  <a:schemeClr val="accent1"/>
                </a:effectRef>
                <a:fontRef idx="minor">
                  <a:schemeClr val="tx1"/>
                </a:fontRef>
              </p:style>
            </p:cxnSp>
            <p:cxnSp>
              <p:nvCxnSpPr>
                <p:cNvPr id="80" name="直線コネクタ 79"/>
                <p:cNvCxnSpPr/>
                <p:nvPr/>
              </p:nvCxnSpPr>
              <p:spPr>
                <a:xfrm>
                  <a:off x="1522095" y="3915258"/>
                  <a:ext cx="0" cy="1893053"/>
                </a:xfrm>
                <a:prstGeom prst="line">
                  <a:avLst/>
                </a:prstGeom>
              </p:spPr>
              <p:style>
                <a:lnRef idx="1">
                  <a:schemeClr val="accent1"/>
                </a:lnRef>
                <a:fillRef idx="0">
                  <a:schemeClr val="accent1"/>
                </a:fillRef>
                <a:effectRef idx="0">
                  <a:schemeClr val="accent1"/>
                </a:effectRef>
                <a:fontRef idx="minor">
                  <a:schemeClr val="tx1"/>
                </a:fontRef>
              </p:style>
            </p:cxnSp>
            <p:cxnSp>
              <p:nvCxnSpPr>
                <p:cNvPr id="81" name="直線コネクタ 80"/>
                <p:cNvCxnSpPr/>
                <p:nvPr/>
              </p:nvCxnSpPr>
              <p:spPr>
                <a:xfrm>
                  <a:off x="1260475" y="3915258"/>
                  <a:ext cx="0" cy="1893053"/>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69" name="グループ化 68"/>
              <p:cNvGrpSpPr/>
              <p:nvPr/>
            </p:nvGrpSpPr>
            <p:grpSpPr>
              <a:xfrm rot="5400000">
                <a:off x="1262250" y="3910685"/>
                <a:ext cx="1308100" cy="1813302"/>
                <a:chOff x="1260475" y="3915258"/>
                <a:chExt cx="1308100" cy="1893053"/>
              </a:xfrm>
            </p:grpSpPr>
            <p:cxnSp>
              <p:nvCxnSpPr>
                <p:cNvPr id="70" name="直線コネクタ 69"/>
                <p:cNvCxnSpPr/>
                <p:nvPr/>
              </p:nvCxnSpPr>
              <p:spPr>
                <a:xfrm>
                  <a:off x="1783715" y="3915258"/>
                  <a:ext cx="0" cy="1893053"/>
                </a:xfrm>
                <a:prstGeom prst="line">
                  <a:avLst/>
                </a:prstGeom>
              </p:spPr>
              <p:style>
                <a:lnRef idx="1">
                  <a:schemeClr val="accent1"/>
                </a:lnRef>
                <a:fillRef idx="0">
                  <a:schemeClr val="accent1"/>
                </a:fillRef>
                <a:effectRef idx="0">
                  <a:schemeClr val="accent1"/>
                </a:effectRef>
                <a:fontRef idx="minor">
                  <a:schemeClr val="tx1"/>
                </a:fontRef>
              </p:style>
            </p:cxnSp>
            <p:cxnSp>
              <p:nvCxnSpPr>
                <p:cNvPr id="71" name="直線コネクタ 70"/>
                <p:cNvCxnSpPr/>
                <p:nvPr/>
              </p:nvCxnSpPr>
              <p:spPr>
                <a:xfrm>
                  <a:off x="2568575" y="3915258"/>
                  <a:ext cx="0" cy="1893053"/>
                </a:xfrm>
                <a:prstGeom prst="line">
                  <a:avLst/>
                </a:prstGeom>
              </p:spPr>
              <p:style>
                <a:lnRef idx="1">
                  <a:schemeClr val="accent1"/>
                </a:lnRef>
                <a:fillRef idx="0">
                  <a:schemeClr val="accent1"/>
                </a:fillRef>
                <a:effectRef idx="0">
                  <a:schemeClr val="accent1"/>
                </a:effectRef>
                <a:fontRef idx="minor">
                  <a:schemeClr val="tx1"/>
                </a:fontRef>
              </p:style>
            </p:cxnSp>
            <p:cxnSp>
              <p:nvCxnSpPr>
                <p:cNvPr id="72" name="直線コネクタ 71"/>
                <p:cNvCxnSpPr/>
                <p:nvPr/>
              </p:nvCxnSpPr>
              <p:spPr>
                <a:xfrm>
                  <a:off x="2306955" y="3915258"/>
                  <a:ext cx="0" cy="1893053"/>
                </a:xfrm>
                <a:prstGeom prst="line">
                  <a:avLst/>
                </a:prstGeom>
              </p:spPr>
              <p:style>
                <a:lnRef idx="1">
                  <a:schemeClr val="accent1"/>
                </a:lnRef>
                <a:fillRef idx="0">
                  <a:schemeClr val="accent1"/>
                </a:fillRef>
                <a:effectRef idx="0">
                  <a:schemeClr val="accent1"/>
                </a:effectRef>
                <a:fontRef idx="minor">
                  <a:schemeClr val="tx1"/>
                </a:fontRef>
              </p:style>
            </p:cxnSp>
            <p:cxnSp>
              <p:nvCxnSpPr>
                <p:cNvPr id="73" name="直線コネクタ 72"/>
                <p:cNvCxnSpPr/>
                <p:nvPr/>
              </p:nvCxnSpPr>
              <p:spPr>
                <a:xfrm>
                  <a:off x="2045335" y="3915258"/>
                  <a:ext cx="0" cy="1893053"/>
                </a:xfrm>
                <a:prstGeom prst="line">
                  <a:avLst/>
                </a:prstGeom>
              </p:spPr>
              <p:style>
                <a:lnRef idx="1">
                  <a:schemeClr val="accent1"/>
                </a:lnRef>
                <a:fillRef idx="0">
                  <a:schemeClr val="accent1"/>
                </a:fillRef>
                <a:effectRef idx="0">
                  <a:schemeClr val="accent1"/>
                </a:effectRef>
                <a:fontRef idx="minor">
                  <a:schemeClr val="tx1"/>
                </a:fontRef>
              </p:style>
            </p:cxnSp>
            <p:cxnSp>
              <p:nvCxnSpPr>
                <p:cNvPr id="74" name="直線コネクタ 73"/>
                <p:cNvCxnSpPr/>
                <p:nvPr/>
              </p:nvCxnSpPr>
              <p:spPr>
                <a:xfrm>
                  <a:off x="1522095" y="3915258"/>
                  <a:ext cx="0" cy="1893053"/>
                </a:xfrm>
                <a:prstGeom prst="line">
                  <a:avLst/>
                </a:prstGeom>
              </p:spPr>
              <p:style>
                <a:lnRef idx="1">
                  <a:schemeClr val="accent1"/>
                </a:lnRef>
                <a:fillRef idx="0">
                  <a:schemeClr val="accent1"/>
                </a:fillRef>
                <a:effectRef idx="0">
                  <a:schemeClr val="accent1"/>
                </a:effectRef>
                <a:fontRef idx="minor">
                  <a:schemeClr val="tx1"/>
                </a:fontRef>
              </p:style>
            </p:cxnSp>
            <p:cxnSp>
              <p:nvCxnSpPr>
                <p:cNvPr id="75" name="直線コネクタ 74"/>
                <p:cNvCxnSpPr/>
                <p:nvPr/>
              </p:nvCxnSpPr>
              <p:spPr>
                <a:xfrm>
                  <a:off x="1260475" y="3915258"/>
                  <a:ext cx="0" cy="1893053"/>
                </a:xfrm>
                <a:prstGeom prst="line">
                  <a:avLst/>
                </a:prstGeom>
              </p:spPr>
              <p:style>
                <a:lnRef idx="1">
                  <a:schemeClr val="accent1"/>
                </a:lnRef>
                <a:fillRef idx="0">
                  <a:schemeClr val="accent1"/>
                </a:fillRef>
                <a:effectRef idx="0">
                  <a:schemeClr val="accent1"/>
                </a:effectRef>
                <a:fontRef idx="minor">
                  <a:schemeClr val="tx1"/>
                </a:fontRef>
              </p:style>
            </p:cxnSp>
          </p:grpSp>
        </p:grpSp>
      </p:grpSp>
      <p:grpSp>
        <p:nvGrpSpPr>
          <p:cNvPr id="186" name="グループ化 185"/>
          <p:cNvGrpSpPr/>
          <p:nvPr/>
        </p:nvGrpSpPr>
        <p:grpSpPr>
          <a:xfrm>
            <a:off x="7454930" y="4189569"/>
            <a:ext cx="1555720" cy="1549557"/>
            <a:chOff x="7797830" y="4471509"/>
            <a:chExt cx="1309099" cy="1303913"/>
          </a:xfrm>
          <a:scene3d>
            <a:camera prst="isometricOffAxis1Top">
              <a:rot lat="18600000" lon="19200000" rev="2400000"/>
            </a:camera>
            <a:lightRig rig="threePt" dir="t"/>
          </a:scene3d>
        </p:grpSpPr>
        <p:sp>
          <p:nvSpPr>
            <p:cNvPr id="132" name="正方形/長方形 131"/>
            <p:cNvSpPr/>
            <p:nvPr/>
          </p:nvSpPr>
          <p:spPr>
            <a:xfrm>
              <a:off x="7981950" y="4838700"/>
              <a:ext cx="571500" cy="571500"/>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4" name="正方形/長方形 113"/>
            <p:cNvSpPr/>
            <p:nvPr/>
          </p:nvSpPr>
          <p:spPr>
            <a:xfrm>
              <a:off x="8167688" y="5029200"/>
              <a:ext cx="190500" cy="1905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82" name="グループ化 81"/>
            <p:cNvGrpSpPr/>
            <p:nvPr/>
          </p:nvGrpSpPr>
          <p:grpSpPr>
            <a:xfrm>
              <a:off x="7797830" y="4471509"/>
              <a:ext cx="1309099" cy="1303913"/>
              <a:chOff x="1003300" y="3915259"/>
              <a:chExt cx="1819651" cy="1812442"/>
            </a:xfrm>
          </p:grpSpPr>
          <p:sp>
            <p:nvSpPr>
              <p:cNvPr id="83" name="正方形/長方形 82"/>
              <p:cNvSpPr/>
              <p:nvPr/>
            </p:nvSpPr>
            <p:spPr>
              <a:xfrm>
                <a:off x="1003300" y="3915259"/>
                <a:ext cx="1809749" cy="181244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84" name="グループ化 83"/>
              <p:cNvGrpSpPr/>
              <p:nvPr/>
            </p:nvGrpSpPr>
            <p:grpSpPr>
              <a:xfrm>
                <a:off x="1260475" y="3915259"/>
                <a:ext cx="1308100" cy="1812442"/>
                <a:chOff x="1260475" y="3915258"/>
                <a:chExt cx="1308100" cy="1893053"/>
              </a:xfrm>
            </p:grpSpPr>
            <p:cxnSp>
              <p:nvCxnSpPr>
                <p:cNvPr id="92" name="直線コネクタ 91"/>
                <p:cNvCxnSpPr/>
                <p:nvPr/>
              </p:nvCxnSpPr>
              <p:spPr>
                <a:xfrm>
                  <a:off x="1783715" y="3915258"/>
                  <a:ext cx="0" cy="1893053"/>
                </a:xfrm>
                <a:prstGeom prst="line">
                  <a:avLst/>
                </a:prstGeom>
              </p:spPr>
              <p:style>
                <a:lnRef idx="1">
                  <a:schemeClr val="accent1"/>
                </a:lnRef>
                <a:fillRef idx="0">
                  <a:schemeClr val="accent1"/>
                </a:fillRef>
                <a:effectRef idx="0">
                  <a:schemeClr val="accent1"/>
                </a:effectRef>
                <a:fontRef idx="minor">
                  <a:schemeClr val="tx1"/>
                </a:fontRef>
              </p:style>
            </p:cxnSp>
            <p:cxnSp>
              <p:nvCxnSpPr>
                <p:cNvPr id="93" name="直線コネクタ 92"/>
                <p:cNvCxnSpPr/>
                <p:nvPr/>
              </p:nvCxnSpPr>
              <p:spPr>
                <a:xfrm>
                  <a:off x="2568575" y="3915258"/>
                  <a:ext cx="0" cy="1893053"/>
                </a:xfrm>
                <a:prstGeom prst="line">
                  <a:avLst/>
                </a:prstGeom>
              </p:spPr>
              <p:style>
                <a:lnRef idx="1">
                  <a:schemeClr val="accent1"/>
                </a:lnRef>
                <a:fillRef idx="0">
                  <a:schemeClr val="accent1"/>
                </a:fillRef>
                <a:effectRef idx="0">
                  <a:schemeClr val="accent1"/>
                </a:effectRef>
                <a:fontRef idx="minor">
                  <a:schemeClr val="tx1"/>
                </a:fontRef>
              </p:style>
            </p:cxnSp>
            <p:cxnSp>
              <p:nvCxnSpPr>
                <p:cNvPr id="94" name="直線コネクタ 93"/>
                <p:cNvCxnSpPr/>
                <p:nvPr/>
              </p:nvCxnSpPr>
              <p:spPr>
                <a:xfrm>
                  <a:off x="2306955" y="3915258"/>
                  <a:ext cx="0" cy="1893053"/>
                </a:xfrm>
                <a:prstGeom prst="line">
                  <a:avLst/>
                </a:prstGeom>
              </p:spPr>
              <p:style>
                <a:lnRef idx="1">
                  <a:schemeClr val="accent1"/>
                </a:lnRef>
                <a:fillRef idx="0">
                  <a:schemeClr val="accent1"/>
                </a:fillRef>
                <a:effectRef idx="0">
                  <a:schemeClr val="accent1"/>
                </a:effectRef>
                <a:fontRef idx="minor">
                  <a:schemeClr val="tx1"/>
                </a:fontRef>
              </p:style>
            </p:cxnSp>
            <p:cxnSp>
              <p:nvCxnSpPr>
                <p:cNvPr id="95" name="直線コネクタ 94"/>
                <p:cNvCxnSpPr/>
                <p:nvPr/>
              </p:nvCxnSpPr>
              <p:spPr>
                <a:xfrm>
                  <a:off x="2045335" y="3915258"/>
                  <a:ext cx="0" cy="1893053"/>
                </a:xfrm>
                <a:prstGeom prst="line">
                  <a:avLst/>
                </a:prstGeom>
              </p:spPr>
              <p:style>
                <a:lnRef idx="1">
                  <a:schemeClr val="accent1"/>
                </a:lnRef>
                <a:fillRef idx="0">
                  <a:schemeClr val="accent1"/>
                </a:fillRef>
                <a:effectRef idx="0">
                  <a:schemeClr val="accent1"/>
                </a:effectRef>
                <a:fontRef idx="minor">
                  <a:schemeClr val="tx1"/>
                </a:fontRef>
              </p:style>
            </p:cxnSp>
            <p:cxnSp>
              <p:nvCxnSpPr>
                <p:cNvPr id="96" name="直線コネクタ 95"/>
                <p:cNvCxnSpPr/>
                <p:nvPr/>
              </p:nvCxnSpPr>
              <p:spPr>
                <a:xfrm>
                  <a:off x="1522095" y="3915258"/>
                  <a:ext cx="0" cy="1893053"/>
                </a:xfrm>
                <a:prstGeom prst="line">
                  <a:avLst/>
                </a:prstGeom>
              </p:spPr>
              <p:style>
                <a:lnRef idx="1">
                  <a:schemeClr val="accent1"/>
                </a:lnRef>
                <a:fillRef idx="0">
                  <a:schemeClr val="accent1"/>
                </a:fillRef>
                <a:effectRef idx="0">
                  <a:schemeClr val="accent1"/>
                </a:effectRef>
                <a:fontRef idx="minor">
                  <a:schemeClr val="tx1"/>
                </a:fontRef>
              </p:style>
            </p:cxnSp>
            <p:cxnSp>
              <p:nvCxnSpPr>
                <p:cNvPr id="97" name="直線コネクタ 96"/>
                <p:cNvCxnSpPr/>
                <p:nvPr/>
              </p:nvCxnSpPr>
              <p:spPr>
                <a:xfrm>
                  <a:off x="1260475" y="3915258"/>
                  <a:ext cx="0" cy="1893053"/>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85" name="グループ化 84"/>
              <p:cNvGrpSpPr/>
              <p:nvPr/>
            </p:nvGrpSpPr>
            <p:grpSpPr>
              <a:xfrm rot="5400000">
                <a:off x="1262250" y="3910685"/>
                <a:ext cx="1308100" cy="1813302"/>
                <a:chOff x="1260475" y="3915258"/>
                <a:chExt cx="1308100" cy="1893053"/>
              </a:xfrm>
            </p:grpSpPr>
            <p:cxnSp>
              <p:nvCxnSpPr>
                <p:cNvPr id="86" name="直線コネクタ 85"/>
                <p:cNvCxnSpPr/>
                <p:nvPr/>
              </p:nvCxnSpPr>
              <p:spPr>
                <a:xfrm>
                  <a:off x="1783715" y="3915258"/>
                  <a:ext cx="0" cy="1893053"/>
                </a:xfrm>
                <a:prstGeom prst="line">
                  <a:avLst/>
                </a:prstGeom>
              </p:spPr>
              <p:style>
                <a:lnRef idx="1">
                  <a:schemeClr val="accent1"/>
                </a:lnRef>
                <a:fillRef idx="0">
                  <a:schemeClr val="accent1"/>
                </a:fillRef>
                <a:effectRef idx="0">
                  <a:schemeClr val="accent1"/>
                </a:effectRef>
                <a:fontRef idx="minor">
                  <a:schemeClr val="tx1"/>
                </a:fontRef>
              </p:style>
            </p:cxnSp>
            <p:cxnSp>
              <p:nvCxnSpPr>
                <p:cNvPr id="87" name="直線コネクタ 86"/>
                <p:cNvCxnSpPr/>
                <p:nvPr/>
              </p:nvCxnSpPr>
              <p:spPr>
                <a:xfrm>
                  <a:off x="2568575" y="3915258"/>
                  <a:ext cx="0" cy="1893053"/>
                </a:xfrm>
                <a:prstGeom prst="line">
                  <a:avLst/>
                </a:prstGeom>
              </p:spPr>
              <p:style>
                <a:lnRef idx="1">
                  <a:schemeClr val="accent1"/>
                </a:lnRef>
                <a:fillRef idx="0">
                  <a:schemeClr val="accent1"/>
                </a:fillRef>
                <a:effectRef idx="0">
                  <a:schemeClr val="accent1"/>
                </a:effectRef>
                <a:fontRef idx="minor">
                  <a:schemeClr val="tx1"/>
                </a:fontRef>
              </p:style>
            </p:cxnSp>
            <p:cxnSp>
              <p:nvCxnSpPr>
                <p:cNvPr id="88" name="直線コネクタ 87"/>
                <p:cNvCxnSpPr/>
                <p:nvPr/>
              </p:nvCxnSpPr>
              <p:spPr>
                <a:xfrm>
                  <a:off x="2306955" y="3915258"/>
                  <a:ext cx="0" cy="1893053"/>
                </a:xfrm>
                <a:prstGeom prst="line">
                  <a:avLst/>
                </a:prstGeom>
              </p:spPr>
              <p:style>
                <a:lnRef idx="1">
                  <a:schemeClr val="accent1"/>
                </a:lnRef>
                <a:fillRef idx="0">
                  <a:schemeClr val="accent1"/>
                </a:fillRef>
                <a:effectRef idx="0">
                  <a:schemeClr val="accent1"/>
                </a:effectRef>
                <a:fontRef idx="minor">
                  <a:schemeClr val="tx1"/>
                </a:fontRef>
              </p:style>
            </p:cxnSp>
            <p:cxnSp>
              <p:nvCxnSpPr>
                <p:cNvPr id="89" name="直線コネクタ 88"/>
                <p:cNvCxnSpPr/>
                <p:nvPr/>
              </p:nvCxnSpPr>
              <p:spPr>
                <a:xfrm>
                  <a:off x="2045335" y="3915258"/>
                  <a:ext cx="0" cy="1893053"/>
                </a:xfrm>
                <a:prstGeom prst="line">
                  <a:avLst/>
                </a:prstGeom>
              </p:spPr>
              <p:style>
                <a:lnRef idx="1">
                  <a:schemeClr val="accent1"/>
                </a:lnRef>
                <a:fillRef idx="0">
                  <a:schemeClr val="accent1"/>
                </a:fillRef>
                <a:effectRef idx="0">
                  <a:schemeClr val="accent1"/>
                </a:effectRef>
                <a:fontRef idx="minor">
                  <a:schemeClr val="tx1"/>
                </a:fontRef>
              </p:style>
            </p:cxnSp>
            <p:cxnSp>
              <p:nvCxnSpPr>
                <p:cNvPr id="90" name="直線コネクタ 89"/>
                <p:cNvCxnSpPr/>
                <p:nvPr/>
              </p:nvCxnSpPr>
              <p:spPr>
                <a:xfrm>
                  <a:off x="1522095" y="3915258"/>
                  <a:ext cx="0" cy="1893053"/>
                </a:xfrm>
                <a:prstGeom prst="line">
                  <a:avLst/>
                </a:prstGeom>
              </p:spPr>
              <p:style>
                <a:lnRef idx="1">
                  <a:schemeClr val="accent1"/>
                </a:lnRef>
                <a:fillRef idx="0">
                  <a:schemeClr val="accent1"/>
                </a:fillRef>
                <a:effectRef idx="0">
                  <a:schemeClr val="accent1"/>
                </a:effectRef>
                <a:fontRef idx="minor">
                  <a:schemeClr val="tx1"/>
                </a:fontRef>
              </p:style>
            </p:cxnSp>
            <p:cxnSp>
              <p:nvCxnSpPr>
                <p:cNvPr id="91" name="直線コネクタ 90"/>
                <p:cNvCxnSpPr/>
                <p:nvPr/>
              </p:nvCxnSpPr>
              <p:spPr>
                <a:xfrm>
                  <a:off x="1260475" y="3915258"/>
                  <a:ext cx="0" cy="1893053"/>
                </a:xfrm>
                <a:prstGeom prst="line">
                  <a:avLst/>
                </a:prstGeom>
              </p:spPr>
              <p:style>
                <a:lnRef idx="1">
                  <a:schemeClr val="accent1"/>
                </a:lnRef>
                <a:fillRef idx="0">
                  <a:schemeClr val="accent1"/>
                </a:fillRef>
                <a:effectRef idx="0">
                  <a:schemeClr val="accent1"/>
                </a:effectRef>
                <a:fontRef idx="minor">
                  <a:schemeClr val="tx1"/>
                </a:fontRef>
              </p:style>
            </p:cxnSp>
          </p:grpSp>
        </p:grpSp>
      </p:grpSp>
      <p:grpSp>
        <p:nvGrpSpPr>
          <p:cNvPr id="185" name="グループ化 184"/>
          <p:cNvGrpSpPr/>
          <p:nvPr/>
        </p:nvGrpSpPr>
        <p:grpSpPr>
          <a:xfrm>
            <a:off x="7454930" y="5400943"/>
            <a:ext cx="1555720" cy="1549557"/>
            <a:chOff x="7797830" y="5941963"/>
            <a:chExt cx="1309099" cy="1303913"/>
          </a:xfrm>
          <a:scene3d>
            <a:camera prst="isometricOffAxis1Top">
              <a:rot lat="18600000" lon="19200000" rev="2400000"/>
            </a:camera>
            <a:lightRig rig="threePt" dir="t"/>
          </a:scene3d>
        </p:grpSpPr>
        <p:sp>
          <p:nvSpPr>
            <p:cNvPr id="133" name="正方形/長方形 132"/>
            <p:cNvSpPr/>
            <p:nvPr/>
          </p:nvSpPr>
          <p:spPr>
            <a:xfrm>
              <a:off x="7981950" y="6305550"/>
              <a:ext cx="565150" cy="565150"/>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98" name="グループ化 97"/>
            <p:cNvGrpSpPr/>
            <p:nvPr/>
          </p:nvGrpSpPr>
          <p:grpSpPr>
            <a:xfrm>
              <a:off x="7797830" y="5941963"/>
              <a:ext cx="1309099" cy="1303913"/>
              <a:chOff x="1003300" y="3915259"/>
              <a:chExt cx="1819651" cy="1812442"/>
            </a:xfrm>
          </p:grpSpPr>
          <p:sp>
            <p:nvSpPr>
              <p:cNvPr id="99" name="正方形/長方形 98"/>
              <p:cNvSpPr/>
              <p:nvPr/>
            </p:nvSpPr>
            <p:spPr>
              <a:xfrm>
                <a:off x="1003300" y="3915259"/>
                <a:ext cx="1809749" cy="181244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00" name="グループ化 99"/>
              <p:cNvGrpSpPr/>
              <p:nvPr/>
            </p:nvGrpSpPr>
            <p:grpSpPr>
              <a:xfrm>
                <a:off x="1260475" y="3915259"/>
                <a:ext cx="1308100" cy="1812442"/>
                <a:chOff x="1260475" y="3915258"/>
                <a:chExt cx="1308100" cy="1893053"/>
              </a:xfrm>
            </p:grpSpPr>
            <p:cxnSp>
              <p:nvCxnSpPr>
                <p:cNvPr id="108" name="直線コネクタ 107"/>
                <p:cNvCxnSpPr/>
                <p:nvPr/>
              </p:nvCxnSpPr>
              <p:spPr>
                <a:xfrm>
                  <a:off x="1783715" y="3915258"/>
                  <a:ext cx="0" cy="1893053"/>
                </a:xfrm>
                <a:prstGeom prst="line">
                  <a:avLst/>
                </a:prstGeom>
              </p:spPr>
              <p:style>
                <a:lnRef idx="1">
                  <a:schemeClr val="accent1"/>
                </a:lnRef>
                <a:fillRef idx="0">
                  <a:schemeClr val="accent1"/>
                </a:fillRef>
                <a:effectRef idx="0">
                  <a:schemeClr val="accent1"/>
                </a:effectRef>
                <a:fontRef idx="minor">
                  <a:schemeClr val="tx1"/>
                </a:fontRef>
              </p:style>
            </p:cxnSp>
            <p:cxnSp>
              <p:nvCxnSpPr>
                <p:cNvPr id="109" name="直線コネクタ 108"/>
                <p:cNvCxnSpPr/>
                <p:nvPr/>
              </p:nvCxnSpPr>
              <p:spPr>
                <a:xfrm>
                  <a:off x="2568575" y="3915258"/>
                  <a:ext cx="0" cy="1893053"/>
                </a:xfrm>
                <a:prstGeom prst="line">
                  <a:avLst/>
                </a:prstGeom>
              </p:spPr>
              <p:style>
                <a:lnRef idx="1">
                  <a:schemeClr val="accent1"/>
                </a:lnRef>
                <a:fillRef idx="0">
                  <a:schemeClr val="accent1"/>
                </a:fillRef>
                <a:effectRef idx="0">
                  <a:schemeClr val="accent1"/>
                </a:effectRef>
                <a:fontRef idx="minor">
                  <a:schemeClr val="tx1"/>
                </a:fontRef>
              </p:style>
            </p:cxnSp>
            <p:cxnSp>
              <p:nvCxnSpPr>
                <p:cNvPr id="110" name="直線コネクタ 109"/>
                <p:cNvCxnSpPr/>
                <p:nvPr/>
              </p:nvCxnSpPr>
              <p:spPr>
                <a:xfrm>
                  <a:off x="2306955" y="3915258"/>
                  <a:ext cx="0" cy="1893053"/>
                </a:xfrm>
                <a:prstGeom prst="line">
                  <a:avLst/>
                </a:prstGeom>
              </p:spPr>
              <p:style>
                <a:lnRef idx="1">
                  <a:schemeClr val="accent1"/>
                </a:lnRef>
                <a:fillRef idx="0">
                  <a:schemeClr val="accent1"/>
                </a:fillRef>
                <a:effectRef idx="0">
                  <a:schemeClr val="accent1"/>
                </a:effectRef>
                <a:fontRef idx="minor">
                  <a:schemeClr val="tx1"/>
                </a:fontRef>
              </p:style>
            </p:cxnSp>
            <p:cxnSp>
              <p:nvCxnSpPr>
                <p:cNvPr id="111" name="直線コネクタ 110"/>
                <p:cNvCxnSpPr/>
                <p:nvPr/>
              </p:nvCxnSpPr>
              <p:spPr>
                <a:xfrm>
                  <a:off x="2045335" y="3915258"/>
                  <a:ext cx="0" cy="1893053"/>
                </a:xfrm>
                <a:prstGeom prst="line">
                  <a:avLst/>
                </a:prstGeom>
              </p:spPr>
              <p:style>
                <a:lnRef idx="1">
                  <a:schemeClr val="accent1"/>
                </a:lnRef>
                <a:fillRef idx="0">
                  <a:schemeClr val="accent1"/>
                </a:fillRef>
                <a:effectRef idx="0">
                  <a:schemeClr val="accent1"/>
                </a:effectRef>
                <a:fontRef idx="minor">
                  <a:schemeClr val="tx1"/>
                </a:fontRef>
              </p:style>
            </p:cxnSp>
            <p:cxnSp>
              <p:nvCxnSpPr>
                <p:cNvPr id="112" name="直線コネクタ 111"/>
                <p:cNvCxnSpPr/>
                <p:nvPr/>
              </p:nvCxnSpPr>
              <p:spPr>
                <a:xfrm>
                  <a:off x="1522095" y="3915258"/>
                  <a:ext cx="0" cy="1893053"/>
                </a:xfrm>
                <a:prstGeom prst="line">
                  <a:avLst/>
                </a:prstGeom>
              </p:spPr>
              <p:style>
                <a:lnRef idx="1">
                  <a:schemeClr val="accent1"/>
                </a:lnRef>
                <a:fillRef idx="0">
                  <a:schemeClr val="accent1"/>
                </a:fillRef>
                <a:effectRef idx="0">
                  <a:schemeClr val="accent1"/>
                </a:effectRef>
                <a:fontRef idx="minor">
                  <a:schemeClr val="tx1"/>
                </a:fontRef>
              </p:style>
            </p:cxnSp>
            <p:cxnSp>
              <p:nvCxnSpPr>
                <p:cNvPr id="113" name="直線コネクタ 112"/>
                <p:cNvCxnSpPr/>
                <p:nvPr/>
              </p:nvCxnSpPr>
              <p:spPr>
                <a:xfrm>
                  <a:off x="1260475" y="3915258"/>
                  <a:ext cx="0" cy="1893053"/>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01" name="グループ化 100"/>
              <p:cNvGrpSpPr/>
              <p:nvPr/>
            </p:nvGrpSpPr>
            <p:grpSpPr>
              <a:xfrm rot="5400000">
                <a:off x="1262250" y="3910685"/>
                <a:ext cx="1308100" cy="1813302"/>
                <a:chOff x="1260475" y="3915258"/>
                <a:chExt cx="1308100" cy="1893053"/>
              </a:xfrm>
            </p:grpSpPr>
            <p:cxnSp>
              <p:nvCxnSpPr>
                <p:cNvPr id="102" name="直線コネクタ 101"/>
                <p:cNvCxnSpPr/>
                <p:nvPr/>
              </p:nvCxnSpPr>
              <p:spPr>
                <a:xfrm>
                  <a:off x="1783715" y="3915258"/>
                  <a:ext cx="0" cy="1893053"/>
                </a:xfrm>
                <a:prstGeom prst="line">
                  <a:avLst/>
                </a:prstGeom>
              </p:spPr>
              <p:style>
                <a:lnRef idx="1">
                  <a:schemeClr val="accent1"/>
                </a:lnRef>
                <a:fillRef idx="0">
                  <a:schemeClr val="accent1"/>
                </a:fillRef>
                <a:effectRef idx="0">
                  <a:schemeClr val="accent1"/>
                </a:effectRef>
                <a:fontRef idx="minor">
                  <a:schemeClr val="tx1"/>
                </a:fontRef>
              </p:style>
            </p:cxnSp>
            <p:cxnSp>
              <p:nvCxnSpPr>
                <p:cNvPr id="103" name="直線コネクタ 102"/>
                <p:cNvCxnSpPr/>
                <p:nvPr/>
              </p:nvCxnSpPr>
              <p:spPr>
                <a:xfrm>
                  <a:off x="2568575" y="3915258"/>
                  <a:ext cx="0" cy="1893053"/>
                </a:xfrm>
                <a:prstGeom prst="line">
                  <a:avLst/>
                </a:prstGeom>
              </p:spPr>
              <p:style>
                <a:lnRef idx="1">
                  <a:schemeClr val="accent1"/>
                </a:lnRef>
                <a:fillRef idx="0">
                  <a:schemeClr val="accent1"/>
                </a:fillRef>
                <a:effectRef idx="0">
                  <a:schemeClr val="accent1"/>
                </a:effectRef>
                <a:fontRef idx="minor">
                  <a:schemeClr val="tx1"/>
                </a:fontRef>
              </p:style>
            </p:cxnSp>
            <p:cxnSp>
              <p:nvCxnSpPr>
                <p:cNvPr id="104" name="直線コネクタ 103"/>
                <p:cNvCxnSpPr/>
                <p:nvPr/>
              </p:nvCxnSpPr>
              <p:spPr>
                <a:xfrm>
                  <a:off x="2306955" y="3915258"/>
                  <a:ext cx="0" cy="1893053"/>
                </a:xfrm>
                <a:prstGeom prst="line">
                  <a:avLst/>
                </a:prstGeom>
              </p:spPr>
              <p:style>
                <a:lnRef idx="1">
                  <a:schemeClr val="accent1"/>
                </a:lnRef>
                <a:fillRef idx="0">
                  <a:schemeClr val="accent1"/>
                </a:fillRef>
                <a:effectRef idx="0">
                  <a:schemeClr val="accent1"/>
                </a:effectRef>
                <a:fontRef idx="minor">
                  <a:schemeClr val="tx1"/>
                </a:fontRef>
              </p:style>
            </p:cxnSp>
            <p:cxnSp>
              <p:nvCxnSpPr>
                <p:cNvPr id="105" name="直線コネクタ 104"/>
                <p:cNvCxnSpPr/>
                <p:nvPr/>
              </p:nvCxnSpPr>
              <p:spPr>
                <a:xfrm>
                  <a:off x="2045335" y="3915258"/>
                  <a:ext cx="0" cy="1893053"/>
                </a:xfrm>
                <a:prstGeom prst="line">
                  <a:avLst/>
                </a:prstGeom>
              </p:spPr>
              <p:style>
                <a:lnRef idx="1">
                  <a:schemeClr val="accent1"/>
                </a:lnRef>
                <a:fillRef idx="0">
                  <a:schemeClr val="accent1"/>
                </a:fillRef>
                <a:effectRef idx="0">
                  <a:schemeClr val="accent1"/>
                </a:effectRef>
                <a:fontRef idx="minor">
                  <a:schemeClr val="tx1"/>
                </a:fontRef>
              </p:style>
            </p:cxnSp>
            <p:cxnSp>
              <p:nvCxnSpPr>
                <p:cNvPr id="106" name="直線コネクタ 105"/>
                <p:cNvCxnSpPr/>
                <p:nvPr/>
              </p:nvCxnSpPr>
              <p:spPr>
                <a:xfrm>
                  <a:off x="1522095" y="3915258"/>
                  <a:ext cx="0" cy="1893053"/>
                </a:xfrm>
                <a:prstGeom prst="line">
                  <a:avLst/>
                </a:prstGeom>
              </p:spPr>
              <p:style>
                <a:lnRef idx="1">
                  <a:schemeClr val="accent1"/>
                </a:lnRef>
                <a:fillRef idx="0">
                  <a:schemeClr val="accent1"/>
                </a:fillRef>
                <a:effectRef idx="0">
                  <a:schemeClr val="accent1"/>
                </a:effectRef>
                <a:fontRef idx="minor">
                  <a:schemeClr val="tx1"/>
                </a:fontRef>
              </p:style>
            </p:cxnSp>
            <p:cxnSp>
              <p:nvCxnSpPr>
                <p:cNvPr id="107" name="直線コネクタ 106"/>
                <p:cNvCxnSpPr/>
                <p:nvPr/>
              </p:nvCxnSpPr>
              <p:spPr>
                <a:xfrm>
                  <a:off x="1260475" y="3915258"/>
                  <a:ext cx="0" cy="1893053"/>
                </a:xfrm>
                <a:prstGeom prst="line">
                  <a:avLst/>
                </a:prstGeom>
              </p:spPr>
              <p:style>
                <a:lnRef idx="1">
                  <a:schemeClr val="accent1"/>
                </a:lnRef>
                <a:fillRef idx="0">
                  <a:schemeClr val="accent1"/>
                </a:fillRef>
                <a:effectRef idx="0">
                  <a:schemeClr val="accent1"/>
                </a:effectRef>
                <a:fontRef idx="minor">
                  <a:schemeClr val="tx1"/>
                </a:fontRef>
              </p:style>
            </p:cxnSp>
          </p:grpSp>
        </p:grpSp>
      </p:grpSp>
      <p:sp>
        <p:nvSpPr>
          <p:cNvPr id="190" name="正方形/長方形 189"/>
          <p:cNvSpPr/>
          <p:nvPr/>
        </p:nvSpPr>
        <p:spPr>
          <a:xfrm>
            <a:off x="9315449" y="4436244"/>
            <a:ext cx="2876551" cy="1200329"/>
          </a:xfrm>
          <a:prstGeom prst="rect">
            <a:avLst/>
          </a:prstGeom>
        </p:spPr>
        <p:txBody>
          <a:bodyPr wrap="squar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注目画素（赤）の</a:t>
            </a:r>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3</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次元的な隣接画素（黄色）を考慮して局所最大・最小かどうかを判断する</a:t>
            </a:r>
            <a:endParaRPr lang="en-US" altLang="ja-JP"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 name="スライド番号プレースホルダー 2"/>
          <p:cNvSpPr>
            <a:spLocks noGrp="1"/>
          </p:cNvSpPr>
          <p:nvPr>
            <p:ph type="sldNum" sz="quarter" idx="12"/>
          </p:nvPr>
        </p:nvSpPr>
        <p:spPr/>
        <p:txBody>
          <a:bodyPr/>
          <a:lstStyle/>
          <a:p>
            <a:fld id="{F35DE295-420C-4265-BE54-AE59FA4027A6}" type="slidenum">
              <a:rPr kumimoji="1" lang="ja-JP" altLang="en-US" smtClean="0"/>
              <a:t>13</a:t>
            </a:fld>
            <a:endParaRPr kumimoji="1" lang="ja-JP" altLang="en-US"/>
          </a:p>
        </p:txBody>
      </p:sp>
    </p:spTree>
    <p:extLst>
      <p:ext uri="{BB962C8B-B14F-4D97-AF65-F5344CB8AC3E}">
        <p14:creationId xmlns:p14="http://schemas.microsoft.com/office/powerpoint/2010/main" val="39342199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532433" y="133350"/>
            <a:ext cx="8257452" cy="733270"/>
          </a:xfrm>
        </p:spPr>
        <p:txBody>
          <a:bodyPr>
            <a:normAutofit/>
          </a:bodyPr>
          <a:lstStyle/>
          <a:p>
            <a:pPr algn="ctr"/>
            <a:r>
              <a:rPr kumimoji="1" lang="en-US" altLang="ja-JP" sz="3600" dirty="0" err="1" smtClean="0"/>
              <a:t>DoG</a:t>
            </a:r>
            <a:r>
              <a:rPr kumimoji="1" lang="en-US" altLang="ja-JP" sz="3600" dirty="0" smtClean="0"/>
              <a:t> : Difference of Gaussian</a:t>
            </a:r>
            <a:endParaRPr kumimoji="1" lang="ja-JP" altLang="en-US" sz="3600" dirty="0"/>
          </a:p>
        </p:txBody>
      </p:sp>
      <p:grpSp>
        <p:nvGrpSpPr>
          <p:cNvPr id="64" name="グループ化 63"/>
          <p:cNvGrpSpPr/>
          <p:nvPr/>
        </p:nvGrpSpPr>
        <p:grpSpPr>
          <a:xfrm>
            <a:off x="994502" y="1136821"/>
            <a:ext cx="1704967" cy="5664030"/>
            <a:chOff x="16809547" y="-4630482"/>
            <a:chExt cx="4667250" cy="15504959"/>
          </a:xfrm>
        </p:grpSpPr>
        <p:pic>
          <p:nvPicPr>
            <p:cNvPr id="60" name="図 5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809547" y="-4630482"/>
              <a:ext cx="4667250" cy="3505200"/>
            </a:xfrm>
            <a:prstGeom prst="rect">
              <a:avLst/>
            </a:prstGeom>
          </p:spPr>
        </p:pic>
        <p:pic>
          <p:nvPicPr>
            <p:cNvPr id="61" name="図 6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809547" y="7369277"/>
              <a:ext cx="4667250" cy="3505200"/>
            </a:xfrm>
            <a:prstGeom prst="rect">
              <a:avLst/>
            </a:prstGeom>
          </p:spPr>
        </p:pic>
        <p:pic>
          <p:nvPicPr>
            <p:cNvPr id="62" name="図 6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6809547" y="3369356"/>
              <a:ext cx="4667250" cy="3505200"/>
            </a:xfrm>
            <a:prstGeom prst="rect">
              <a:avLst/>
            </a:prstGeom>
          </p:spPr>
        </p:pic>
        <p:pic>
          <p:nvPicPr>
            <p:cNvPr id="63" name="図 6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6809547" y="-630563"/>
              <a:ext cx="4667250" cy="3505200"/>
            </a:xfrm>
            <a:prstGeom prst="rect">
              <a:avLst/>
            </a:prstGeom>
          </p:spPr>
        </p:pic>
      </p:grpSp>
      <p:sp>
        <p:nvSpPr>
          <p:cNvPr id="6" name="正方形/長方形 5"/>
          <p:cNvSpPr/>
          <p:nvPr/>
        </p:nvSpPr>
        <p:spPr>
          <a:xfrm>
            <a:off x="11314387" y="0"/>
            <a:ext cx="877613" cy="369332"/>
          </a:xfrm>
          <a:prstGeom prst="rect">
            <a:avLst/>
          </a:prstGeom>
          <a:solidFill>
            <a:schemeClr val="accent4"/>
          </a:solidFill>
        </p:spPr>
        <p:txBody>
          <a:bodyPr wrap="none">
            <a:spAutoFit/>
          </a:bodyPr>
          <a:lstStyle/>
          <a:p>
            <a:r>
              <a:rPr lang="en-US" altLang="ja-JP" dirty="0" smtClean="0"/>
              <a:t>DoG.py</a:t>
            </a:r>
            <a:endParaRPr lang="ja-JP" altLang="en-US" dirty="0"/>
          </a:p>
        </p:txBody>
      </p:sp>
      <p:sp>
        <p:nvSpPr>
          <p:cNvPr id="116" name="正方形/長方形 115"/>
          <p:cNvSpPr/>
          <p:nvPr/>
        </p:nvSpPr>
        <p:spPr>
          <a:xfrm>
            <a:off x="3465787" y="5688449"/>
            <a:ext cx="8135560" cy="1169551"/>
          </a:xfrm>
          <a:prstGeom prst="rect">
            <a:avLst/>
          </a:prstGeom>
          <a:noFill/>
        </p:spPr>
        <p:txBody>
          <a:bodyPr wrap="none">
            <a:spAutoFit/>
          </a:bodyPr>
          <a:lstStyle/>
          <a:p>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局所的に輝度値が高い・低い点やエッジ，コーナーなどが検出される</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その特徴</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点</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が現れたスケールも同時に得られる</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（どの解像度でその点が特徴的だったかが分かる）</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5" name="図 4"/>
          <p:cNvPicPr>
            <a:picLocks noChangeAspect="1"/>
          </p:cNvPicPr>
          <p:nvPr/>
        </p:nvPicPr>
        <p:blipFill>
          <a:blip r:embed="rId6"/>
          <a:stretch>
            <a:fillRect/>
          </a:stretch>
        </p:blipFill>
        <p:spPr>
          <a:xfrm>
            <a:off x="3572204" y="1136821"/>
            <a:ext cx="5813452" cy="4360089"/>
          </a:xfrm>
          <a:prstGeom prst="rect">
            <a:avLst/>
          </a:prstGeom>
        </p:spPr>
      </p:pic>
      <p:sp>
        <p:nvSpPr>
          <p:cNvPr id="3" name="スライド番号プレースホルダー 2"/>
          <p:cNvSpPr>
            <a:spLocks noGrp="1"/>
          </p:cNvSpPr>
          <p:nvPr>
            <p:ph type="sldNum" sz="quarter" idx="12"/>
          </p:nvPr>
        </p:nvSpPr>
        <p:spPr/>
        <p:txBody>
          <a:bodyPr/>
          <a:lstStyle/>
          <a:p>
            <a:fld id="{F35DE295-420C-4265-BE54-AE59FA4027A6}" type="slidenum">
              <a:rPr kumimoji="1" lang="ja-JP" altLang="en-US" smtClean="0"/>
              <a:t>14</a:t>
            </a:fld>
            <a:endParaRPr kumimoji="1" lang="ja-JP" altLang="en-US"/>
          </a:p>
        </p:txBody>
      </p:sp>
    </p:spTree>
    <p:extLst>
      <p:ext uri="{BB962C8B-B14F-4D97-AF65-F5344CB8AC3E}">
        <p14:creationId xmlns:p14="http://schemas.microsoft.com/office/powerpoint/2010/main" val="386398068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83220" y="365126"/>
            <a:ext cx="11708780" cy="733270"/>
          </a:xfrm>
        </p:spPr>
        <p:txBody>
          <a:bodyPr>
            <a:normAutofit/>
          </a:bodyPr>
          <a:lstStyle/>
          <a:p>
            <a:r>
              <a:rPr kumimoji="1" lang="ja-JP" altLang="en-US" sz="3600" dirty="0" smtClean="0"/>
              <a:t>まとめ</a:t>
            </a:r>
            <a:r>
              <a:rPr kumimoji="1" lang="en-US" altLang="ja-JP" sz="3600" dirty="0" smtClean="0"/>
              <a:t>: </a:t>
            </a:r>
            <a:r>
              <a:rPr kumimoji="1" lang="ja-JP" altLang="en-US" sz="3600" dirty="0" smtClean="0"/>
              <a:t>ガウシアンフィルタとその応用</a:t>
            </a:r>
            <a:endParaRPr kumimoji="1" lang="ja-JP" altLang="en-US" sz="3600" dirty="0"/>
          </a:p>
        </p:txBody>
      </p:sp>
      <mc:AlternateContent xmlns:mc="http://schemas.openxmlformats.org/markup-compatibility/2006" xmlns:a14="http://schemas.microsoft.com/office/drawing/2010/main">
        <mc:Choice Requires="a14">
          <p:sp>
            <p:nvSpPr>
              <p:cNvPr id="3" name="コンテンツ プレースホルダー 2"/>
              <p:cNvSpPr>
                <a:spLocks noGrp="1"/>
              </p:cNvSpPr>
              <p:nvPr>
                <p:ph idx="1"/>
              </p:nvPr>
            </p:nvSpPr>
            <p:spPr>
              <a:xfrm>
                <a:off x="483220" y="1343722"/>
                <a:ext cx="7636313" cy="5296829"/>
              </a:xfrm>
            </p:spPr>
            <p:txBody>
              <a:bodyPr>
                <a:normAutofit fontScale="92500" lnSpcReduction="10000"/>
              </a:bodyPr>
              <a:lstStyle/>
              <a:p>
                <a:pPr>
                  <a:lnSpc>
                    <a:spcPct val="100000"/>
                  </a:lnSpc>
                </a:pPr>
                <a:r>
                  <a:rPr lang="ja-JP" altLang="en-US" sz="2400" dirty="0" smtClean="0"/>
                  <a:t>画像処理</a:t>
                </a:r>
                <a:r>
                  <a:rPr lang="ja-JP" altLang="en-US" sz="2400" dirty="0"/>
                  <a:t>に</a:t>
                </a:r>
                <a:r>
                  <a:rPr lang="ja-JP" altLang="en-US" sz="2400" dirty="0" smtClean="0"/>
                  <a:t>おいて</a:t>
                </a:r>
                <a:r>
                  <a:rPr lang="ja-JP" altLang="en-US" sz="2400" dirty="0"/>
                  <a:t>頻繁</a:t>
                </a:r>
                <a:r>
                  <a:rPr lang="ja-JP" altLang="en-US" sz="2400" dirty="0" smtClean="0"/>
                  <a:t>に利用されるガウシアンフィルタの性質を紹介した</a:t>
                </a:r>
                <a:endParaRPr lang="en-US" altLang="ja-JP" sz="2400" dirty="0" smtClean="0"/>
              </a:p>
              <a:p>
                <a:pPr>
                  <a:lnSpc>
                    <a:spcPct val="100000"/>
                  </a:lnSpc>
                </a:pPr>
                <a:endParaRPr kumimoji="1" lang="en-US" altLang="ja-JP" sz="2400" dirty="0"/>
              </a:p>
              <a:p>
                <a:pPr>
                  <a:lnSpc>
                    <a:spcPct val="100000"/>
                  </a:lnSpc>
                </a:pPr>
                <a:endParaRPr kumimoji="1" lang="en-US" altLang="ja-JP" sz="2400" dirty="0" smtClean="0"/>
              </a:p>
              <a:p>
                <a:pPr>
                  <a:lnSpc>
                    <a:spcPct val="100000"/>
                  </a:lnSpc>
                </a:pPr>
                <a:endParaRPr lang="en-US" altLang="ja-JP" sz="2400" dirty="0"/>
              </a:p>
              <a:p>
                <a:pPr>
                  <a:lnSpc>
                    <a:spcPct val="100000"/>
                  </a:lnSpc>
                </a:pPr>
                <a:endParaRPr kumimoji="1" lang="en-US" altLang="ja-JP" sz="2400" dirty="0" smtClean="0"/>
              </a:p>
              <a:p>
                <a:pPr>
                  <a:lnSpc>
                    <a:spcPct val="100000"/>
                  </a:lnSpc>
                </a:pPr>
                <a:endParaRPr kumimoji="1" lang="en-US" altLang="ja-JP" sz="2400" dirty="0" smtClean="0"/>
              </a:p>
              <a:p>
                <a:pPr>
                  <a:lnSpc>
                    <a:spcPct val="100000"/>
                  </a:lnSpc>
                </a:pPr>
                <a:r>
                  <a:rPr lang="ja-JP" altLang="en-US" sz="2400" dirty="0"/>
                  <a:t>ガウス</a:t>
                </a:r>
                <a:r>
                  <a:rPr lang="ja-JP" altLang="en-US" sz="2400" dirty="0" smtClean="0"/>
                  <a:t>関数のフーリエ変換はガウス関数</a:t>
                </a:r>
                <a:endParaRPr lang="en-US" altLang="ja-JP" sz="2400" dirty="0" smtClean="0"/>
              </a:p>
              <a:p>
                <a:pPr>
                  <a:lnSpc>
                    <a:spcPct val="100000"/>
                  </a:lnSpc>
                </a:pPr>
                <a:r>
                  <a:rPr lang="ja-JP" altLang="en-US" sz="2400" dirty="0" smtClean="0"/>
                  <a:t>複数のガウシアンフィルタ適用は，一つのガウシアンフィルタで表せる</a:t>
                </a:r>
                <a:endParaRPr lang="en-US" altLang="ja-JP" sz="2400" dirty="0" smtClean="0"/>
              </a:p>
              <a:p>
                <a:pPr marL="0" indent="0">
                  <a:lnSpc>
                    <a:spcPct val="100000"/>
                  </a:lnSpc>
                  <a:spcBef>
                    <a:spcPts val="600"/>
                  </a:spcBef>
                  <a:buNone/>
                </a:pPr>
                <a14:m>
                  <m:oMathPara xmlns:m="http://schemas.openxmlformats.org/officeDocument/2006/math">
                    <m:oMathParaPr>
                      <m:jc m:val="centerGroup"/>
                    </m:oMathParaPr>
                    <m:oMath xmlns:m="http://schemas.openxmlformats.org/officeDocument/2006/math">
                      <m:sSub>
                        <m:sSubPr>
                          <m:ctrlPr>
                            <a:rPr lang="ja-JP" altLang="ja-JP" sz="2400" i="1">
                              <a:latin typeface="Cambria Math" panose="02040503050406030204" pitchFamily="18" charset="0"/>
                            </a:rPr>
                          </m:ctrlPr>
                        </m:sSubPr>
                        <m:e>
                          <m:r>
                            <a:rPr lang="en-US" altLang="ja-JP" sz="2400" i="1">
                              <a:latin typeface="Cambria Math" panose="02040503050406030204" pitchFamily="18" charset="0"/>
                            </a:rPr>
                            <m:t>𝑔</m:t>
                          </m:r>
                        </m:e>
                        <m:sub>
                          <m:r>
                            <a:rPr lang="en-US" altLang="ja-JP" sz="2400" i="1">
                              <a:latin typeface="Cambria Math" panose="02040503050406030204" pitchFamily="18" charset="0"/>
                            </a:rPr>
                            <m:t>𝑎</m:t>
                          </m:r>
                        </m:sub>
                      </m:sSub>
                      <m:d>
                        <m:dPr>
                          <m:ctrlPr>
                            <a:rPr lang="ja-JP" altLang="ja-JP" sz="2400" i="1">
                              <a:latin typeface="Cambria Math" panose="02040503050406030204" pitchFamily="18" charset="0"/>
                            </a:rPr>
                          </m:ctrlPr>
                        </m:dPr>
                        <m:e>
                          <m:r>
                            <a:rPr lang="en-US" altLang="ja-JP" sz="2400" i="1">
                              <a:latin typeface="Cambria Math" panose="02040503050406030204" pitchFamily="18" charset="0"/>
                            </a:rPr>
                            <m:t>𝑥</m:t>
                          </m:r>
                        </m:e>
                      </m:d>
                      <m:r>
                        <a:rPr lang="en-US" altLang="ja-JP" sz="2400" b="0" i="1" smtClean="0">
                          <a:latin typeface="Cambria Math" panose="02040503050406030204" pitchFamily="18" charset="0"/>
                        </a:rPr>
                        <m:t>∗</m:t>
                      </m:r>
                      <m:sSub>
                        <m:sSubPr>
                          <m:ctrlPr>
                            <a:rPr lang="ja-JP" altLang="ja-JP" sz="2400" i="1">
                              <a:latin typeface="Cambria Math" panose="02040503050406030204" pitchFamily="18" charset="0"/>
                            </a:rPr>
                          </m:ctrlPr>
                        </m:sSubPr>
                        <m:e>
                          <m:r>
                            <a:rPr lang="en-US" altLang="ja-JP" sz="2400" i="1">
                              <a:latin typeface="Cambria Math" panose="02040503050406030204" pitchFamily="18" charset="0"/>
                            </a:rPr>
                            <m:t>𝑔</m:t>
                          </m:r>
                        </m:e>
                        <m:sub>
                          <m:r>
                            <a:rPr lang="en-US" altLang="ja-JP" sz="2400" i="1">
                              <a:latin typeface="Cambria Math" panose="02040503050406030204" pitchFamily="18" charset="0"/>
                            </a:rPr>
                            <m:t>𝑏</m:t>
                          </m:r>
                        </m:sub>
                      </m:sSub>
                      <m:d>
                        <m:dPr>
                          <m:ctrlPr>
                            <a:rPr lang="ja-JP" altLang="ja-JP" sz="2400" i="1">
                              <a:latin typeface="Cambria Math" panose="02040503050406030204" pitchFamily="18" charset="0"/>
                            </a:rPr>
                          </m:ctrlPr>
                        </m:dPr>
                        <m:e>
                          <m:r>
                            <a:rPr lang="en-US" altLang="ja-JP" sz="2400" i="1">
                              <a:latin typeface="Cambria Math" panose="02040503050406030204" pitchFamily="18" charset="0"/>
                            </a:rPr>
                            <m:t>𝑥</m:t>
                          </m:r>
                        </m:e>
                      </m:d>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𝑓</m:t>
                      </m:r>
                      <m:d>
                        <m:dPr>
                          <m:ctrlPr>
                            <a:rPr lang="en-US" altLang="ja-JP" sz="2400" b="0" i="1" smtClean="0">
                              <a:latin typeface="Cambria Math" panose="02040503050406030204" pitchFamily="18" charset="0"/>
                            </a:rPr>
                          </m:ctrlPr>
                        </m:dPr>
                        <m:e>
                          <m:r>
                            <a:rPr lang="en-US" altLang="ja-JP" sz="2400" b="0" i="1" smtClean="0">
                              <a:latin typeface="Cambria Math" panose="02040503050406030204" pitchFamily="18" charset="0"/>
                            </a:rPr>
                            <m:t>𝑥</m:t>
                          </m:r>
                        </m:e>
                      </m:d>
                      <m:r>
                        <a:rPr lang="en-US" altLang="ja-JP" sz="2400" b="0" i="0" smtClean="0">
                          <a:latin typeface="Cambria Math" panose="02040503050406030204" pitchFamily="18" charset="0"/>
                        </a:rPr>
                        <m:t>=</m:t>
                      </m:r>
                      <m:sSub>
                        <m:sSubPr>
                          <m:ctrlPr>
                            <a:rPr lang="ja-JP" altLang="ja-JP" sz="2400" i="1">
                              <a:latin typeface="Cambria Math" panose="02040503050406030204" pitchFamily="18" charset="0"/>
                            </a:rPr>
                          </m:ctrlPr>
                        </m:sSubPr>
                        <m:e>
                          <m:r>
                            <a:rPr lang="en-US" altLang="ja-JP" sz="2400" i="1">
                              <a:latin typeface="Cambria Math" panose="02040503050406030204" pitchFamily="18" charset="0"/>
                            </a:rPr>
                            <m:t>𝑔</m:t>
                          </m:r>
                        </m:e>
                        <m:sub>
                          <m:rad>
                            <m:radPr>
                              <m:degHide m:val="on"/>
                              <m:ctrlPr>
                                <a:rPr lang="en-US" altLang="ja-JP" sz="2400" i="1">
                                  <a:latin typeface="Cambria Math" panose="02040503050406030204" pitchFamily="18" charset="0"/>
                                </a:rPr>
                              </m:ctrlPr>
                            </m:radPr>
                            <m:deg/>
                            <m:e>
                              <m:sSup>
                                <m:sSupPr>
                                  <m:ctrlPr>
                                    <a:rPr lang="en-US" altLang="ja-JP" sz="2400" i="1">
                                      <a:latin typeface="Cambria Math" panose="02040503050406030204" pitchFamily="18" charset="0"/>
                                    </a:rPr>
                                  </m:ctrlPr>
                                </m:sSupPr>
                                <m:e>
                                  <m:r>
                                    <a:rPr lang="en-US" altLang="ja-JP" sz="2400" i="1">
                                      <a:latin typeface="Cambria Math" panose="02040503050406030204" pitchFamily="18" charset="0"/>
                                    </a:rPr>
                                    <m:t>𝑎</m:t>
                                  </m:r>
                                </m:e>
                                <m:sup>
                                  <m:r>
                                    <a:rPr lang="en-US" altLang="ja-JP" sz="2400" i="1">
                                      <a:latin typeface="Cambria Math" panose="02040503050406030204" pitchFamily="18" charset="0"/>
                                    </a:rPr>
                                    <m:t>2</m:t>
                                  </m:r>
                                </m:sup>
                              </m:sSup>
                              <m:r>
                                <a:rPr lang="en-US" altLang="ja-JP" sz="2400" i="1">
                                  <a:latin typeface="Cambria Math" panose="02040503050406030204" pitchFamily="18" charset="0"/>
                                </a:rPr>
                                <m:t>+</m:t>
                              </m:r>
                              <m:sSup>
                                <m:sSupPr>
                                  <m:ctrlPr>
                                    <a:rPr lang="en-US" altLang="ja-JP" sz="2400" i="1">
                                      <a:latin typeface="Cambria Math" panose="02040503050406030204" pitchFamily="18" charset="0"/>
                                    </a:rPr>
                                  </m:ctrlPr>
                                </m:sSupPr>
                                <m:e>
                                  <m:r>
                                    <a:rPr lang="en-US" altLang="ja-JP" sz="2400" i="1">
                                      <a:latin typeface="Cambria Math" panose="02040503050406030204" pitchFamily="18" charset="0"/>
                                    </a:rPr>
                                    <m:t>𝑏</m:t>
                                  </m:r>
                                </m:e>
                                <m:sup>
                                  <m:r>
                                    <a:rPr lang="en-US" altLang="ja-JP" sz="2400" i="1">
                                      <a:latin typeface="Cambria Math" panose="02040503050406030204" pitchFamily="18" charset="0"/>
                                    </a:rPr>
                                    <m:t>2</m:t>
                                  </m:r>
                                </m:sup>
                              </m:sSup>
                            </m:e>
                          </m:rad>
                        </m:sub>
                      </m:sSub>
                      <m:d>
                        <m:dPr>
                          <m:ctrlPr>
                            <a:rPr lang="ja-JP" altLang="ja-JP" sz="2400" i="1">
                              <a:latin typeface="Cambria Math" panose="02040503050406030204" pitchFamily="18" charset="0"/>
                            </a:rPr>
                          </m:ctrlPr>
                        </m:dPr>
                        <m:e>
                          <m:r>
                            <a:rPr lang="en-US" altLang="ja-JP" sz="2400" i="1">
                              <a:latin typeface="Cambria Math" panose="02040503050406030204" pitchFamily="18" charset="0"/>
                            </a:rPr>
                            <m:t>𝑥</m:t>
                          </m:r>
                        </m:e>
                      </m:d>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𝑓</m:t>
                      </m:r>
                      <m:d>
                        <m:dPr>
                          <m:ctrlPr>
                            <a:rPr lang="en-US" altLang="ja-JP" sz="2400" b="0" i="1" smtClean="0">
                              <a:latin typeface="Cambria Math" panose="02040503050406030204" pitchFamily="18" charset="0"/>
                            </a:rPr>
                          </m:ctrlPr>
                        </m:dPr>
                        <m:e>
                          <m:r>
                            <a:rPr lang="en-US" altLang="ja-JP" sz="2400" b="0" i="1" smtClean="0">
                              <a:latin typeface="Cambria Math" panose="02040503050406030204" pitchFamily="18" charset="0"/>
                            </a:rPr>
                            <m:t>𝑥</m:t>
                          </m:r>
                        </m:e>
                      </m:d>
                    </m:oMath>
                  </m:oMathPara>
                </a14:m>
                <a:endParaRPr lang="en-US" altLang="ja-JP" sz="2400" dirty="0"/>
              </a:p>
              <a:p>
                <a:pPr>
                  <a:lnSpc>
                    <a:spcPct val="100000"/>
                  </a:lnSpc>
                </a:pPr>
                <a:r>
                  <a:rPr lang="en-US" altLang="ja-JP" sz="2400" dirty="0" smtClean="0"/>
                  <a:t>Difference of Gaussian</a:t>
                </a:r>
              </a:p>
              <a:p>
                <a:pPr>
                  <a:lnSpc>
                    <a:spcPct val="100000"/>
                  </a:lnSpc>
                </a:pPr>
                <a:r>
                  <a:rPr lang="en-US" altLang="ja-JP" sz="2400" dirty="0" smtClean="0"/>
                  <a:t>Gaussian Pyramid</a:t>
                </a:r>
                <a:r>
                  <a:rPr lang="ja-JP" altLang="en-US" sz="2400" dirty="0"/>
                  <a:t> </a:t>
                </a:r>
                <a:r>
                  <a:rPr lang="en-US" altLang="ja-JP" sz="1900" dirty="0" smtClean="0"/>
                  <a:t>(</a:t>
                </a:r>
                <a:r>
                  <a:rPr lang="ja-JP" altLang="en-US" sz="1900" dirty="0" smtClean="0"/>
                  <a:t>今回時間がなく扱えなかった</a:t>
                </a:r>
                <a:r>
                  <a:rPr lang="en-US" altLang="ja-JP" sz="1900" dirty="0" smtClean="0"/>
                  <a:t>…)</a:t>
                </a:r>
                <a:endParaRPr lang="en-US" altLang="ja-JP" sz="2400" dirty="0" smtClean="0"/>
              </a:p>
              <a:p>
                <a:pPr marL="0" indent="0">
                  <a:lnSpc>
                    <a:spcPct val="100000"/>
                  </a:lnSpc>
                  <a:buNone/>
                </a:pPr>
                <a:endParaRPr lang="en-US" altLang="ja-JP" sz="2400" dirty="0" smtClean="0"/>
              </a:p>
            </p:txBody>
          </p:sp>
        </mc:Choice>
        <mc:Fallback xmlns="">
          <p:sp>
            <p:nvSpPr>
              <p:cNvPr id="3" name="コンテンツ プレースホルダー 2"/>
              <p:cNvSpPr>
                <a:spLocks noGrp="1" noRot="1" noChangeAspect="1" noMove="1" noResize="1" noEditPoints="1" noAdjustHandles="1" noChangeArrowheads="1" noChangeShapeType="1" noTextEdit="1"/>
              </p:cNvSpPr>
              <p:nvPr>
                <p:ph idx="1"/>
              </p:nvPr>
            </p:nvSpPr>
            <p:spPr>
              <a:xfrm>
                <a:off x="483220" y="1343722"/>
                <a:ext cx="7636313" cy="5296829"/>
              </a:xfrm>
              <a:blipFill rotWithShape="0">
                <a:blip r:embed="rId2"/>
                <a:stretch>
                  <a:fillRect l="-878" t="-1496" b="-1266"/>
                </a:stretch>
              </a:blipFill>
            </p:spPr>
            <p:txBody>
              <a:bodyPr/>
              <a:lstStyle/>
              <a:p>
                <a:r>
                  <a:rPr lang="ja-JP" altLang="en-US">
                    <a:noFill/>
                  </a:rPr>
                  <a:t> </a:t>
                </a:r>
              </a:p>
            </p:txBody>
          </p:sp>
        </mc:Fallback>
      </mc:AlternateContent>
      <p:pic>
        <p:nvPicPr>
          <p:cNvPr id="4" name="コンテンツ プレースホルダー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509" y="2181624"/>
            <a:ext cx="2448234" cy="1836176"/>
          </a:xfrm>
          <a:prstGeom prst="rect">
            <a:avLst/>
          </a:prstGeom>
        </p:spPr>
      </p:pic>
      <p:pic>
        <p:nvPicPr>
          <p:cNvPr id="5" name="図 4"/>
          <p:cNvPicPr>
            <a:picLocks noChangeAspect="1"/>
          </p:cNvPicPr>
          <p:nvPr/>
        </p:nvPicPr>
        <p:blipFill>
          <a:blip r:embed="rId4"/>
          <a:stretch>
            <a:fillRect/>
          </a:stretch>
        </p:blipFill>
        <p:spPr>
          <a:xfrm>
            <a:off x="4603146" y="2367891"/>
            <a:ext cx="2278590" cy="1582717"/>
          </a:xfrm>
          <a:prstGeom prst="rect">
            <a:avLst/>
          </a:prstGeom>
        </p:spPr>
      </p:pic>
      <mc:AlternateContent xmlns:mc="http://schemas.openxmlformats.org/markup-compatibility/2006" xmlns:a14="http://schemas.microsoft.com/office/drawing/2010/main">
        <mc:Choice Requires="a14">
          <p:sp>
            <p:nvSpPr>
              <p:cNvPr id="6" name="正方形/長方形 5"/>
              <p:cNvSpPr/>
              <p:nvPr/>
            </p:nvSpPr>
            <p:spPr>
              <a:xfrm>
                <a:off x="483220" y="2591256"/>
                <a:ext cx="3185616" cy="91480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ja-JP" altLang="ja-JP" sz="2400" i="1">
                              <a:latin typeface="Cambria Math" panose="02040503050406030204" pitchFamily="18" charset="0"/>
                            </a:rPr>
                          </m:ctrlPr>
                        </m:sSubPr>
                        <m:e>
                          <m:r>
                            <a:rPr lang="en-US" altLang="ja-JP" sz="2400" i="1">
                              <a:latin typeface="Cambria Math" panose="02040503050406030204" pitchFamily="18" charset="0"/>
                            </a:rPr>
                            <m:t>𝑔</m:t>
                          </m:r>
                        </m:e>
                        <m:sub>
                          <m:r>
                            <m:rPr>
                              <m:sty m:val="p"/>
                            </m:rPr>
                            <a:rPr lang="en-US" altLang="ja-JP" sz="2400">
                              <a:latin typeface="Cambria Math" panose="02040503050406030204" pitchFamily="18" charset="0"/>
                            </a:rPr>
                            <m:t>σ</m:t>
                          </m:r>
                        </m:sub>
                      </m:sSub>
                      <m:d>
                        <m:dPr>
                          <m:ctrlPr>
                            <a:rPr lang="ja-JP" altLang="ja-JP" sz="2400" i="1">
                              <a:latin typeface="Cambria Math" panose="02040503050406030204" pitchFamily="18" charset="0"/>
                            </a:rPr>
                          </m:ctrlPr>
                        </m:dPr>
                        <m:e>
                          <m:r>
                            <a:rPr lang="en-US" altLang="ja-JP" sz="2400" i="1">
                              <a:latin typeface="Cambria Math" panose="02040503050406030204" pitchFamily="18" charset="0"/>
                            </a:rPr>
                            <m:t>𝑥</m:t>
                          </m:r>
                        </m:e>
                      </m:d>
                      <m:r>
                        <a:rPr lang="en-US" altLang="ja-JP" sz="2400" i="1">
                          <a:latin typeface="Cambria Math" panose="02040503050406030204" pitchFamily="18" charset="0"/>
                        </a:rPr>
                        <m:t>=</m:t>
                      </m:r>
                      <m:f>
                        <m:fPr>
                          <m:ctrlPr>
                            <a:rPr lang="ja-JP" altLang="ja-JP" sz="2400" i="1">
                              <a:latin typeface="Cambria Math" panose="02040503050406030204" pitchFamily="18" charset="0"/>
                            </a:rPr>
                          </m:ctrlPr>
                        </m:fPr>
                        <m:num>
                          <m:r>
                            <a:rPr lang="en-US" altLang="ja-JP" sz="2400" i="1">
                              <a:latin typeface="Cambria Math" panose="02040503050406030204" pitchFamily="18" charset="0"/>
                            </a:rPr>
                            <m:t>1</m:t>
                          </m:r>
                        </m:num>
                        <m:den>
                          <m:rad>
                            <m:radPr>
                              <m:degHide m:val="on"/>
                              <m:ctrlPr>
                                <a:rPr lang="ja-JP" altLang="ja-JP" sz="2400" i="1">
                                  <a:latin typeface="Cambria Math" panose="02040503050406030204" pitchFamily="18" charset="0"/>
                                </a:rPr>
                              </m:ctrlPr>
                            </m:radPr>
                            <m:deg/>
                            <m:e>
                              <m:r>
                                <a:rPr lang="en-US" altLang="ja-JP" sz="2400" i="1">
                                  <a:latin typeface="Cambria Math" panose="02040503050406030204" pitchFamily="18" charset="0"/>
                                </a:rPr>
                                <m:t>2</m:t>
                              </m:r>
                              <m:r>
                                <a:rPr lang="en-US" altLang="ja-JP" sz="2400" i="1">
                                  <a:latin typeface="Cambria Math" panose="02040503050406030204" pitchFamily="18" charset="0"/>
                                </a:rPr>
                                <m:t>𝜋</m:t>
                              </m:r>
                              <m:sSup>
                                <m:sSupPr>
                                  <m:ctrlPr>
                                    <a:rPr lang="ja-JP" altLang="ja-JP" sz="2400" i="1">
                                      <a:latin typeface="Cambria Math" panose="02040503050406030204" pitchFamily="18" charset="0"/>
                                    </a:rPr>
                                  </m:ctrlPr>
                                </m:sSupPr>
                                <m:e>
                                  <m:r>
                                    <a:rPr lang="en-US" altLang="ja-JP" sz="2400" i="1">
                                      <a:latin typeface="Cambria Math" panose="02040503050406030204" pitchFamily="18" charset="0"/>
                                    </a:rPr>
                                    <m:t>𝜎</m:t>
                                  </m:r>
                                </m:e>
                                <m:sup>
                                  <m:r>
                                    <a:rPr lang="en-US" altLang="ja-JP" sz="2400" i="1">
                                      <a:latin typeface="Cambria Math" panose="02040503050406030204" pitchFamily="18" charset="0"/>
                                    </a:rPr>
                                    <m:t>2</m:t>
                                  </m:r>
                                </m:sup>
                              </m:sSup>
                            </m:e>
                          </m:rad>
                        </m:den>
                      </m:f>
                      <m:r>
                        <a:rPr lang="en-US" altLang="ja-JP" sz="2400" i="1">
                          <a:latin typeface="Cambria Math" panose="02040503050406030204" pitchFamily="18" charset="0"/>
                        </a:rPr>
                        <m:t> </m:t>
                      </m:r>
                      <m:sSup>
                        <m:sSupPr>
                          <m:ctrlPr>
                            <a:rPr lang="ja-JP" altLang="ja-JP" sz="2400" i="1">
                              <a:latin typeface="Cambria Math" panose="02040503050406030204" pitchFamily="18" charset="0"/>
                            </a:rPr>
                          </m:ctrlPr>
                        </m:sSupPr>
                        <m:e>
                          <m:r>
                            <a:rPr lang="en-US" altLang="ja-JP" sz="2400" i="1">
                              <a:latin typeface="Cambria Math" panose="02040503050406030204" pitchFamily="18" charset="0"/>
                            </a:rPr>
                            <m:t>𝑒</m:t>
                          </m:r>
                        </m:e>
                        <m:sup>
                          <m:r>
                            <a:rPr lang="en-US" altLang="ja-JP" sz="2400" i="1">
                              <a:latin typeface="Cambria Math" panose="02040503050406030204" pitchFamily="18" charset="0"/>
                            </a:rPr>
                            <m:t>−</m:t>
                          </m:r>
                          <m:f>
                            <m:fPr>
                              <m:ctrlPr>
                                <a:rPr lang="ja-JP" altLang="ja-JP" sz="2400" i="1">
                                  <a:latin typeface="Cambria Math" panose="02040503050406030204" pitchFamily="18" charset="0"/>
                                </a:rPr>
                              </m:ctrlPr>
                            </m:fPr>
                            <m:num>
                              <m:sSup>
                                <m:sSupPr>
                                  <m:ctrlPr>
                                    <a:rPr lang="ja-JP" altLang="ja-JP" sz="2400" i="1">
                                      <a:latin typeface="Cambria Math" panose="02040503050406030204" pitchFamily="18" charset="0"/>
                                    </a:rPr>
                                  </m:ctrlPr>
                                </m:sSupPr>
                                <m:e>
                                  <m:r>
                                    <a:rPr lang="en-US" altLang="ja-JP" sz="2400" i="1">
                                      <a:latin typeface="Cambria Math" panose="02040503050406030204" pitchFamily="18" charset="0"/>
                                    </a:rPr>
                                    <m:t>𝑥</m:t>
                                  </m:r>
                                </m:e>
                                <m:sup>
                                  <m:r>
                                    <a:rPr lang="en-US" altLang="ja-JP" sz="2400" i="1">
                                      <a:latin typeface="Cambria Math" panose="02040503050406030204" pitchFamily="18" charset="0"/>
                                    </a:rPr>
                                    <m:t>2</m:t>
                                  </m:r>
                                </m:sup>
                              </m:sSup>
                            </m:num>
                            <m:den>
                              <m:sSup>
                                <m:sSupPr>
                                  <m:ctrlPr>
                                    <a:rPr lang="ja-JP" altLang="ja-JP" sz="2400" i="1">
                                      <a:latin typeface="Cambria Math" panose="02040503050406030204" pitchFamily="18" charset="0"/>
                                    </a:rPr>
                                  </m:ctrlPr>
                                </m:sSupPr>
                                <m:e>
                                  <m:r>
                                    <a:rPr lang="en-US" altLang="ja-JP" sz="2400" i="1">
                                      <a:latin typeface="Cambria Math" panose="02040503050406030204" pitchFamily="18" charset="0"/>
                                    </a:rPr>
                                    <m:t>2</m:t>
                                  </m:r>
                                  <m:r>
                                    <a:rPr lang="en-US" altLang="ja-JP" sz="2400" i="1">
                                      <a:latin typeface="Cambria Math" panose="02040503050406030204" pitchFamily="18" charset="0"/>
                                    </a:rPr>
                                    <m:t>𝜎</m:t>
                                  </m:r>
                                </m:e>
                                <m:sup>
                                  <m:r>
                                    <a:rPr lang="en-US" altLang="ja-JP" sz="2400" i="1">
                                      <a:latin typeface="Cambria Math" panose="02040503050406030204" pitchFamily="18" charset="0"/>
                                    </a:rPr>
                                    <m:t>2</m:t>
                                  </m:r>
                                </m:sup>
                              </m:sSup>
                            </m:den>
                          </m:f>
                        </m:sup>
                      </m:sSup>
                    </m:oMath>
                  </m:oMathPara>
                </a14:m>
                <a:endParaRPr lang="ja-JP" altLang="en-US" sz="2400" dirty="0"/>
              </a:p>
            </p:txBody>
          </p:sp>
        </mc:Choice>
        <mc:Fallback xmlns="">
          <p:sp>
            <p:nvSpPr>
              <p:cNvPr id="6" name="正方形/長方形 5"/>
              <p:cNvSpPr>
                <a:spLocks noRot="1" noChangeAspect="1" noMove="1" noResize="1" noEditPoints="1" noAdjustHandles="1" noChangeArrowheads="1" noChangeShapeType="1" noTextEdit="1"/>
              </p:cNvSpPr>
              <p:nvPr/>
            </p:nvSpPr>
            <p:spPr>
              <a:xfrm>
                <a:off x="483220" y="2591256"/>
                <a:ext cx="3185616" cy="914802"/>
              </a:xfrm>
              <a:prstGeom prst="rect">
                <a:avLst/>
              </a:prstGeom>
              <a:blipFill rotWithShape="0">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正方形/長方形 6"/>
              <p:cNvSpPr/>
              <p:nvPr/>
            </p:nvSpPr>
            <p:spPr>
              <a:xfrm>
                <a:off x="4173555" y="2591256"/>
                <a:ext cx="3701206" cy="84568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ja-JP" altLang="ja-JP" sz="2400" i="1" smtClean="0">
                              <a:latin typeface="Cambria Math" panose="02040503050406030204" pitchFamily="18" charset="0"/>
                            </a:rPr>
                          </m:ctrlPr>
                        </m:sSubPr>
                        <m:e>
                          <m:r>
                            <a:rPr lang="en-US" altLang="ja-JP" sz="2400" i="1">
                              <a:latin typeface="Cambria Math" panose="02040503050406030204" pitchFamily="18" charset="0"/>
                            </a:rPr>
                            <m:t>𝑔</m:t>
                          </m:r>
                        </m:e>
                        <m:sub>
                          <m:r>
                            <m:rPr>
                              <m:sty m:val="p"/>
                            </m:rPr>
                            <a:rPr lang="en-US" altLang="ja-JP" sz="2400">
                              <a:latin typeface="Cambria Math" panose="02040503050406030204" pitchFamily="18" charset="0"/>
                            </a:rPr>
                            <m:t>σ</m:t>
                          </m:r>
                        </m:sub>
                      </m:sSub>
                      <m:d>
                        <m:dPr>
                          <m:ctrlPr>
                            <a:rPr lang="ja-JP" altLang="ja-JP" sz="2400" i="1">
                              <a:latin typeface="Cambria Math" panose="02040503050406030204" pitchFamily="18" charset="0"/>
                            </a:rPr>
                          </m:ctrlPr>
                        </m:dPr>
                        <m:e>
                          <m:r>
                            <a:rPr lang="en-US" altLang="ja-JP" sz="2400" i="1">
                              <a:latin typeface="Cambria Math" panose="02040503050406030204" pitchFamily="18" charset="0"/>
                            </a:rPr>
                            <m:t>𝑥</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𝑦</m:t>
                          </m:r>
                        </m:e>
                      </m:d>
                      <m:r>
                        <a:rPr lang="en-US" altLang="ja-JP" sz="2400" i="1">
                          <a:latin typeface="Cambria Math" panose="02040503050406030204" pitchFamily="18" charset="0"/>
                        </a:rPr>
                        <m:t>=</m:t>
                      </m:r>
                      <m:f>
                        <m:fPr>
                          <m:ctrlPr>
                            <a:rPr lang="ja-JP" altLang="ja-JP" sz="2400" i="1">
                              <a:latin typeface="Cambria Math" panose="02040503050406030204" pitchFamily="18" charset="0"/>
                            </a:rPr>
                          </m:ctrlPr>
                        </m:fPr>
                        <m:num>
                          <m:r>
                            <a:rPr lang="en-US" altLang="ja-JP" sz="2400" i="1">
                              <a:latin typeface="Cambria Math" panose="02040503050406030204" pitchFamily="18" charset="0"/>
                            </a:rPr>
                            <m:t>1</m:t>
                          </m:r>
                        </m:num>
                        <m:den>
                          <m:r>
                            <a:rPr lang="en-US" altLang="ja-JP" sz="2400" i="1">
                              <a:latin typeface="Cambria Math" panose="02040503050406030204" pitchFamily="18" charset="0"/>
                            </a:rPr>
                            <m:t>2</m:t>
                          </m:r>
                          <m:r>
                            <a:rPr lang="en-US" altLang="ja-JP" sz="2400" i="1">
                              <a:latin typeface="Cambria Math" panose="02040503050406030204" pitchFamily="18" charset="0"/>
                            </a:rPr>
                            <m:t>𝜋</m:t>
                          </m:r>
                          <m:sSup>
                            <m:sSupPr>
                              <m:ctrlPr>
                                <a:rPr lang="ja-JP" altLang="ja-JP" sz="2400" i="1">
                                  <a:latin typeface="Cambria Math" panose="02040503050406030204" pitchFamily="18" charset="0"/>
                                </a:rPr>
                              </m:ctrlPr>
                            </m:sSupPr>
                            <m:e>
                              <m:r>
                                <a:rPr lang="en-US" altLang="ja-JP" sz="2400" i="1">
                                  <a:latin typeface="Cambria Math" panose="02040503050406030204" pitchFamily="18" charset="0"/>
                                </a:rPr>
                                <m:t>𝜎</m:t>
                              </m:r>
                            </m:e>
                            <m:sup>
                              <m:r>
                                <a:rPr lang="en-US" altLang="ja-JP" sz="2400" i="1">
                                  <a:latin typeface="Cambria Math" panose="02040503050406030204" pitchFamily="18" charset="0"/>
                                </a:rPr>
                                <m:t>2</m:t>
                              </m:r>
                            </m:sup>
                          </m:sSup>
                        </m:den>
                      </m:f>
                      <m:r>
                        <a:rPr lang="en-US" altLang="ja-JP" sz="2400" i="1">
                          <a:latin typeface="Cambria Math" panose="02040503050406030204" pitchFamily="18" charset="0"/>
                        </a:rPr>
                        <m:t> </m:t>
                      </m:r>
                      <m:sSup>
                        <m:sSupPr>
                          <m:ctrlPr>
                            <a:rPr lang="ja-JP" altLang="ja-JP" sz="2400" i="1">
                              <a:latin typeface="Cambria Math" panose="02040503050406030204" pitchFamily="18" charset="0"/>
                            </a:rPr>
                          </m:ctrlPr>
                        </m:sSupPr>
                        <m:e>
                          <m:r>
                            <a:rPr lang="en-US" altLang="ja-JP" sz="2400" i="1">
                              <a:latin typeface="Cambria Math" panose="02040503050406030204" pitchFamily="18" charset="0"/>
                            </a:rPr>
                            <m:t>𝑒</m:t>
                          </m:r>
                        </m:e>
                        <m:sup>
                          <m:r>
                            <a:rPr lang="en-US" altLang="ja-JP" sz="2400" i="1">
                              <a:latin typeface="Cambria Math" panose="02040503050406030204" pitchFamily="18" charset="0"/>
                            </a:rPr>
                            <m:t>−</m:t>
                          </m:r>
                          <m:f>
                            <m:fPr>
                              <m:ctrlPr>
                                <a:rPr lang="ja-JP" altLang="ja-JP" sz="2400" i="1">
                                  <a:latin typeface="Cambria Math" panose="02040503050406030204" pitchFamily="18" charset="0"/>
                                </a:rPr>
                              </m:ctrlPr>
                            </m:fPr>
                            <m:num>
                              <m:sSup>
                                <m:sSupPr>
                                  <m:ctrlPr>
                                    <a:rPr lang="ja-JP" altLang="ja-JP" sz="2400" i="1">
                                      <a:latin typeface="Cambria Math" panose="02040503050406030204" pitchFamily="18" charset="0"/>
                                    </a:rPr>
                                  </m:ctrlPr>
                                </m:sSupPr>
                                <m:e>
                                  <m:r>
                                    <a:rPr lang="en-US" altLang="ja-JP" sz="2400" i="1">
                                      <a:latin typeface="Cambria Math" panose="02040503050406030204" pitchFamily="18" charset="0"/>
                                    </a:rPr>
                                    <m:t>𝑥</m:t>
                                  </m:r>
                                </m:e>
                                <m:sup>
                                  <m:r>
                                    <a:rPr lang="en-US" altLang="ja-JP" sz="2400" i="1">
                                      <a:latin typeface="Cambria Math" panose="02040503050406030204" pitchFamily="18" charset="0"/>
                                    </a:rPr>
                                    <m:t>2</m:t>
                                  </m:r>
                                </m:sup>
                              </m:sSup>
                              <m:r>
                                <a:rPr lang="en-US" altLang="ja-JP" sz="2400" b="0" i="1" smtClean="0">
                                  <a:latin typeface="Cambria Math" panose="02040503050406030204" pitchFamily="18" charset="0"/>
                                </a:rPr>
                                <m:t>+</m:t>
                              </m:r>
                              <m:sSup>
                                <m:sSupPr>
                                  <m:ctrlPr>
                                    <a:rPr lang="en-US" altLang="ja-JP" sz="2400" b="0" i="1" smtClean="0">
                                      <a:latin typeface="Cambria Math" panose="02040503050406030204" pitchFamily="18" charset="0"/>
                                    </a:rPr>
                                  </m:ctrlPr>
                                </m:sSupPr>
                                <m:e>
                                  <m:r>
                                    <a:rPr lang="en-US" altLang="ja-JP" sz="2400" b="0" i="1" smtClean="0">
                                      <a:latin typeface="Cambria Math" panose="02040503050406030204" pitchFamily="18" charset="0"/>
                                    </a:rPr>
                                    <m:t>𝑦</m:t>
                                  </m:r>
                                </m:e>
                                <m:sup>
                                  <m:r>
                                    <a:rPr lang="en-US" altLang="ja-JP" sz="2400" b="0" i="1" smtClean="0">
                                      <a:latin typeface="Cambria Math" panose="02040503050406030204" pitchFamily="18" charset="0"/>
                                    </a:rPr>
                                    <m:t>2</m:t>
                                  </m:r>
                                </m:sup>
                              </m:sSup>
                            </m:num>
                            <m:den>
                              <m:sSup>
                                <m:sSupPr>
                                  <m:ctrlPr>
                                    <a:rPr lang="ja-JP" altLang="ja-JP" sz="2400" i="1">
                                      <a:latin typeface="Cambria Math" panose="02040503050406030204" pitchFamily="18" charset="0"/>
                                    </a:rPr>
                                  </m:ctrlPr>
                                </m:sSupPr>
                                <m:e>
                                  <m:r>
                                    <a:rPr lang="en-US" altLang="ja-JP" sz="2400" i="1">
                                      <a:latin typeface="Cambria Math" panose="02040503050406030204" pitchFamily="18" charset="0"/>
                                    </a:rPr>
                                    <m:t>2</m:t>
                                  </m:r>
                                  <m:r>
                                    <a:rPr lang="en-US" altLang="ja-JP" sz="2400" i="1">
                                      <a:latin typeface="Cambria Math" panose="02040503050406030204" pitchFamily="18" charset="0"/>
                                    </a:rPr>
                                    <m:t>𝜎</m:t>
                                  </m:r>
                                </m:e>
                                <m:sup>
                                  <m:r>
                                    <a:rPr lang="en-US" altLang="ja-JP" sz="2400" i="1">
                                      <a:latin typeface="Cambria Math" panose="02040503050406030204" pitchFamily="18" charset="0"/>
                                    </a:rPr>
                                    <m:t>2</m:t>
                                  </m:r>
                                </m:sup>
                              </m:sSup>
                            </m:den>
                          </m:f>
                        </m:sup>
                      </m:sSup>
                    </m:oMath>
                  </m:oMathPara>
                </a14:m>
                <a:endParaRPr lang="ja-JP" altLang="en-US" sz="2400" dirty="0"/>
              </a:p>
            </p:txBody>
          </p:sp>
        </mc:Choice>
        <mc:Fallback xmlns="">
          <p:sp>
            <p:nvSpPr>
              <p:cNvPr id="7" name="正方形/長方形 6"/>
              <p:cNvSpPr>
                <a:spLocks noRot="1" noChangeAspect="1" noMove="1" noResize="1" noEditPoints="1" noAdjustHandles="1" noChangeArrowheads="1" noChangeShapeType="1" noTextEdit="1"/>
              </p:cNvSpPr>
              <p:nvPr/>
            </p:nvSpPr>
            <p:spPr>
              <a:xfrm>
                <a:off x="4173555" y="2591256"/>
                <a:ext cx="3701206" cy="845681"/>
              </a:xfrm>
              <a:prstGeom prst="rect">
                <a:avLst/>
              </a:prstGeom>
              <a:blipFill rotWithShape="0">
                <a:blip r:embed="rId6"/>
                <a:stretch>
                  <a:fillRect/>
                </a:stretch>
              </a:blipFill>
            </p:spPr>
            <p:txBody>
              <a:bodyPr/>
              <a:lstStyle/>
              <a:p>
                <a:r>
                  <a:rPr lang="ja-JP" altLang="en-US">
                    <a:noFill/>
                  </a:rPr>
                  <a:t> </a:t>
                </a:r>
              </a:p>
            </p:txBody>
          </p:sp>
        </mc:Fallback>
      </mc:AlternateContent>
      <p:pic>
        <p:nvPicPr>
          <p:cNvPr id="8" name="図 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544246" y="66508"/>
            <a:ext cx="2118755" cy="2118755"/>
          </a:xfrm>
          <a:prstGeom prst="rect">
            <a:avLst/>
          </a:prstGeom>
        </p:spPr>
      </p:pic>
      <p:pic>
        <p:nvPicPr>
          <p:cNvPr id="9" name="図 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544247" y="2367891"/>
            <a:ext cx="2118755" cy="2118755"/>
          </a:xfrm>
          <a:prstGeom prst="rect">
            <a:avLst/>
          </a:prstGeom>
        </p:spPr>
      </p:pic>
      <p:pic>
        <p:nvPicPr>
          <p:cNvPr id="10" name="図 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544248" y="4669274"/>
            <a:ext cx="2118755" cy="2118755"/>
          </a:xfrm>
          <a:prstGeom prst="rect">
            <a:avLst/>
          </a:prstGeom>
        </p:spPr>
      </p:pic>
      <p:sp>
        <p:nvSpPr>
          <p:cNvPr id="11" name="スライド番号プレースホルダー 10"/>
          <p:cNvSpPr>
            <a:spLocks noGrp="1"/>
          </p:cNvSpPr>
          <p:nvPr>
            <p:ph type="sldNum" sz="quarter" idx="12"/>
          </p:nvPr>
        </p:nvSpPr>
        <p:spPr/>
        <p:txBody>
          <a:bodyPr/>
          <a:lstStyle/>
          <a:p>
            <a:fld id="{F35DE295-420C-4265-BE54-AE59FA4027A6}" type="slidenum">
              <a:rPr kumimoji="1" lang="ja-JP" altLang="en-US" smtClean="0"/>
              <a:t>15</a:t>
            </a:fld>
            <a:endParaRPr kumimoji="1" lang="ja-JP" altLang="en-US"/>
          </a:p>
        </p:txBody>
      </p:sp>
    </p:spTree>
    <p:extLst>
      <p:ext uri="{BB962C8B-B14F-4D97-AF65-F5344CB8AC3E}">
        <p14:creationId xmlns:p14="http://schemas.microsoft.com/office/powerpoint/2010/main" val="371804414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575115" y="365126"/>
            <a:ext cx="11134286" cy="733270"/>
          </a:xfrm>
        </p:spPr>
        <p:txBody>
          <a:bodyPr/>
          <a:lstStyle/>
          <a:p>
            <a:r>
              <a:rPr lang="ja-JP" altLang="en-US" dirty="0"/>
              <a:t>特徴</a:t>
            </a:r>
            <a:r>
              <a:rPr lang="ja-JP" altLang="en-US" dirty="0" smtClean="0"/>
              <a:t>抽出とマッチング</a:t>
            </a:r>
            <a:endParaRPr kumimoji="1" lang="ja-JP" altLang="en-US" dirty="0"/>
          </a:p>
        </p:txBody>
      </p:sp>
      <p:sp>
        <p:nvSpPr>
          <p:cNvPr id="3" name="コンテンツ プレースホルダー 2"/>
          <p:cNvSpPr>
            <a:spLocks noGrp="1"/>
          </p:cNvSpPr>
          <p:nvPr>
            <p:ph idx="1"/>
          </p:nvPr>
        </p:nvSpPr>
        <p:spPr>
          <a:xfrm>
            <a:off x="6686550" y="1343723"/>
            <a:ext cx="5505449" cy="5076128"/>
          </a:xfrm>
        </p:spPr>
        <p:txBody>
          <a:bodyPr>
            <a:normAutofit/>
          </a:bodyPr>
          <a:lstStyle/>
          <a:p>
            <a:pPr marL="0" indent="0">
              <a:buNone/>
            </a:pPr>
            <a:r>
              <a:rPr lang="ja-JP" altLang="en-US" sz="2400" dirty="0" smtClean="0"/>
              <a:t>画像</a:t>
            </a:r>
            <a:r>
              <a:rPr lang="ja-JP" altLang="en-US" sz="2400" dirty="0"/>
              <a:t>内</a:t>
            </a:r>
            <a:r>
              <a:rPr lang="ja-JP" altLang="en-US" sz="2400" dirty="0" smtClean="0"/>
              <a:t>から特徴的な場所を検出し似た特徴を持つ場所と対応付けしたい</a:t>
            </a:r>
            <a:endParaRPr lang="en-US" altLang="ja-JP" sz="2400" dirty="0" smtClean="0"/>
          </a:p>
          <a:p>
            <a:pPr>
              <a:buFont typeface="Wingdings" panose="05000000000000000000" pitchFamily="2" charset="2"/>
              <a:buChar char="à"/>
            </a:pPr>
            <a:r>
              <a:rPr lang="ja-JP" altLang="en-US" sz="2400" dirty="0" smtClean="0">
                <a:sym typeface="Wingdings" panose="05000000000000000000" pitchFamily="2" charset="2"/>
              </a:rPr>
              <a:t>パノラマ合成</a:t>
            </a:r>
            <a:r>
              <a:rPr lang="ja-JP" altLang="en-US" sz="2400" dirty="0">
                <a:sym typeface="Wingdings" panose="05000000000000000000" pitchFamily="2" charset="2"/>
              </a:rPr>
              <a:t>，</a:t>
            </a:r>
            <a:r>
              <a:rPr lang="ja-JP" altLang="en-US" sz="2400" dirty="0" smtClean="0">
                <a:sym typeface="Wingdings" panose="05000000000000000000" pitchFamily="2" charset="2"/>
              </a:rPr>
              <a:t>ステレオ視，物体認識</a:t>
            </a:r>
            <a:r>
              <a:rPr lang="ja-JP" altLang="en-US" sz="2400" dirty="0">
                <a:sym typeface="Wingdings" panose="05000000000000000000" pitchFamily="2" charset="2"/>
              </a:rPr>
              <a:t>，</a:t>
            </a:r>
            <a:r>
              <a:rPr lang="en-US" altLang="ja-JP" sz="2400" dirty="0" smtClean="0">
                <a:sym typeface="Wingdings" panose="05000000000000000000" pitchFamily="2" charset="2"/>
              </a:rPr>
              <a:t>VR</a:t>
            </a:r>
            <a:r>
              <a:rPr lang="ja-JP" altLang="en-US" sz="2400" dirty="0" smtClean="0">
                <a:sym typeface="Wingdings" panose="05000000000000000000" pitchFamily="2" charset="2"/>
              </a:rPr>
              <a:t>（位置あわせ）</a:t>
            </a:r>
            <a:r>
              <a:rPr lang="ja-JP" altLang="en-US" sz="2400" dirty="0">
                <a:sym typeface="Wingdings" panose="05000000000000000000" pitchFamily="2" charset="2"/>
              </a:rPr>
              <a:t>，</a:t>
            </a:r>
            <a:r>
              <a:rPr lang="en-US" altLang="ja-JP" sz="2400" dirty="0" err="1" smtClean="0">
                <a:sym typeface="Wingdings" panose="05000000000000000000" pitchFamily="2" charset="2"/>
              </a:rPr>
              <a:t>etc</a:t>
            </a:r>
            <a:endParaRPr lang="en-US" altLang="ja-JP" sz="2400" dirty="0" smtClean="0">
              <a:sym typeface="Wingdings" panose="05000000000000000000" pitchFamily="2" charset="2"/>
            </a:endParaRPr>
          </a:p>
          <a:p>
            <a:pPr>
              <a:buFont typeface="Wingdings" panose="05000000000000000000" pitchFamily="2" charset="2"/>
              <a:buChar char="à"/>
            </a:pPr>
            <a:endParaRPr lang="en-US" altLang="ja-JP" sz="2400" dirty="0">
              <a:sym typeface="Wingdings" panose="05000000000000000000" pitchFamily="2" charset="2"/>
            </a:endParaRPr>
          </a:p>
          <a:p>
            <a:pPr marL="0" indent="0">
              <a:buNone/>
            </a:pPr>
            <a:r>
              <a:rPr lang="ja-JP" altLang="en-US" sz="2400" b="1" dirty="0" smtClean="0">
                <a:sym typeface="Wingdings" panose="05000000000000000000" pitchFamily="2" charset="2"/>
              </a:rPr>
              <a:t>画像内から特徴的な点を検出</a:t>
            </a:r>
            <a:r>
              <a:rPr lang="ja-JP" altLang="en-US" sz="2400" dirty="0" smtClean="0">
                <a:sym typeface="Wingdings" panose="05000000000000000000" pitchFamily="2" charset="2"/>
              </a:rPr>
              <a:t>する</a:t>
            </a:r>
            <a:endParaRPr lang="en-US" altLang="ja-JP" sz="2400" dirty="0" smtClean="0">
              <a:sym typeface="Wingdings" panose="05000000000000000000" pitchFamily="2" charset="2"/>
            </a:endParaRPr>
          </a:p>
          <a:p>
            <a:pPr marL="0" indent="0">
              <a:buNone/>
            </a:pPr>
            <a:r>
              <a:rPr lang="ja-JP" altLang="en-US" sz="2400" b="1" dirty="0">
                <a:sym typeface="Wingdings" panose="05000000000000000000" pitchFamily="2" charset="2"/>
              </a:rPr>
              <a:t>検出</a:t>
            </a:r>
            <a:r>
              <a:rPr lang="ja-JP" altLang="en-US" sz="2400" b="1" dirty="0" smtClean="0">
                <a:sym typeface="Wingdings" panose="05000000000000000000" pitchFamily="2" charset="2"/>
              </a:rPr>
              <a:t>した点の局所的な特徴を</a:t>
            </a:r>
            <a:r>
              <a:rPr lang="ja-JP" altLang="en-US" sz="2400" dirty="0" smtClean="0">
                <a:sym typeface="Wingdings" panose="05000000000000000000" pitchFamily="2" charset="2"/>
              </a:rPr>
              <a:t>計算機が処理できる形で記述したい</a:t>
            </a:r>
            <a:endParaRPr lang="en-US" altLang="ja-JP" sz="2400" dirty="0" smtClean="0">
              <a:sym typeface="Wingdings" panose="05000000000000000000" pitchFamily="2" charset="2"/>
            </a:endParaRPr>
          </a:p>
          <a:p>
            <a:pPr marL="0" indent="0">
              <a:buNone/>
            </a:pPr>
            <a:r>
              <a:rPr lang="en-US" altLang="ja-JP" sz="2000" dirty="0" smtClean="0">
                <a:sym typeface="Wingdings" panose="05000000000000000000" pitchFamily="2" charset="2"/>
              </a:rPr>
              <a:t>+ </a:t>
            </a:r>
            <a:r>
              <a:rPr lang="ja-JP" altLang="en-US" sz="2000" dirty="0" smtClean="0">
                <a:sym typeface="Wingdings" panose="05000000000000000000" pitchFamily="2" charset="2"/>
              </a:rPr>
              <a:t>局所特徴を多次元ベクトルで表現</a:t>
            </a:r>
            <a:endParaRPr lang="en-US" altLang="ja-JP" sz="2000" dirty="0" smtClean="0">
              <a:sym typeface="Wingdings" panose="05000000000000000000" pitchFamily="2" charset="2"/>
            </a:endParaRPr>
          </a:p>
          <a:p>
            <a:pPr marL="0" indent="0">
              <a:buNone/>
            </a:pPr>
            <a:r>
              <a:rPr lang="en-US" altLang="ja-JP" sz="2000" dirty="0" smtClean="0">
                <a:sym typeface="Wingdings" panose="05000000000000000000" pitchFamily="2" charset="2"/>
              </a:rPr>
              <a:t>+ </a:t>
            </a:r>
            <a:r>
              <a:rPr lang="ja-JP" altLang="en-US" sz="2000" dirty="0" smtClean="0">
                <a:sym typeface="Wingdings" panose="05000000000000000000" pitchFamily="2" charset="2"/>
              </a:rPr>
              <a:t>平行移動</a:t>
            </a:r>
            <a:r>
              <a:rPr lang="en-US" altLang="ja-JP" sz="2000" dirty="0" smtClean="0">
                <a:sym typeface="Wingdings" panose="05000000000000000000" pitchFamily="2" charset="2"/>
              </a:rPr>
              <a:t>/</a:t>
            </a:r>
            <a:r>
              <a:rPr lang="ja-JP" altLang="en-US" sz="2000" dirty="0" smtClean="0">
                <a:sym typeface="Wingdings" panose="05000000000000000000" pitchFamily="2" charset="2"/>
              </a:rPr>
              <a:t>拡大</a:t>
            </a:r>
            <a:r>
              <a:rPr lang="en-US" altLang="ja-JP" sz="2000" dirty="0" smtClean="0">
                <a:sym typeface="Wingdings" panose="05000000000000000000" pitchFamily="2" charset="2"/>
              </a:rPr>
              <a:t>/</a:t>
            </a:r>
            <a:r>
              <a:rPr lang="ja-JP" altLang="en-US" sz="2000" dirty="0" smtClean="0">
                <a:sym typeface="Wingdings" panose="05000000000000000000" pitchFamily="2" charset="2"/>
              </a:rPr>
              <a:t>回転に強い記述が理想（平行移動・拡大縮小・回転があっても特徴量が変化しない）</a:t>
            </a:r>
            <a:endParaRPr lang="en-US" altLang="ja-JP" sz="2000" dirty="0" smtClean="0"/>
          </a:p>
        </p:txBody>
      </p:sp>
      <p:pic>
        <p:nvPicPr>
          <p:cNvPr id="4" name="図 3"/>
          <p:cNvPicPr>
            <a:picLocks noChangeAspect="1"/>
          </p:cNvPicPr>
          <p:nvPr/>
        </p:nvPicPr>
        <p:blipFill>
          <a:blip r:embed="rId2"/>
          <a:stretch>
            <a:fillRect/>
          </a:stretch>
        </p:blipFill>
        <p:spPr>
          <a:xfrm>
            <a:off x="457200" y="4133850"/>
            <a:ext cx="6019800" cy="2260497"/>
          </a:xfrm>
          <a:prstGeom prst="rect">
            <a:avLst/>
          </a:prstGeom>
        </p:spPr>
      </p:pic>
      <p:pic>
        <p:nvPicPr>
          <p:cNvPr id="5" name="図 4"/>
          <p:cNvPicPr>
            <a:picLocks noChangeAspect="1"/>
          </p:cNvPicPr>
          <p:nvPr/>
        </p:nvPicPr>
        <p:blipFill>
          <a:blip r:embed="rId3"/>
          <a:stretch>
            <a:fillRect/>
          </a:stretch>
        </p:blipFill>
        <p:spPr>
          <a:xfrm>
            <a:off x="447675" y="1395413"/>
            <a:ext cx="2925383" cy="2191052"/>
          </a:xfrm>
          <a:prstGeom prst="rect">
            <a:avLst/>
          </a:prstGeom>
        </p:spPr>
      </p:pic>
      <p:pic>
        <p:nvPicPr>
          <p:cNvPr id="6" name="図 5"/>
          <p:cNvPicPr>
            <a:picLocks noChangeAspect="1"/>
          </p:cNvPicPr>
          <p:nvPr/>
        </p:nvPicPr>
        <p:blipFill>
          <a:blip r:embed="rId4"/>
          <a:stretch>
            <a:fillRect/>
          </a:stretch>
        </p:blipFill>
        <p:spPr>
          <a:xfrm>
            <a:off x="3576637" y="1395413"/>
            <a:ext cx="2919413" cy="2191052"/>
          </a:xfrm>
          <a:prstGeom prst="rect">
            <a:avLst/>
          </a:prstGeom>
        </p:spPr>
      </p:pic>
      <p:sp>
        <p:nvSpPr>
          <p:cNvPr id="7" name="スライド番号プレースホルダー 6"/>
          <p:cNvSpPr>
            <a:spLocks noGrp="1"/>
          </p:cNvSpPr>
          <p:nvPr>
            <p:ph type="sldNum" sz="quarter" idx="12"/>
          </p:nvPr>
        </p:nvSpPr>
        <p:spPr/>
        <p:txBody>
          <a:bodyPr/>
          <a:lstStyle/>
          <a:p>
            <a:fld id="{F35DE295-420C-4265-BE54-AE59FA4027A6}" type="slidenum">
              <a:rPr kumimoji="1" lang="ja-JP" altLang="en-US" smtClean="0"/>
              <a:t>16</a:t>
            </a:fld>
            <a:endParaRPr kumimoji="1" lang="ja-JP" altLang="en-US"/>
          </a:p>
        </p:txBody>
      </p:sp>
    </p:spTree>
    <p:extLst>
      <p:ext uri="{BB962C8B-B14F-4D97-AF65-F5344CB8AC3E}">
        <p14:creationId xmlns:p14="http://schemas.microsoft.com/office/powerpoint/2010/main" val="182164363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507381" y="650876"/>
            <a:ext cx="11379819" cy="733270"/>
          </a:xfrm>
        </p:spPr>
        <p:txBody>
          <a:bodyPr>
            <a:noAutofit/>
          </a:bodyPr>
          <a:lstStyle/>
          <a:p>
            <a:r>
              <a:rPr kumimoji="1" lang="en-US" altLang="ja-JP" sz="3200" dirty="0" smtClean="0"/>
              <a:t>SIFT</a:t>
            </a:r>
            <a:r>
              <a:rPr lang="ja-JP" altLang="en-US" sz="3200" dirty="0" smtClean="0"/>
              <a:t>特徴</a:t>
            </a:r>
            <a:r>
              <a:rPr lang="en-US" altLang="ja-JP" sz="3200" dirty="0" smtClean="0"/>
              <a:t/>
            </a:r>
            <a:br>
              <a:rPr lang="en-US" altLang="ja-JP" sz="3200" dirty="0" smtClean="0"/>
            </a:br>
            <a:r>
              <a:rPr lang="en-US" altLang="ja-JP" sz="3200" dirty="0" smtClean="0"/>
              <a:t>Scale </a:t>
            </a:r>
            <a:r>
              <a:rPr lang="en-US" altLang="ja-JP" sz="3200" dirty="0"/>
              <a:t>Invariant Feature </a:t>
            </a:r>
            <a:r>
              <a:rPr lang="en-US" altLang="ja-JP" sz="3200" dirty="0" smtClean="0"/>
              <a:t>Transform</a:t>
            </a:r>
            <a:r>
              <a:rPr lang="en-US" altLang="ja-JP" sz="3200" dirty="0"/>
              <a:t/>
            </a:r>
            <a:br>
              <a:rPr lang="en-US" altLang="ja-JP" sz="3200" dirty="0"/>
            </a:br>
            <a:endParaRPr kumimoji="1" lang="ja-JP" altLang="en-US" sz="3200" dirty="0"/>
          </a:p>
        </p:txBody>
      </p:sp>
      <mc:AlternateContent xmlns:mc="http://schemas.openxmlformats.org/markup-compatibility/2006" xmlns:a14="http://schemas.microsoft.com/office/drawing/2010/main">
        <mc:Choice Requires="a14">
          <p:sp>
            <p:nvSpPr>
              <p:cNvPr id="3" name="コンテンツ プレースホルダー 2"/>
              <p:cNvSpPr>
                <a:spLocks noGrp="1"/>
              </p:cNvSpPr>
              <p:nvPr>
                <p:ph idx="1"/>
              </p:nvPr>
            </p:nvSpPr>
            <p:spPr>
              <a:xfrm>
                <a:off x="507381" y="1515172"/>
                <a:ext cx="6122019" cy="5742878"/>
              </a:xfrm>
            </p:spPr>
            <p:txBody>
              <a:bodyPr>
                <a:normAutofit/>
              </a:bodyPr>
              <a:lstStyle/>
              <a:p>
                <a:pPr>
                  <a:lnSpc>
                    <a:spcPct val="100000"/>
                  </a:lnSpc>
                  <a:spcBef>
                    <a:spcPts val="600"/>
                  </a:spcBef>
                </a:pPr>
                <a:r>
                  <a:rPr kumimoji="1" lang="ja-JP" altLang="en-US" sz="2400" dirty="0" smtClean="0"/>
                  <a:t>有名＆頻繁に利用される特徴量のひとつ</a:t>
                </a:r>
                <a:endParaRPr kumimoji="1" lang="en-US" altLang="ja-JP" sz="2400" dirty="0" smtClean="0"/>
              </a:p>
              <a:p>
                <a:pPr>
                  <a:lnSpc>
                    <a:spcPct val="100000"/>
                  </a:lnSpc>
                  <a:spcBef>
                    <a:spcPts val="600"/>
                  </a:spcBef>
                </a:pPr>
                <a:r>
                  <a:rPr lang="ja-JP" altLang="en-US" sz="2400" dirty="0"/>
                  <a:t>周囲の特徴を</a:t>
                </a:r>
                <a:r>
                  <a:rPr lang="en-US" altLang="ja-JP" sz="2400" dirty="0"/>
                  <a:t>128</a:t>
                </a:r>
                <a:r>
                  <a:rPr lang="ja-JP" altLang="en-US" sz="2400" dirty="0"/>
                  <a:t>次元ベクトルで</a:t>
                </a:r>
                <a:r>
                  <a:rPr lang="ja-JP" altLang="en-US" sz="2400" dirty="0" smtClean="0"/>
                  <a:t>表現</a:t>
                </a:r>
                <a:endParaRPr kumimoji="1" lang="en-US" altLang="ja-JP" sz="2400" dirty="0" smtClean="0"/>
              </a:p>
              <a:p>
                <a:pPr>
                  <a:lnSpc>
                    <a:spcPct val="100000"/>
                  </a:lnSpc>
                  <a:spcBef>
                    <a:spcPts val="600"/>
                  </a:spcBef>
                </a:pPr>
                <a:r>
                  <a:rPr kumimoji="1" lang="ja-JP" altLang="en-US" sz="2400" dirty="0" smtClean="0"/>
                  <a:t>平行移動・回転・拡大縮小に堅固</a:t>
                </a:r>
                <a:endParaRPr kumimoji="1" lang="en-US" altLang="ja-JP" sz="2400" dirty="0" smtClean="0"/>
              </a:p>
              <a:p>
                <a:pPr lvl="1">
                  <a:lnSpc>
                    <a:spcPct val="100000"/>
                  </a:lnSpc>
                  <a:spcBef>
                    <a:spcPts val="600"/>
                  </a:spcBef>
                </a:pPr>
                <a:r>
                  <a:rPr lang="ja-JP" altLang="en-US" sz="2000" dirty="0"/>
                  <a:t>平行移動・回転・拡大</a:t>
                </a:r>
                <a:r>
                  <a:rPr lang="ja-JP" altLang="en-US" sz="2000" dirty="0" smtClean="0"/>
                  <a:t>縮小があっても似た特徴ベクトルを出力できる</a:t>
                </a:r>
                <a:endParaRPr lang="en-US" altLang="ja-JP" sz="2000" dirty="0" smtClean="0"/>
              </a:p>
              <a:p>
                <a:pPr lvl="8">
                  <a:lnSpc>
                    <a:spcPct val="100000"/>
                  </a:lnSpc>
                  <a:spcBef>
                    <a:spcPts val="600"/>
                  </a:spcBef>
                </a:pPr>
                <a:endParaRPr lang="en-US" altLang="ja-JP" sz="1400" dirty="0" smtClean="0"/>
              </a:p>
              <a:p>
                <a:pPr>
                  <a:lnSpc>
                    <a:spcPct val="100000"/>
                  </a:lnSpc>
                  <a:spcBef>
                    <a:spcPts val="600"/>
                  </a:spcBef>
                </a:pPr>
                <a:r>
                  <a:rPr lang="ja-JP" altLang="en-US" sz="2400" dirty="0"/>
                  <a:t>特徴</a:t>
                </a:r>
                <a:r>
                  <a:rPr lang="ja-JP" altLang="en-US" sz="2400" dirty="0" smtClean="0"/>
                  <a:t>ベクトルにすると局所領域の相違</a:t>
                </a:r>
                <a:r>
                  <a:rPr lang="ja-JP" altLang="en-US" sz="2400" dirty="0"/>
                  <a:t>度</a:t>
                </a:r>
                <a:r>
                  <a:rPr lang="ja-JP" altLang="en-US" sz="2400" dirty="0" smtClean="0"/>
                  <a:t>を計算できる</a:t>
                </a:r>
                <a:endParaRPr lang="en-US" altLang="ja-JP" sz="2400" dirty="0"/>
              </a:p>
              <a:p>
                <a:pPr marL="0" indent="0">
                  <a:lnSpc>
                    <a:spcPct val="100000"/>
                  </a:lnSpc>
                  <a:spcBef>
                    <a:spcPts val="600"/>
                  </a:spcBef>
                  <a:buNone/>
                </a:pPr>
                <a14:m>
                  <m:oMathPara xmlns:m="http://schemas.openxmlformats.org/officeDocument/2006/math">
                    <m:oMathParaPr>
                      <m:jc m:val="centerGroup"/>
                    </m:oMathParaPr>
                    <m:oMath xmlns:m="http://schemas.openxmlformats.org/officeDocument/2006/math">
                      <m:r>
                        <a:rPr lang="ja-JP" altLang="en-US" sz="2400" i="1" dirty="0" smtClean="0">
                          <a:latin typeface="Cambria Math" panose="02040503050406030204" pitchFamily="18" charset="0"/>
                        </a:rPr>
                        <m:t>相違度</m:t>
                      </m:r>
                      <m:r>
                        <a:rPr lang="en-US" altLang="ja-JP" sz="2400" i="1" smtClean="0">
                          <a:latin typeface="Cambria Math" panose="02040503050406030204" pitchFamily="18" charset="0"/>
                        </a:rPr>
                        <m:t>=</m:t>
                      </m:r>
                      <m:nary>
                        <m:naryPr>
                          <m:chr m:val="∑"/>
                          <m:ctrlPr>
                            <a:rPr lang="en-US" altLang="ja-JP" sz="2400" i="1" smtClean="0">
                              <a:latin typeface="Cambria Math" panose="02040503050406030204" pitchFamily="18" charset="0"/>
                            </a:rPr>
                          </m:ctrlPr>
                        </m:naryPr>
                        <m:sub>
                          <m:r>
                            <m:rPr>
                              <m:sty m:val="p"/>
                              <m:brk m:alnAt="23"/>
                            </m:rPr>
                            <a:rPr lang="en-US" altLang="ja-JP" sz="2400" b="0" i="0" smtClean="0">
                              <a:latin typeface="Cambria Math" panose="02040503050406030204" pitchFamily="18" charset="0"/>
                            </a:rPr>
                            <m:t>i</m:t>
                          </m:r>
                          <m:r>
                            <a:rPr lang="en-US" altLang="ja-JP" sz="2400" b="0" i="0" smtClean="0">
                              <a:latin typeface="Cambria Math" panose="02040503050406030204" pitchFamily="18" charset="0"/>
                            </a:rPr>
                            <m:t>=1</m:t>
                          </m:r>
                        </m:sub>
                        <m:sup>
                          <m:r>
                            <a:rPr lang="en-US" altLang="ja-JP" sz="2400" b="0" i="1" smtClean="0">
                              <a:latin typeface="Cambria Math" panose="02040503050406030204" pitchFamily="18" charset="0"/>
                            </a:rPr>
                            <m:t>128</m:t>
                          </m:r>
                        </m:sup>
                        <m:e>
                          <m:sSup>
                            <m:sSupPr>
                              <m:ctrlPr>
                                <a:rPr lang="en-US" altLang="ja-JP" sz="2400" b="0" i="1" smtClean="0">
                                  <a:latin typeface="Cambria Math" panose="02040503050406030204" pitchFamily="18" charset="0"/>
                                </a:rPr>
                              </m:ctrlPr>
                            </m:sSupPr>
                            <m:e>
                              <m:d>
                                <m:dPr>
                                  <m:ctrlPr>
                                    <a:rPr lang="en-US" altLang="ja-JP" sz="2400" b="0" i="1" smtClean="0">
                                      <a:latin typeface="Cambria Math" panose="02040503050406030204" pitchFamily="18" charset="0"/>
                                    </a:rPr>
                                  </m:ctrlPr>
                                </m:dPr>
                                <m:e>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𝑎</m:t>
                                      </m:r>
                                    </m:e>
                                    <m:sub>
                                      <m:r>
                                        <a:rPr lang="en-US" altLang="ja-JP" sz="2400" i="1">
                                          <a:latin typeface="Cambria Math" panose="02040503050406030204" pitchFamily="18" charset="0"/>
                                        </a:rPr>
                                        <m:t>𝑖</m:t>
                                      </m:r>
                                    </m:sub>
                                  </m:sSub>
                                  <m:r>
                                    <a:rPr lang="en-US" altLang="ja-JP" sz="2400" i="1">
                                      <a:latin typeface="Cambria Math" panose="02040503050406030204" pitchFamily="18" charset="0"/>
                                    </a:rPr>
                                    <m:t>−</m:t>
                                  </m:r>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𝑏</m:t>
                                      </m:r>
                                    </m:e>
                                    <m:sub>
                                      <m:r>
                                        <a:rPr lang="en-US" altLang="ja-JP" sz="2400" i="1">
                                          <a:latin typeface="Cambria Math" panose="02040503050406030204" pitchFamily="18" charset="0"/>
                                        </a:rPr>
                                        <m:t>𝑖</m:t>
                                      </m:r>
                                    </m:sub>
                                  </m:sSub>
                                </m:e>
                              </m:d>
                            </m:e>
                            <m:sup>
                              <m:r>
                                <a:rPr lang="en-US" altLang="ja-JP" sz="2400" b="0" i="1" smtClean="0">
                                  <a:latin typeface="Cambria Math" panose="02040503050406030204" pitchFamily="18" charset="0"/>
                                </a:rPr>
                                <m:t>2</m:t>
                              </m:r>
                            </m:sup>
                          </m:sSup>
                        </m:e>
                      </m:nary>
                    </m:oMath>
                  </m:oMathPara>
                </a14:m>
                <a:endParaRPr lang="en-US" altLang="ja-JP" sz="2400" dirty="0" smtClean="0"/>
              </a:p>
              <a:p>
                <a:pPr marL="0" indent="0">
                  <a:lnSpc>
                    <a:spcPct val="100000"/>
                  </a:lnSpc>
                  <a:spcBef>
                    <a:spcPts val="600"/>
                  </a:spcBef>
                  <a:buNone/>
                </a:pPr>
                <a:endParaRPr lang="en-US" altLang="ja-JP" sz="800" dirty="0" smtClean="0"/>
              </a:p>
              <a:p>
                <a:pPr marL="0" indent="0">
                  <a:lnSpc>
                    <a:spcPct val="100000"/>
                  </a:lnSpc>
                  <a:spcBef>
                    <a:spcPts val="600"/>
                  </a:spcBef>
                  <a:buNone/>
                </a:pPr>
                <a:r>
                  <a:rPr lang="en-US" altLang="ja-JP" sz="2000" dirty="0" smtClean="0"/>
                  <a:t>※</a:t>
                </a:r>
                <a14:m>
                  <m:oMath xmlns:m="http://schemas.openxmlformats.org/officeDocument/2006/math">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𝑎</m:t>
                        </m:r>
                      </m:e>
                      <m:sub>
                        <m:r>
                          <a:rPr lang="en-US" altLang="ja-JP" sz="2000" i="1">
                            <a:latin typeface="Cambria Math" panose="02040503050406030204" pitchFamily="18" charset="0"/>
                          </a:rPr>
                          <m:t>𝑖</m:t>
                        </m:r>
                      </m:sub>
                    </m:sSub>
                    <m:r>
                      <a:rPr lang="en-US" altLang="ja-JP" sz="2000" b="0" i="1" smtClean="0">
                        <a:latin typeface="Cambria Math" panose="02040503050406030204" pitchFamily="18" charset="0"/>
                      </a:rPr>
                      <m:t>,  </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𝑏</m:t>
                        </m:r>
                      </m:e>
                      <m:sub>
                        <m:r>
                          <a:rPr lang="en-US" altLang="ja-JP" sz="2000" i="1">
                            <a:latin typeface="Cambria Math" panose="02040503050406030204" pitchFamily="18" charset="0"/>
                          </a:rPr>
                          <m:t>𝑖</m:t>
                        </m:r>
                      </m:sub>
                    </m:sSub>
                  </m:oMath>
                </a14:m>
                <a:r>
                  <a:rPr lang="ja-JP" altLang="en-US" sz="2000" dirty="0" smtClean="0"/>
                  <a:t>は特徴ベクトルの要素</a:t>
                </a:r>
                <a:endParaRPr lang="en-US" altLang="ja-JP" sz="2000" dirty="0" smtClean="0"/>
              </a:p>
              <a:p>
                <a:pPr marL="0" indent="0">
                  <a:lnSpc>
                    <a:spcPct val="100000"/>
                  </a:lnSpc>
                  <a:spcBef>
                    <a:spcPts val="600"/>
                  </a:spcBef>
                  <a:buNone/>
                </a:pPr>
                <a:r>
                  <a:rPr lang="en-US" altLang="ja-JP" sz="2000" dirty="0" smtClean="0"/>
                  <a:t>※</a:t>
                </a:r>
                <a:r>
                  <a:rPr lang="ja-JP" altLang="en-US" sz="2000" dirty="0" smtClean="0"/>
                  <a:t>これは相違度の一例</a:t>
                </a:r>
                <a:endParaRPr lang="en-US" altLang="ja-JP" sz="2400" dirty="0" smtClean="0"/>
              </a:p>
              <a:p>
                <a:pPr>
                  <a:lnSpc>
                    <a:spcPct val="100000"/>
                  </a:lnSpc>
                  <a:spcBef>
                    <a:spcPts val="600"/>
                  </a:spcBef>
                </a:pPr>
                <a:endParaRPr kumimoji="1" lang="ja-JP" altLang="en-US" dirty="0"/>
              </a:p>
            </p:txBody>
          </p:sp>
        </mc:Choice>
        <mc:Fallback xmlns="">
          <p:sp>
            <p:nvSpPr>
              <p:cNvPr id="3" name="コンテンツ プレースホルダー 2"/>
              <p:cNvSpPr>
                <a:spLocks noGrp="1" noRot="1" noChangeAspect="1" noMove="1" noResize="1" noEditPoints="1" noAdjustHandles="1" noChangeArrowheads="1" noChangeShapeType="1" noTextEdit="1"/>
              </p:cNvSpPr>
              <p:nvPr>
                <p:ph idx="1"/>
              </p:nvPr>
            </p:nvSpPr>
            <p:spPr>
              <a:xfrm>
                <a:off x="507381" y="1515172"/>
                <a:ext cx="6122019" cy="5742878"/>
              </a:xfrm>
              <a:blipFill rotWithShape="0">
                <a:blip r:embed="rId2"/>
                <a:stretch>
                  <a:fillRect l="-1294" t="-1062"/>
                </a:stretch>
              </a:blipFill>
            </p:spPr>
            <p:txBody>
              <a:bodyPr/>
              <a:lstStyle/>
              <a:p>
                <a:r>
                  <a:rPr lang="ja-JP" altLang="en-US">
                    <a:noFill/>
                  </a:rPr>
                  <a:t> </a:t>
                </a:r>
              </a:p>
            </p:txBody>
          </p:sp>
        </mc:Fallback>
      </mc:AlternateContent>
      <p:pic>
        <p:nvPicPr>
          <p:cNvPr id="4" name="図 3"/>
          <p:cNvPicPr>
            <a:picLocks noChangeAspect="1"/>
          </p:cNvPicPr>
          <p:nvPr/>
        </p:nvPicPr>
        <p:blipFill>
          <a:blip r:embed="rId3"/>
          <a:stretch>
            <a:fillRect/>
          </a:stretch>
        </p:blipFill>
        <p:spPr>
          <a:xfrm>
            <a:off x="7577391" y="4107780"/>
            <a:ext cx="3985959" cy="2604743"/>
          </a:xfrm>
          <a:prstGeom prst="rect">
            <a:avLst/>
          </a:prstGeom>
        </p:spPr>
      </p:pic>
      <p:sp>
        <p:nvSpPr>
          <p:cNvPr id="7" name="正方形/長方形 6"/>
          <p:cNvSpPr/>
          <p:nvPr/>
        </p:nvSpPr>
        <p:spPr>
          <a:xfrm>
            <a:off x="11366133" y="-4206"/>
            <a:ext cx="825867" cy="369332"/>
          </a:xfrm>
          <a:prstGeom prst="rect">
            <a:avLst/>
          </a:prstGeom>
          <a:solidFill>
            <a:schemeClr val="accent4"/>
          </a:solidFill>
        </p:spPr>
        <p:txBody>
          <a:bodyPr wrap="none">
            <a:spAutoFit/>
          </a:bodyPr>
          <a:lstStyle/>
          <a:p>
            <a:r>
              <a:rPr lang="en-US" altLang="ja-JP" dirty="0" smtClean="0"/>
              <a:t>SIFT.py</a:t>
            </a:r>
            <a:endParaRPr lang="ja-JP" altLang="en-US" dirty="0"/>
          </a:p>
        </p:txBody>
      </p:sp>
      <p:sp>
        <p:nvSpPr>
          <p:cNvPr id="8" name="正方形/長方形 7"/>
          <p:cNvSpPr/>
          <p:nvPr/>
        </p:nvSpPr>
        <p:spPr>
          <a:xfrm>
            <a:off x="10356565" y="1245321"/>
            <a:ext cx="1835435" cy="1015663"/>
          </a:xfrm>
          <a:prstGeom prst="rect">
            <a:avLst/>
          </a:prstGeom>
        </p:spPr>
        <p:txBody>
          <a:bodyPr wrap="square">
            <a:spAutoFit/>
          </a:bodyPr>
          <a:lstStyle/>
          <a:p>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各点が</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128</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次元の特徴ベクトルを持つ</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11" name="グループ化 10"/>
          <p:cNvGrpSpPr/>
          <p:nvPr/>
        </p:nvGrpSpPr>
        <p:grpSpPr>
          <a:xfrm>
            <a:off x="6629400" y="-4750413"/>
            <a:ext cx="6628038" cy="4257362"/>
            <a:chOff x="19758933" y="-7361767"/>
            <a:chExt cx="20404590" cy="13106400"/>
          </a:xfrm>
        </p:grpSpPr>
        <p:pic>
          <p:nvPicPr>
            <p:cNvPr id="9" name="図 8"/>
            <p:cNvPicPr>
              <a:picLocks noChangeAspect="1"/>
            </p:cNvPicPr>
            <p:nvPr/>
          </p:nvPicPr>
          <p:blipFill>
            <a:blip r:embed="rId4"/>
            <a:stretch>
              <a:fillRect/>
            </a:stretch>
          </p:blipFill>
          <p:spPr>
            <a:xfrm>
              <a:off x="19758933" y="-7361767"/>
              <a:ext cx="9772650" cy="13068300"/>
            </a:xfrm>
            <a:prstGeom prst="rect">
              <a:avLst/>
            </a:prstGeom>
          </p:spPr>
        </p:pic>
        <p:pic>
          <p:nvPicPr>
            <p:cNvPr id="10" name="図 9"/>
            <p:cNvPicPr>
              <a:picLocks noChangeAspect="1"/>
            </p:cNvPicPr>
            <p:nvPr/>
          </p:nvPicPr>
          <p:blipFill>
            <a:blip r:embed="rId5"/>
            <a:stretch>
              <a:fillRect/>
            </a:stretch>
          </p:blipFill>
          <p:spPr>
            <a:xfrm>
              <a:off x="30419448" y="-7361767"/>
              <a:ext cx="9744075" cy="13106400"/>
            </a:xfrm>
            <a:prstGeom prst="rect">
              <a:avLst/>
            </a:prstGeom>
          </p:spPr>
        </p:pic>
      </p:grpSp>
      <p:pic>
        <p:nvPicPr>
          <p:cNvPr id="5" name="図 4"/>
          <p:cNvPicPr>
            <a:picLocks noChangeAspect="1"/>
          </p:cNvPicPr>
          <p:nvPr/>
        </p:nvPicPr>
        <p:blipFill>
          <a:blip r:embed="rId6"/>
          <a:stretch>
            <a:fillRect/>
          </a:stretch>
        </p:blipFill>
        <p:spPr>
          <a:xfrm>
            <a:off x="7543800" y="181086"/>
            <a:ext cx="2735228" cy="3609864"/>
          </a:xfrm>
          <a:prstGeom prst="rect">
            <a:avLst/>
          </a:prstGeom>
        </p:spPr>
      </p:pic>
      <p:sp>
        <p:nvSpPr>
          <p:cNvPr id="6" name="スライド番号プレースホルダー 5"/>
          <p:cNvSpPr>
            <a:spLocks noGrp="1"/>
          </p:cNvSpPr>
          <p:nvPr>
            <p:ph type="sldNum" sz="quarter" idx="12"/>
          </p:nvPr>
        </p:nvSpPr>
        <p:spPr/>
        <p:txBody>
          <a:bodyPr/>
          <a:lstStyle/>
          <a:p>
            <a:fld id="{F35DE295-420C-4265-BE54-AE59FA4027A6}" type="slidenum">
              <a:rPr kumimoji="1" lang="ja-JP" altLang="en-US" smtClean="0"/>
              <a:t>17</a:t>
            </a:fld>
            <a:endParaRPr kumimoji="1" lang="ja-JP" altLang="en-US"/>
          </a:p>
        </p:txBody>
      </p:sp>
    </p:spTree>
    <p:extLst>
      <p:ext uri="{BB962C8B-B14F-4D97-AF65-F5344CB8AC3E}">
        <p14:creationId xmlns:p14="http://schemas.microsoft.com/office/powerpoint/2010/main" val="55214705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598252" y="365126"/>
            <a:ext cx="11708780" cy="733270"/>
          </a:xfrm>
        </p:spPr>
        <p:txBody>
          <a:bodyPr>
            <a:noAutofit/>
          </a:bodyPr>
          <a:lstStyle/>
          <a:p>
            <a:r>
              <a:rPr lang="ja-JP" altLang="en-US" sz="2800" dirty="0"/>
              <a:t>特徴</a:t>
            </a:r>
            <a:r>
              <a:rPr lang="ja-JP" altLang="en-US" sz="2800" dirty="0" smtClean="0"/>
              <a:t>ベクトルとか言われてもしっくりこないという人</a:t>
            </a:r>
            <a:r>
              <a:rPr lang="ja-JP" altLang="en-US" sz="2800" dirty="0"/>
              <a:t>のため</a:t>
            </a:r>
            <a:r>
              <a:rPr lang="ja-JP" altLang="en-US" sz="2800" dirty="0" smtClean="0"/>
              <a:t>に</a:t>
            </a:r>
            <a:r>
              <a:rPr lang="en-US" altLang="ja-JP" sz="2800" dirty="0" smtClean="0"/>
              <a:t>…</a:t>
            </a:r>
            <a:endParaRPr kumimoji="1" lang="ja-JP" altLang="en-US" sz="2800" dirty="0"/>
          </a:p>
        </p:txBody>
      </p:sp>
      <p:grpSp>
        <p:nvGrpSpPr>
          <p:cNvPr id="4" name="グループ化 3"/>
          <p:cNvGrpSpPr/>
          <p:nvPr/>
        </p:nvGrpSpPr>
        <p:grpSpPr>
          <a:xfrm>
            <a:off x="493476" y="1290058"/>
            <a:ext cx="4978922" cy="2996192"/>
            <a:chOff x="19758933" y="-7361767"/>
            <a:chExt cx="21779558" cy="13106400"/>
          </a:xfrm>
        </p:grpSpPr>
        <p:pic>
          <p:nvPicPr>
            <p:cNvPr id="5" name="図 4"/>
            <p:cNvPicPr>
              <a:picLocks noChangeAspect="1"/>
            </p:cNvPicPr>
            <p:nvPr/>
          </p:nvPicPr>
          <p:blipFill>
            <a:blip r:embed="rId2"/>
            <a:stretch>
              <a:fillRect/>
            </a:stretch>
          </p:blipFill>
          <p:spPr>
            <a:xfrm>
              <a:off x="19758933" y="-7361767"/>
              <a:ext cx="9772650" cy="13068300"/>
            </a:xfrm>
            <a:prstGeom prst="rect">
              <a:avLst/>
            </a:prstGeom>
          </p:spPr>
        </p:pic>
        <p:pic>
          <p:nvPicPr>
            <p:cNvPr id="6" name="図 5"/>
            <p:cNvPicPr>
              <a:picLocks noChangeAspect="1"/>
            </p:cNvPicPr>
            <p:nvPr/>
          </p:nvPicPr>
          <p:blipFill>
            <a:blip r:embed="rId3"/>
            <a:stretch>
              <a:fillRect/>
            </a:stretch>
          </p:blipFill>
          <p:spPr>
            <a:xfrm>
              <a:off x="31794416" y="-7361767"/>
              <a:ext cx="9744075" cy="13106400"/>
            </a:xfrm>
            <a:prstGeom prst="rect">
              <a:avLst/>
            </a:prstGeom>
          </p:spPr>
        </p:pic>
      </p:grpSp>
      <p:sp>
        <p:nvSpPr>
          <p:cNvPr id="7" name="テキスト ボックス 6"/>
          <p:cNvSpPr txBox="1"/>
          <p:nvPr/>
        </p:nvSpPr>
        <p:spPr>
          <a:xfrm>
            <a:off x="5638801" y="1633242"/>
            <a:ext cx="6400799" cy="4647426"/>
          </a:xfrm>
          <a:prstGeom prst="rect">
            <a:avLst/>
          </a:prstGeom>
          <a:noFill/>
        </p:spPr>
        <p:txBody>
          <a:bodyPr wrap="square" rtlCol="0">
            <a:spAutoFit/>
          </a:bodyPr>
          <a:lstStyle/>
          <a:p>
            <a:pPr marL="285750" indent="-285750">
              <a:buFont typeface="Arial" panose="020B0604020202020204" pitchFamily="34" charset="0"/>
              <a:buChar char="•"/>
            </a:pP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画像</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2</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枚</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から特徴的な点を沢山抽出できたとしてどれとどれが似ているかを知りたい</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pPr marL="285750" indent="-285750">
              <a:buFont typeface="Arial" panose="020B0604020202020204" pitchFamily="34" charset="0"/>
              <a:buChar char="•"/>
            </a:pP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つまり，どれとどれが似た局所画像を持つか知りたい</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pPr marL="285750" indent="-285750">
              <a:buFont typeface="Arial" panose="020B0604020202020204" pitchFamily="34" charset="0"/>
              <a:buChar char="•"/>
            </a:pP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marL="342900" indent="-342900">
              <a:buFont typeface="Wingdings" panose="05000000000000000000" pitchFamily="2" charset="2"/>
              <a:buChar char="à"/>
            </a:pP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検出した特徴点の周囲の情報を，比較できる形（数値データ）に変換したい</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endParaRPr>
          </a:p>
          <a:p>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400" b="1"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400" b="1"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特徴ベクトル</a:t>
            </a:r>
            <a:r>
              <a:rPr lang="en-US" altLang="ja-JP" sz="2400" b="1"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a:t>
            </a:r>
          </a:p>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　　　</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pPr marL="285750" indent="-285750">
              <a:buFont typeface="Arial" panose="020B0604020202020204" pitchFamily="34" charset="0"/>
              <a:buChar char="•"/>
            </a:pP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撮影</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条件</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によって対象は回転・拡大縮小・平行移動するので</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画像が回転・拡大縮小・平行移動しても似た特徴ベクトルを生成できる手法がほしい</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r>
              <a:rPr kumimoji="1"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　</a:t>
            </a:r>
            <a:r>
              <a:rPr kumimoji="1"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 </a:t>
            </a:r>
            <a:r>
              <a:rPr kumimoji="1"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この条件を満たす</a:t>
            </a:r>
            <a:r>
              <a:rPr kumimoji="1"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SIFT</a:t>
            </a:r>
            <a:r>
              <a:rPr kumimoji="1"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が良く用いられてきた</a:t>
            </a:r>
            <a:endPar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3" name="図 2"/>
          <p:cNvPicPr>
            <a:picLocks noChangeAspect="1"/>
          </p:cNvPicPr>
          <p:nvPr/>
        </p:nvPicPr>
        <p:blipFill rotWithShape="1">
          <a:blip r:embed="rId4">
            <a:extLst>
              <a:ext uri="{28A0092B-C50C-407E-A947-70E740481C1C}">
                <a14:useLocalDpi xmlns:a14="http://schemas.microsoft.com/office/drawing/2010/main" val="0"/>
              </a:ext>
            </a:extLst>
          </a:blip>
          <a:srcRect l="86308" t="30185" r="5209" b="63704"/>
          <a:stretch/>
        </p:blipFill>
        <p:spPr>
          <a:xfrm>
            <a:off x="609600" y="4737100"/>
            <a:ext cx="1955800" cy="1879190"/>
          </a:xfrm>
          <a:prstGeom prst="rect">
            <a:avLst/>
          </a:prstGeom>
        </p:spPr>
      </p:pic>
      <p:pic>
        <p:nvPicPr>
          <p:cNvPr id="9" name="図 8"/>
          <p:cNvPicPr>
            <a:picLocks noChangeAspect="1"/>
          </p:cNvPicPr>
          <p:nvPr/>
        </p:nvPicPr>
        <p:blipFill rotWithShape="1">
          <a:blip r:embed="rId5">
            <a:extLst>
              <a:ext uri="{28A0092B-C50C-407E-A947-70E740481C1C}">
                <a14:useLocalDpi xmlns:a14="http://schemas.microsoft.com/office/drawing/2010/main" val="0"/>
              </a:ext>
            </a:extLst>
          </a:blip>
          <a:srcRect l="78191" t="59983" r="10694" b="32054"/>
          <a:stretch/>
        </p:blipFill>
        <p:spPr>
          <a:xfrm>
            <a:off x="3340099" y="4737100"/>
            <a:ext cx="1967023" cy="1879600"/>
          </a:xfrm>
          <a:prstGeom prst="rect">
            <a:avLst/>
          </a:prstGeom>
        </p:spPr>
      </p:pic>
      <p:sp>
        <p:nvSpPr>
          <p:cNvPr id="10" name="円/楕円 9"/>
          <p:cNvSpPr/>
          <p:nvPr/>
        </p:nvSpPr>
        <p:spPr>
          <a:xfrm>
            <a:off x="789442" y="4890068"/>
            <a:ext cx="1629908" cy="1629908"/>
          </a:xfrm>
          <a:prstGeom prst="ellipse">
            <a:avLst/>
          </a:prstGeom>
          <a:noFill/>
          <a:ln w="666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円/楕円 10"/>
          <p:cNvSpPr/>
          <p:nvPr/>
        </p:nvSpPr>
        <p:spPr>
          <a:xfrm>
            <a:off x="3465967" y="4890068"/>
            <a:ext cx="1629908" cy="1629908"/>
          </a:xfrm>
          <a:prstGeom prst="ellipse">
            <a:avLst/>
          </a:prstGeom>
          <a:noFill/>
          <a:ln w="666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スライド番号プレースホルダー 7"/>
          <p:cNvSpPr>
            <a:spLocks noGrp="1"/>
          </p:cNvSpPr>
          <p:nvPr>
            <p:ph type="sldNum" sz="quarter" idx="12"/>
          </p:nvPr>
        </p:nvSpPr>
        <p:spPr/>
        <p:txBody>
          <a:bodyPr/>
          <a:lstStyle/>
          <a:p>
            <a:fld id="{F35DE295-420C-4265-BE54-AE59FA4027A6}" type="slidenum">
              <a:rPr kumimoji="1" lang="ja-JP" altLang="en-US" smtClean="0"/>
              <a:t>18</a:t>
            </a:fld>
            <a:endParaRPr kumimoji="1" lang="ja-JP" altLang="en-US"/>
          </a:p>
        </p:txBody>
      </p:sp>
    </p:spTree>
    <p:extLst>
      <p:ext uri="{BB962C8B-B14F-4D97-AF65-F5344CB8AC3E}">
        <p14:creationId xmlns:p14="http://schemas.microsoft.com/office/powerpoint/2010/main" val="180879036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765431" y="192132"/>
            <a:ext cx="3408681" cy="733270"/>
          </a:xfrm>
        </p:spPr>
        <p:txBody>
          <a:bodyPr>
            <a:noAutofit/>
          </a:bodyPr>
          <a:lstStyle/>
          <a:p>
            <a:r>
              <a:rPr kumimoji="1" lang="en-US" altLang="ja-JP" sz="4800" dirty="0" smtClean="0"/>
              <a:t>SIFT</a:t>
            </a:r>
            <a:r>
              <a:rPr kumimoji="1" lang="ja-JP" altLang="en-US" sz="4800" dirty="0" smtClean="0"/>
              <a:t>特徴</a:t>
            </a:r>
            <a:endParaRPr kumimoji="1" lang="ja-JP" altLang="en-US" sz="4800" dirty="0"/>
          </a:p>
        </p:txBody>
      </p:sp>
      <p:sp>
        <p:nvSpPr>
          <p:cNvPr id="3" name="コンテンツ プレースホルダー 2"/>
          <p:cNvSpPr>
            <a:spLocks noGrp="1"/>
          </p:cNvSpPr>
          <p:nvPr>
            <p:ph idx="1"/>
          </p:nvPr>
        </p:nvSpPr>
        <p:spPr>
          <a:xfrm>
            <a:off x="203200" y="-1"/>
            <a:ext cx="5675086" cy="7010401"/>
          </a:xfrm>
        </p:spPr>
        <p:txBody>
          <a:bodyPr>
            <a:normAutofit/>
          </a:bodyPr>
          <a:lstStyle/>
          <a:p>
            <a:pPr marL="457200" indent="-457200">
              <a:lnSpc>
                <a:spcPct val="100000"/>
              </a:lnSpc>
              <a:spcBef>
                <a:spcPts val="600"/>
              </a:spcBef>
              <a:buAutoNum type="arabicPeriod"/>
            </a:pPr>
            <a:r>
              <a:rPr kumimoji="1" lang="ja-JP" altLang="en-US" sz="2400" b="1" dirty="0" smtClean="0"/>
              <a:t>特徴点検出</a:t>
            </a:r>
            <a:endParaRPr lang="en-US" altLang="ja-JP" sz="2400" b="1" dirty="0"/>
          </a:p>
          <a:p>
            <a:pPr>
              <a:lnSpc>
                <a:spcPct val="100000"/>
              </a:lnSpc>
              <a:spcBef>
                <a:spcPts val="600"/>
              </a:spcBef>
            </a:pPr>
            <a:r>
              <a:rPr kumimoji="1" lang="en-US" altLang="ja-JP" sz="1800" dirty="0" err="1" smtClean="0"/>
              <a:t>DoG</a:t>
            </a:r>
            <a:r>
              <a:rPr kumimoji="1" lang="ja-JP" altLang="en-US" sz="1800" dirty="0" smtClean="0"/>
              <a:t>の極大・極小を特徴点とする</a:t>
            </a:r>
            <a:endParaRPr lang="en-US" altLang="ja-JP" sz="1800" dirty="0"/>
          </a:p>
          <a:p>
            <a:pPr>
              <a:lnSpc>
                <a:spcPct val="100000"/>
              </a:lnSpc>
              <a:spcBef>
                <a:spcPts val="600"/>
              </a:spcBef>
            </a:pPr>
            <a:r>
              <a:rPr lang="en-US" altLang="ja-JP" sz="1800" dirty="0" smtClean="0"/>
              <a:t>Harris </a:t>
            </a:r>
            <a:r>
              <a:rPr lang="ja-JP" altLang="en-US" sz="1800" dirty="0" smtClean="0"/>
              <a:t>行列を用いてエッジ点は除去</a:t>
            </a:r>
            <a:endParaRPr lang="en-US" altLang="ja-JP" sz="1800" dirty="0" smtClean="0"/>
          </a:p>
          <a:p>
            <a:pPr>
              <a:lnSpc>
                <a:spcPct val="100000"/>
              </a:lnSpc>
              <a:spcBef>
                <a:spcPts val="600"/>
              </a:spcBef>
            </a:pPr>
            <a:r>
              <a:rPr lang="ja-JP" altLang="en-US" sz="1800" dirty="0" smtClean="0"/>
              <a:t>閾値処理でノイズ（極大値が小さい点）も除去</a:t>
            </a:r>
            <a:endParaRPr lang="en-US" altLang="ja-JP" sz="1800" dirty="0" smtClean="0"/>
          </a:p>
          <a:p>
            <a:pPr marL="0" indent="0">
              <a:lnSpc>
                <a:spcPct val="100000"/>
              </a:lnSpc>
              <a:spcBef>
                <a:spcPts val="600"/>
              </a:spcBef>
              <a:buNone/>
            </a:pPr>
            <a:r>
              <a:rPr lang="en-US" altLang="ja-JP" sz="2400" dirty="0" smtClean="0"/>
              <a:t>2. </a:t>
            </a:r>
            <a:r>
              <a:rPr lang="ja-JP" altLang="en-US" sz="2400" b="1" dirty="0" smtClean="0"/>
              <a:t>方向検出</a:t>
            </a:r>
            <a:endParaRPr lang="en-US" altLang="ja-JP" sz="2400" b="1" dirty="0" smtClean="0"/>
          </a:p>
          <a:p>
            <a:pPr>
              <a:lnSpc>
                <a:spcPct val="100000"/>
              </a:lnSpc>
              <a:spcBef>
                <a:spcPts val="600"/>
              </a:spcBef>
            </a:pPr>
            <a:r>
              <a:rPr lang="ja-JP" altLang="en-US" sz="1800" dirty="0" smtClean="0">
                <a:solidFill>
                  <a:srgbClr val="FF0000"/>
                </a:solidFill>
              </a:rPr>
              <a:t>発見した特徴点においてそのサイズに合わせた局所領域を考える</a:t>
            </a:r>
            <a:endParaRPr lang="en-US" altLang="ja-JP" sz="1800" dirty="0" smtClean="0">
              <a:solidFill>
                <a:srgbClr val="FF0000"/>
              </a:solidFill>
            </a:endParaRPr>
          </a:p>
          <a:p>
            <a:pPr>
              <a:lnSpc>
                <a:spcPct val="100000"/>
              </a:lnSpc>
              <a:spcBef>
                <a:spcPts val="600"/>
              </a:spcBef>
            </a:pPr>
            <a:r>
              <a:rPr lang="ja-JP" altLang="en-US" sz="1800" dirty="0" smtClean="0"/>
              <a:t>勾配ヒストグラムを生成（方向を</a:t>
            </a:r>
            <a:r>
              <a:rPr lang="en-US" altLang="ja-JP" sz="1800" dirty="0" smtClean="0"/>
              <a:t>36</a:t>
            </a:r>
            <a:r>
              <a:rPr lang="ja-JP" altLang="en-US" sz="1800" dirty="0" smtClean="0"/>
              <a:t>分割し，強度を中心からの距離で重み付け）</a:t>
            </a:r>
            <a:endParaRPr lang="en-US" altLang="ja-JP" sz="1800" dirty="0" smtClean="0"/>
          </a:p>
          <a:p>
            <a:pPr>
              <a:lnSpc>
                <a:spcPct val="100000"/>
              </a:lnSpc>
              <a:spcBef>
                <a:spcPts val="600"/>
              </a:spcBef>
            </a:pPr>
            <a:r>
              <a:rPr lang="ja-JP" altLang="en-US" sz="1800" dirty="0" smtClean="0"/>
              <a:t>ヒストグラムを正規化し強度が</a:t>
            </a:r>
            <a:r>
              <a:rPr lang="en-US" altLang="ja-JP" sz="1800" dirty="0" smtClean="0"/>
              <a:t>0.8</a:t>
            </a:r>
            <a:r>
              <a:rPr lang="ja-JP" altLang="en-US" sz="1800" dirty="0" smtClean="0"/>
              <a:t>以上の方向を検出</a:t>
            </a:r>
            <a:r>
              <a:rPr lang="en-US" altLang="ja-JP" sz="1800" dirty="0" smtClean="0"/>
              <a:t>(</a:t>
            </a:r>
            <a:r>
              <a:rPr lang="ja-JP" altLang="en-US" sz="1800" dirty="0" smtClean="0"/>
              <a:t>複数検出される</a:t>
            </a:r>
            <a:r>
              <a:rPr lang="en-US" altLang="ja-JP" sz="1800" dirty="0" smtClean="0">
                <a:sym typeface="Wingdings" panose="05000000000000000000" pitchFamily="2" charset="2"/>
              </a:rPr>
              <a:t></a:t>
            </a:r>
            <a:r>
              <a:rPr lang="ja-JP" altLang="en-US" sz="1800" dirty="0" smtClean="0">
                <a:sym typeface="Wingdings" panose="05000000000000000000" pitchFamily="2" charset="2"/>
              </a:rPr>
              <a:t>複数の特徴量を生成</a:t>
            </a:r>
            <a:r>
              <a:rPr lang="en-US" altLang="ja-JP" sz="1800" dirty="0" smtClean="0"/>
              <a:t>)</a:t>
            </a:r>
          </a:p>
          <a:p>
            <a:pPr marL="0" indent="0">
              <a:lnSpc>
                <a:spcPct val="100000"/>
              </a:lnSpc>
              <a:spcBef>
                <a:spcPts val="600"/>
              </a:spcBef>
              <a:buNone/>
            </a:pPr>
            <a:r>
              <a:rPr lang="en-US" altLang="ja-JP" sz="2400" dirty="0" smtClean="0"/>
              <a:t>3. </a:t>
            </a:r>
            <a:r>
              <a:rPr lang="ja-JP" altLang="en-US" sz="2400" b="1" dirty="0" smtClean="0"/>
              <a:t>特徴ベクトル計算</a:t>
            </a:r>
            <a:endParaRPr lang="en-US" altLang="ja-JP" sz="2400" b="1" dirty="0"/>
          </a:p>
          <a:p>
            <a:pPr>
              <a:lnSpc>
                <a:spcPct val="100000"/>
              </a:lnSpc>
              <a:spcBef>
                <a:spcPts val="600"/>
              </a:spcBef>
            </a:pPr>
            <a:r>
              <a:rPr lang="ja-JP" altLang="en-US" sz="2000" dirty="0" smtClean="0"/>
              <a:t>検出した方向に</a:t>
            </a:r>
            <a:r>
              <a:rPr lang="ja-JP" altLang="en-US" sz="2000" dirty="0"/>
              <a:t>沿って局所領域</a:t>
            </a:r>
            <a:r>
              <a:rPr lang="ja-JP" altLang="en-US" sz="2000" dirty="0" smtClean="0"/>
              <a:t>を回転</a:t>
            </a:r>
            <a:endParaRPr lang="en-US" altLang="ja-JP" sz="2000" dirty="0" smtClean="0"/>
          </a:p>
          <a:p>
            <a:pPr>
              <a:lnSpc>
                <a:spcPct val="100000"/>
              </a:lnSpc>
              <a:spcBef>
                <a:spcPts val="600"/>
              </a:spcBef>
            </a:pPr>
            <a:r>
              <a:rPr lang="ja-JP" altLang="en-US" sz="2000" dirty="0" smtClean="0"/>
              <a:t>領域を</a:t>
            </a:r>
            <a:r>
              <a:rPr lang="en-US" altLang="ja-JP" sz="2000" dirty="0" smtClean="0"/>
              <a:t>4x4</a:t>
            </a:r>
            <a:r>
              <a:rPr lang="ja-JP" altLang="en-US" sz="2000" dirty="0" smtClean="0"/>
              <a:t>分割し，各領域内で勾配ヒストグラムを計算する</a:t>
            </a:r>
            <a:endParaRPr lang="en-US" altLang="ja-JP" sz="2000" dirty="0" smtClean="0"/>
          </a:p>
          <a:p>
            <a:pPr>
              <a:lnSpc>
                <a:spcPct val="100000"/>
              </a:lnSpc>
              <a:spcBef>
                <a:spcPts val="600"/>
              </a:spcBef>
            </a:pPr>
            <a:r>
              <a:rPr lang="ja-JP" altLang="en-US" sz="2000" dirty="0" smtClean="0"/>
              <a:t>勾配ヒストグラムを特徴ベクトルとする</a:t>
            </a:r>
            <a:endParaRPr lang="en-US" altLang="ja-JP" sz="2000" dirty="0" smtClean="0"/>
          </a:p>
          <a:p>
            <a:pPr lvl="1">
              <a:lnSpc>
                <a:spcPct val="100000"/>
              </a:lnSpc>
              <a:spcBef>
                <a:spcPts val="600"/>
              </a:spcBef>
            </a:pPr>
            <a:r>
              <a:rPr lang="ja-JP" altLang="en-US" sz="1600" dirty="0" smtClean="0"/>
              <a:t>勾配は</a:t>
            </a:r>
            <a:r>
              <a:rPr lang="en-US" altLang="ja-JP" sz="1600" dirty="0" smtClean="0"/>
              <a:t>8</a:t>
            </a:r>
            <a:r>
              <a:rPr lang="ja-JP" altLang="en-US" sz="1600" dirty="0" smtClean="0"/>
              <a:t>方向に量子化</a:t>
            </a:r>
            <a:endParaRPr lang="en-US" altLang="ja-JP" sz="1600" dirty="0" smtClean="0"/>
          </a:p>
          <a:p>
            <a:pPr lvl="1">
              <a:lnSpc>
                <a:spcPct val="100000"/>
              </a:lnSpc>
              <a:spcBef>
                <a:spcPts val="600"/>
              </a:spcBef>
            </a:pPr>
            <a:r>
              <a:rPr lang="en-US" altLang="ja-JP" sz="1600" dirty="0" smtClean="0"/>
              <a:t>4*4*8 = 128</a:t>
            </a:r>
            <a:r>
              <a:rPr lang="ja-JP" altLang="en-US" sz="1600" dirty="0" smtClean="0"/>
              <a:t>次元</a:t>
            </a:r>
            <a:r>
              <a:rPr lang="ja-JP" altLang="en-US" sz="1600" dirty="0"/>
              <a:t>ベクトル</a:t>
            </a:r>
            <a:r>
              <a:rPr lang="ja-JP" altLang="en-US" sz="1600" dirty="0" smtClean="0"/>
              <a:t>に</a:t>
            </a:r>
            <a:endParaRPr lang="en-US" altLang="ja-JP" sz="1000" dirty="0" smtClean="0"/>
          </a:p>
          <a:p>
            <a:pPr>
              <a:lnSpc>
                <a:spcPct val="100000"/>
              </a:lnSpc>
              <a:spcBef>
                <a:spcPts val="600"/>
              </a:spcBef>
            </a:pPr>
            <a:r>
              <a:rPr lang="ja-JP" altLang="en-US" sz="2000" dirty="0" smtClean="0"/>
              <a:t>得られた特徴</a:t>
            </a:r>
            <a:r>
              <a:rPr lang="ja-JP" altLang="en-US" sz="2000" dirty="0"/>
              <a:t>ベクトル</a:t>
            </a:r>
            <a:r>
              <a:rPr lang="ja-JP" altLang="en-US" sz="2000" dirty="0" smtClean="0"/>
              <a:t>を正規化</a:t>
            </a:r>
            <a:r>
              <a:rPr lang="ja-JP" altLang="en-US" sz="1600" dirty="0" smtClean="0"/>
              <a:t>（ベクトルの総和で割る）</a:t>
            </a:r>
            <a:endParaRPr lang="en-US" altLang="ja-JP" sz="1600" dirty="0" smtClean="0"/>
          </a:p>
        </p:txBody>
      </p:sp>
      <p:sp>
        <p:nvSpPr>
          <p:cNvPr id="6" name="正方形/長方形 5"/>
          <p:cNvSpPr/>
          <p:nvPr/>
        </p:nvSpPr>
        <p:spPr>
          <a:xfrm>
            <a:off x="10433185" y="3487669"/>
            <a:ext cx="1758815" cy="369332"/>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教科書図</a:t>
            </a:r>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11.17</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 name="正方形/長方形 7"/>
          <p:cNvSpPr/>
          <p:nvPr/>
        </p:nvSpPr>
        <p:spPr>
          <a:xfrm>
            <a:off x="10433185" y="6488668"/>
            <a:ext cx="1758815" cy="369332"/>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教科書図</a:t>
            </a:r>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11.18</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 name="スライド番号プレースホルダー 3"/>
          <p:cNvSpPr>
            <a:spLocks noGrp="1"/>
          </p:cNvSpPr>
          <p:nvPr>
            <p:ph type="sldNum" sz="quarter" idx="12"/>
          </p:nvPr>
        </p:nvSpPr>
        <p:spPr/>
        <p:txBody>
          <a:bodyPr/>
          <a:lstStyle/>
          <a:p>
            <a:fld id="{F35DE295-420C-4265-BE54-AE59FA4027A6}" type="slidenum">
              <a:rPr kumimoji="1" lang="ja-JP" altLang="en-US" smtClean="0"/>
              <a:t>19</a:t>
            </a:fld>
            <a:endParaRPr kumimoji="1" lang="ja-JP" altLang="en-US"/>
          </a:p>
        </p:txBody>
      </p:sp>
      <p:pic>
        <p:nvPicPr>
          <p:cNvPr id="7" name="図 6"/>
          <p:cNvPicPr>
            <a:picLocks noChangeAspect="1"/>
          </p:cNvPicPr>
          <p:nvPr/>
        </p:nvPicPr>
        <p:blipFill>
          <a:blip r:embed="rId3">
            <a:lum bright="20000" contrast="20000"/>
          </a:blip>
          <a:stretch>
            <a:fillRect/>
          </a:stretch>
        </p:blipFill>
        <p:spPr>
          <a:xfrm rot="10800000">
            <a:off x="5759390" y="3991959"/>
            <a:ext cx="6432610" cy="2580499"/>
          </a:xfrm>
          <a:prstGeom prst="rect">
            <a:avLst/>
          </a:prstGeom>
        </p:spPr>
      </p:pic>
      <p:pic>
        <p:nvPicPr>
          <p:cNvPr id="9" name="図 8"/>
          <p:cNvPicPr>
            <a:picLocks noChangeAspect="1"/>
          </p:cNvPicPr>
          <p:nvPr/>
        </p:nvPicPr>
        <p:blipFill>
          <a:blip r:embed="rId4"/>
          <a:stretch>
            <a:fillRect/>
          </a:stretch>
        </p:blipFill>
        <p:spPr>
          <a:xfrm>
            <a:off x="7239000" y="977158"/>
            <a:ext cx="4953000" cy="2507562"/>
          </a:xfrm>
          <a:prstGeom prst="rect">
            <a:avLst/>
          </a:prstGeom>
        </p:spPr>
      </p:pic>
    </p:spTree>
    <p:extLst>
      <p:ext uri="{BB962C8B-B14F-4D97-AF65-F5344CB8AC3E}">
        <p14:creationId xmlns:p14="http://schemas.microsoft.com/office/powerpoint/2010/main" val="177250740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42950" y="124494"/>
            <a:ext cx="9715500" cy="733270"/>
          </a:xfrm>
        </p:spPr>
        <p:txBody>
          <a:bodyPr>
            <a:normAutofit/>
          </a:bodyPr>
          <a:lstStyle/>
          <a:p>
            <a:r>
              <a:rPr lang="en-US" altLang="ja-JP" sz="3600" b="1" dirty="0" smtClean="0"/>
              <a:t>Contents</a:t>
            </a:r>
            <a:endParaRPr kumimoji="1" lang="ja-JP" altLang="en-US" sz="3600" b="1" dirty="0"/>
          </a:p>
        </p:txBody>
      </p:sp>
      <p:sp>
        <p:nvSpPr>
          <p:cNvPr id="3" name="コンテンツ プレースホルダー 2"/>
          <p:cNvSpPr>
            <a:spLocks noGrp="1"/>
          </p:cNvSpPr>
          <p:nvPr>
            <p:ph idx="1"/>
          </p:nvPr>
        </p:nvSpPr>
        <p:spPr>
          <a:xfrm>
            <a:off x="742950" y="848026"/>
            <a:ext cx="11329076" cy="6009974"/>
          </a:xfrm>
        </p:spPr>
        <p:txBody>
          <a:bodyPr>
            <a:normAutofit/>
          </a:bodyPr>
          <a:lstStyle/>
          <a:p>
            <a:pPr marL="0" indent="0">
              <a:lnSpc>
                <a:spcPct val="100000"/>
              </a:lnSpc>
              <a:spcBef>
                <a:spcPts val="600"/>
              </a:spcBef>
              <a:spcAft>
                <a:spcPts val="600"/>
              </a:spcAft>
              <a:buNone/>
            </a:pPr>
            <a:r>
              <a:rPr lang="en-US" altLang="ja-JP" sz="1800" dirty="0" smtClean="0"/>
              <a:t>00.   </a:t>
            </a:r>
            <a:r>
              <a:rPr lang="ja-JP" altLang="en-US" sz="1800" dirty="0" smtClean="0"/>
              <a:t>序論</a:t>
            </a:r>
            <a:r>
              <a:rPr lang="en-US" altLang="ja-JP" sz="1800" dirty="0" smtClean="0"/>
              <a:t>	  	: </a:t>
            </a:r>
            <a:r>
              <a:rPr lang="ja-JP" altLang="en-US" sz="1800" dirty="0" smtClean="0"/>
              <a:t>イントロダクション</a:t>
            </a:r>
            <a:endParaRPr lang="en-US" altLang="ja-JP" sz="1800" dirty="0" smtClean="0"/>
          </a:p>
          <a:p>
            <a:pPr marL="0" indent="0">
              <a:lnSpc>
                <a:spcPct val="100000"/>
              </a:lnSpc>
              <a:spcBef>
                <a:spcPts val="600"/>
              </a:spcBef>
              <a:spcAft>
                <a:spcPts val="600"/>
              </a:spcAft>
              <a:buNone/>
            </a:pPr>
            <a:r>
              <a:rPr lang="en-US" altLang="ja-JP" sz="1800" dirty="0" smtClean="0"/>
              <a:t>01.</a:t>
            </a:r>
            <a:r>
              <a:rPr lang="ja-JP" altLang="en-US" sz="1800" dirty="0" smtClean="0"/>
              <a:t>　特徴</a:t>
            </a:r>
            <a:r>
              <a:rPr lang="ja-JP" altLang="en-US" sz="1800" dirty="0"/>
              <a:t>検出</a:t>
            </a:r>
            <a:r>
              <a:rPr lang="en-US" altLang="ja-JP" sz="1800" dirty="0"/>
              <a:t>1 	</a:t>
            </a:r>
            <a:r>
              <a:rPr lang="en-US" altLang="ja-JP" sz="1800" dirty="0" smtClean="0"/>
              <a:t>	: </a:t>
            </a:r>
            <a:r>
              <a:rPr lang="ja-JP" altLang="en-US" sz="1800" dirty="0"/>
              <a:t>テンプレートマッチング、コーナー・エッジ検出</a:t>
            </a:r>
            <a:r>
              <a:rPr lang="en-US" altLang="ja-JP" sz="1800" dirty="0" smtClean="0"/>
              <a:t>	</a:t>
            </a:r>
          </a:p>
          <a:p>
            <a:pPr marL="0" indent="0">
              <a:lnSpc>
                <a:spcPct val="100000"/>
              </a:lnSpc>
              <a:spcBef>
                <a:spcPts val="600"/>
              </a:spcBef>
              <a:spcAft>
                <a:spcPts val="600"/>
              </a:spcAft>
              <a:buNone/>
            </a:pPr>
            <a:r>
              <a:rPr lang="en-US" altLang="ja-JP" sz="1800" dirty="0" smtClean="0"/>
              <a:t>02.   </a:t>
            </a:r>
            <a:r>
              <a:rPr lang="ja-JP" altLang="en-US" sz="1800" dirty="0" smtClean="0"/>
              <a:t>特徴</a:t>
            </a:r>
            <a:r>
              <a:rPr lang="ja-JP" altLang="en-US" sz="1800" dirty="0"/>
              <a:t>検出</a:t>
            </a:r>
            <a:r>
              <a:rPr lang="en-US" altLang="ja-JP" sz="1800" dirty="0"/>
              <a:t>2 	</a:t>
            </a:r>
            <a:r>
              <a:rPr lang="en-US" altLang="ja-JP" sz="1800" dirty="0" smtClean="0"/>
              <a:t>	: </a:t>
            </a:r>
            <a:r>
              <a:rPr lang="en-US" altLang="ja-JP" sz="1800" dirty="0" err="1"/>
              <a:t>DoG</a:t>
            </a:r>
            <a:r>
              <a:rPr lang="ja-JP" altLang="en-US" sz="1800" dirty="0" smtClean="0"/>
              <a:t>特徴量</a:t>
            </a:r>
            <a:r>
              <a:rPr lang="ja-JP" altLang="en-US" sz="1800" dirty="0"/>
              <a:t>，</a:t>
            </a:r>
            <a:r>
              <a:rPr lang="en-US" altLang="ja-JP" sz="1800" dirty="0" smtClean="0"/>
              <a:t>SIFT</a:t>
            </a:r>
            <a:r>
              <a:rPr lang="ja-JP" altLang="en-US" sz="1800" dirty="0" smtClean="0"/>
              <a:t>特徴量，ハフ</a:t>
            </a:r>
            <a:r>
              <a:rPr lang="ja-JP" altLang="en-US" sz="1800" dirty="0"/>
              <a:t>変換</a:t>
            </a:r>
            <a:r>
              <a:rPr lang="en-US" altLang="ja-JP" sz="1800" dirty="0"/>
              <a:t>		</a:t>
            </a:r>
            <a:r>
              <a:rPr lang="en-US" altLang="ja-JP" sz="1800" dirty="0" smtClean="0"/>
              <a:t>	</a:t>
            </a:r>
          </a:p>
          <a:p>
            <a:pPr marL="0" indent="0">
              <a:lnSpc>
                <a:spcPct val="100000"/>
              </a:lnSpc>
              <a:spcBef>
                <a:spcPts val="600"/>
              </a:spcBef>
              <a:spcAft>
                <a:spcPts val="600"/>
              </a:spcAft>
              <a:buNone/>
            </a:pPr>
            <a:r>
              <a:rPr lang="en-US" altLang="ja-JP" sz="1800" dirty="0" smtClean="0"/>
              <a:t>03.</a:t>
            </a:r>
            <a:r>
              <a:rPr lang="ja-JP" altLang="en-US" sz="1800" dirty="0" smtClean="0"/>
              <a:t>　領域分割</a:t>
            </a:r>
            <a:r>
              <a:rPr lang="en-US" altLang="ja-JP" sz="1800" dirty="0" smtClean="0"/>
              <a:t>	</a:t>
            </a:r>
            <a:r>
              <a:rPr lang="en-US" altLang="ja-JP" sz="1800" dirty="0"/>
              <a:t>	: </a:t>
            </a:r>
            <a:r>
              <a:rPr lang="ja-JP" altLang="en-US" sz="1800" dirty="0" smtClean="0"/>
              <a:t>領域分割とは，閾値法，領域</a:t>
            </a:r>
            <a:r>
              <a:rPr lang="ja-JP" altLang="en-US" sz="1800" dirty="0"/>
              <a:t>拡張法</a:t>
            </a:r>
            <a:r>
              <a:rPr lang="ja-JP" altLang="en-US" sz="1800" dirty="0" smtClean="0"/>
              <a:t>，グラフカット法</a:t>
            </a:r>
            <a:r>
              <a:rPr lang="en-US" altLang="ja-JP" sz="1800" dirty="0" smtClean="0"/>
              <a:t>, </a:t>
            </a:r>
            <a:r>
              <a:rPr lang="en-US" altLang="ja-JP" sz="1800" smtClean="0"/>
              <a:t>etc</a:t>
            </a:r>
            <a:r>
              <a:rPr lang="en-US" altLang="ja-JP" sz="1800" dirty="0"/>
              <a:t>	</a:t>
            </a:r>
            <a:endParaRPr kumimoji="1" lang="en-US" altLang="ja-JP" sz="1800" dirty="0" smtClean="0"/>
          </a:p>
          <a:p>
            <a:pPr marL="0" indent="0">
              <a:lnSpc>
                <a:spcPct val="100000"/>
              </a:lnSpc>
              <a:spcBef>
                <a:spcPts val="600"/>
              </a:spcBef>
              <a:spcAft>
                <a:spcPts val="600"/>
              </a:spcAft>
              <a:buNone/>
            </a:pPr>
            <a:r>
              <a:rPr lang="en-US" altLang="ja-JP" sz="1800" dirty="0" smtClean="0"/>
              <a:t>04.</a:t>
            </a:r>
            <a:r>
              <a:rPr kumimoji="1" lang="ja-JP" altLang="en-US" sz="1800" dirty="0" smtClean="0"/>
              <a:t>　</a:t>
            </a:r>
            <a:r>
              <a:rPr lang="ja-JP" altLang="en-US" sz="1800" dirty="0"/>
              <a:t>パターン認識基礎</a:t>
            </a:r>
            <a:r>
              <a:rPr lang="en-US" altLang="ja-JP" sz="1800" dirty="0"/>
              <a:t>1	: </a:t>
            </a:r>
            <a:r>
              <a:rPr lang="ja-JP" altLang="en-US" sz="1800" dirty="0"/>
              <a:t>パターン認識概論，</a:t>
            </a:r>
            <a:r>
              <a:rPr lang="ja-JP" altLang="en-US" sz="1800" dirty="0" smtClean="0"/>
              <a:t>サポートベクタマシン</a:t>
            </a:r>
            <a:r>
              <a:rPr kumimoji="1" lang="en-US" altLang="ja-JP" sz="1800" dirty="0" smtClean="0"/>
              <a:t>	</a:t>
            </a:r>
          </a:p>
          <a:p>
            <a:pPr marL="0" indent="0">
              <a:lnSpc>
                <a:spcPct val="100000"/>
              </a:lnSpc>
              <a:spcBef>
                <a:spcPts val="600"/>
              </a:spcBef>
              <a:spcAft>
                <a:spcPts val="600"/>
              </a:spcAft>
              <a:buNone/>
            </a:pPr>
            <a:r>
              <a:rPr lang="en-US" altLang="ja-JP" sz="1800" dirty="0" smtClean="0"/>
              <a:t>05.</a:t>
            </a:r>
            <a:r>
              <a:rPr lang="ja-JP" altLang="en-US" sz="1800" dirty="0" smtClean="0"/>
              <a:t>　</a:t>
            </a:r>
            <a:r>
              <a:rPr lang="ja-JP" altLang="en-US" sz="1800" dirty="0"/>
              <a:t>パターン認識基礎</a:t>
            </a:r>
            <a:r>
              <a:rPr lang="en-US" altLang="ja-JP" sz="1800" dirty="0"/>
              <a:t>2	: </a:t>
            </a:r>
            <a:r>
              <a:rPr lang="ja-JP" altLang="en-US" sz="1800" dirty="0"/>
              <a:t>ニューラルネットワーク、深層</a:t>
            </a:r>
            <a:r>
              <a:rPr lang="ja-JP" altLang="en-US" sz="1800" dirty="0" smtClean="0"/>
              <a:t>学習</a:t>
            </a:r>
            <a:endParaRPr lang="en-US" altLang="ja-JP" sz="1800" dirty="0" smtClean="0"/>
          </a:p>
          <a:p>
            <a:pPr marL="0" indent="0">
              <a:lnSpc>
                <a:spcPct val="100000"/>
              </a:lnSpc>
              <a:spcBef>
                <a:spcPts val="600"/>
              </a:spcBef>
              <a:spcAft>
                <a:spcPts val="600"/>
              </a:spcAft>
              <a:buNone/>
            </a:pPr>
            <a:r>
              <a:rPr lang="en-US" altLang="ja-JP" sz="1800" dirty="0" smtClean="0"/>
              <a:t>06.</a:t>
            </a:r>
            <a:r>
              <a:rPr lang="ja-JP" altLang="en-US" sz="1800" dirty="0" smtClean="0"/>
              <a:t>　</a:t>
            </a:r>
            <a:r>
              <a:rPr lang="ja-JP" altLang="en-US" sz="1800" dirty="0"/>
              <a:t>パターン認識基礎</a:t>
            </a:r>
            <a:r>
              <a:rPr lang="en-US" altLang="ja-JP" sz="1800" dirty="0" smtClean="0"/>
              <a:t>3	: </a:t>
            </a:r>
            <a:r>
              <a:rPr lang="ja-JP" altLang="en-US" sz="1800" dirty="0" smtClean="0"/>
              <a:t>主成分分析</a:t>
            </a:r>
            <a:r>
              <a:rPr lang="en-US" altLang="ja-JP" sz="1800" dirty="0" smtClean="0"/>
              <a:t>, </a:t>
            </a:r>
            <a:r>
              <a:rPr lang="ja-JP" altLang="en-US" sz="1800" dirty="0" smtClean="0"/>
              <a:t>オートエンコーダ</a:t>
            </a:r>
            <a:r>
              <a:rPr lang="en-US" altLang="ja-JP" sz="1800" dirty="0"/>
              <a:t>	</a:t>
            </a:r>
            <a:r>
              <a:rPr lang="en-US" altLang="ja-JP" sz="1800" dirty="0" smtClean="0"/>
              <a:t>		</a:t>
            </a:r>
          </a:p>
          <a:p>
            <a:pPr marL="0" indent="0">
              <a:lnSpc>
                <a:spcPct val="100000"/>
              </a:lnSpc>
              <a:spcBef>
                <a:spcPts val="600"/>
              </a:spcBef>
              <a:spcAft>
                <a:spcPts val="600"/>
              </a:spcAft>
              <a:buNone/>
            </a:pPr>
            <a:r>
              <a:rPr lang="en-US" altLang="ja-JP" sz="1800" dirty="0" smtClean="0">
                <a:solidFill>
                  <a:srgbClr val="0070C0"/>
                </a:solidFill>
              </a:rPr>
              <a:t>07.</a:t>
            </a:r>
            <a:r>
              <a:rPr lang="ja-JP" altLang="en-US" sz="1800" dirty="0" smtClean="0">
                <a:solidFill>
                  <a:srgbClr val="0070C0"/>
                </a:solidFill>
              </a:rPr>
              <a:t>　</a:t>
            </a:r>
            <a:r>
              <a:rPr lang="ja-JP" altLang="en-US" sz="1800" dirty="0">
                <a:solidFill>
                  <a:srgbClr val="0070C0"/>
                </a:solidFill>
              </a:rPr>
              <a:t>プログラミング</a:t>
            </a:r>
            <a:r>
              <a:rPr lang="ja-JP" altLang="en-US" sz="1800" dirty="0" smtClean="0">
                <a:solidFill>
                  <a:srgbClr val="0070C0"/>
                </a:solidFill>
              </a:rPr>
              <a:t>演習  </a:t>
            </a:r>
            <a:r>
              <a:rPr lang="en-US" altLang="ja-JP" sz="1800" dirty="0" smtClean="0">
                <a:solidFill>
                  <a:srgbClr val="0070C0"/>
                </a:solidFill>
              </a:rPr>
              <a:t>1</a:t>
            </a:r>
            <a:r>
              <a:rPr lang="ja-JP" altLang="en-US" sz="1800" dirty="0">
                <a:solidFill>
                  <a:srgbClr val="0070C0"/>
                </a:solidFill>
              </a:rPr>
              <a:t> </a:t>
            </a:r>
            <a:r>
              <a:rPr lang="en-US" altLang="ja-JP" sz="1800" dirty="0" smtClean="0">
                <a:solidFill>
                  <a:srgbClr val="0070C0"/>
                </a:solidFill>
              </a:rPr>
              <a:t>: zoom</a:t>
            </a:r>
            <a:r>
              <a:rPr lang="ja-JP" altLang="en-US" sz="1800" dirty="0" smtClean="0">
                <a:solidFill>
                  <a:srgbClr val="0070C0"/>
                </a:solidFill>
              </a:rPr>
              <a:t>実施　</a:t>
            </a:r>
            <a:r>
              <a:rPr lang="en-US" altLang="ja-JP" sz="1800" dirty="0" smtClean="0">
                <a:solidFill>
                  <a:srgbClr val="0070C0"/>
                </a:solidFill>
              </a:rPr>
              <a:t>※</a:t>
            </a:r>
            <a:r>
              <a:rPr lang="ja-JP" altLang="en-US" sz="1800" dirty="0">
                <a:solidFill>
                  <a:srgbClr val="0070C0"/>
                </a:solidFill>
              </a:rPr>
              <a:t> </a:t>
            </a:r>
            <a:r>
              <a:rPr lang="ja-JP" altLang="en-US" sz="1800" dirty="0" smtClean="0">
                <a:solidFill>
                  <a:srgbClr val="0070C0"/>
                </a:solidFill>
              </a:rPr>
              <a:t>講義時間中</a:t>
            </a:r>
            <a:r>
              <a:rPr lang="en-US" altLang="ja-JP" sz="1800" dirty="0" smtClean="0">
                <a:solidFill>
                  <a:srgbClr val="0070C0"/>
                </a:solidFill>
              </a:rPr>
              <a:t>zoom</a:t>
            </a:r>
            <a:r>
              <a:rPr lang="ja-JP" altLang="en-US" sz="1800" dirty="0" smtClean="0">
                <a:solidFill>
                  <a:srgbClr val="0070C0"/>
                </a:solidFill>
              </a:rPr>
              <a:t>を開設，</a:t>
            </a:r>
            <a:r>
              <a:rPr lang="en-US" altLang="ja-JP" sz="1800" dirty="0" smtClean="0">
                <a:solidFill>
                  <a:srgbClr val="0070C0"/>
                </a:solidFill>
              </a:rPr>
              <a:t>TA</a:t>
            </a:r>
            <a:r>
              <a:rPr lang="ja-JP" altLang="en-US" sz="1800" dirty="0" smtClean="0">
                <a:solidFill>
                  <a:srgbClr val="0070C0"/>
                </a:solidFill>
              </a:rPr>
              <a:t>に自由に質問可</a:t>
            </a:r>
            <a:endParaRPr lang="en-US" altLang="ja-JP" sz="1800" dirty="0" smtClean="0">
              <a:solidFill>
                <a:srgbClr val="0070C0"/>
              </a:solidFill>
            </a:endParaRPr>
          </a:p>
          <a:p>
            <a:pPr marL="0" indent="0">
              <a:lnSpc>
                <a:spcPct val="100000"/>
              </a:lnSpc>
              <a:spcBef>
                <a:spcPts val="600"/>
              </a:spcBef>
              <a:spcAft>
                <a:spcPts val="600"/>
              </a:spcAft>
              <a:buNone/>
            </a:pPr>
            <a:r>
              <a:rPr lang="en-US" altLang="ja-JP" sz="1800" dirty="0" smtClean="0">
                <a:solidFill>
                  <a:srgbClr val="0070C0"/>
                </a:solidFill>
              </a:rPr>
              <a:t>08.</a:t>
            </a:r>
            <a:r>
              <a:rPr lang="ja-JP" altLang="en-US" sz="1800" dirty="0" smtClean="0">
                <a:solidFill>
                  <a:srgbClr val="0070C0"/>
                </a:solidFill>
              </a:rPr>
              <a:t>　</a:t>
            </a:r>
            <a:r>
              <a:rPr lang="ja-JP" altLang="en-US" sz="1800" dirty="0">
                <a:solidFill>
                  <a:srgbClr val="0070C0"/>
                </a:solidFill>
              </a:rPr>
              <a:t>プログラミング</a:t>
            </a:r>
            <a:r>
              <a:rPr lang="ja-JP" altLang="en-US" sz="1800" dirty="0" smtClean="0">
                <a:solidFill>
                  <a:srgbClr val="0070C0"/>
                </a:solidFill>
              </a:rPr>
              <a:t>演習</a:t>
            </a:r>
            <a:r>
              <a:rPr lang="en-US" altLang="ja-JP" sz="1800" dirty="0" smtClean="0">
                <a:solidFill>
                  <a:srgbClr val="0070C0"/>
                </a:solidFill>
              </a:rPr>
              <a:t>  2 : zoom</a:t>
            </a:r>
            <a:r>
              <a:rPr lang="ja-JP" altLang="en-US" sz="1800" dirty="0" smtClean="0">
                <a:solidFill>
                  <a:srgbClr val="0070C0"/>
                </a:solidFill>
              </a:rPr>
              <a:t>実施   </a:t>
            </a:r>
            <a:r>
              <a:rPr lang="en-US" altLang="ja-JP" sz="1800" dirty="0" smtClean="0">
                <a:solidFill>
                  <a:srgbClr val="0070C0"/>
                </a:solidFill>
              </a:rPr>
              <a:t>※</a:t>
            </a:r>
            <a:r>
              <a:rPr lang="ja-JP" altLang="en-US" sz="1800" dirty="0">
                <a:solidFill>
                  <a:srgbClr val="0070C0"/>
                </a:solidFill>
              </a:rPr>
              <a:t> </a:t>
            </a:r>
            <a:r>
              <a:rPr lang="ja-JP" altLang="en-US" sz="1800" dirty="0" smtClean="0">
                <a:solidFill>
                  <a:srgbClr val="0070C0"/>
                </a:solidFill>
              </a:rPr>
              <a:t>提出済み課題について，井尻に説明する時間を設ける</a:t>
            </a:r>
            <a:endParaRPr lang="en-US" altLang="ja-JP" sz="1800" dirty="0" smtClean="0">
              <a:solidFill>
                <a:srgbClr val="0070C0"/>
              </a:solidFill>
            </a:endParaRPr>
          </a:p>
          <a:p>
            <a:pPr marL="0" indent="0">
              <a:lnSpc>
                <a:spcPct val="100000"/>
              </a:lnSpc>
              <a:spcBef>
                <a:spcPts val="600"/>
              </a:spcBef>
              <a:spcAft>
                <a:spcPts val="600"/>
              </a:spcAft>
              <a:buNone/>
            </a:pPr>
            <a:r>
              <a:rPr lang="en-US" altLang="ja-JP" sz="1800" dirty="0" smtClean="0">
                <a:solidFill>
                  <a:srgbClr val="0070C0"/>
                </a:solidFill>
              </a:rPr>
              <a:t>09.   </a:t>
            </a:r>
            <a:r>
              <a:rPr lang="ja-JP" altLang="en-US" sz="1800" dirty="0" smtClean="0">
                <a:solidFill>
                  <a:srgbClr val="0070C0"/>
                </a:solidFill>
              </a:rPr>
              <a:t>プログラミング演習  </a:t>
            </a:r>
            <a:r>
              <a:rPr lang="en-US" altLang="ja-JP" sz="1800" dirty="0" smtClean="0">
                <a:solidFill>
                  <a:srgbClr val="0070C0"/>
                </a:solidFill>
              </a:rPr>
              <a:t>3 : zoom</a:t>
            </a:r>
            <a:r>
              <a:rPr lang="ja-JP" altLang="en-US" sz="1800" dirty="0" smtClean="0">
                <a:solidFill>
                  <a:srgbClr val="0070C0"/>
                </a:solidFill>
              </a:rPr>
              <a:t>実施 </a:t>
            </a:r>
            <a:r>
              <a:rPr lang="en-US" altLang="ja-JP" sz="1800" dirty="0" smtClean="0">
                <a:solidFill>
                  <a:srgbClr val="0070C0"/>
                </a:solidFill>
              </a:rPr>
              <a:t>	</a:t>
            </a:r>
          </a:p>
          <a:p>
            <a:pPr marL="0" indent="0">
              <a:lnSpc>
                <a:spcPct val="100000"/>
              </a:lnSpc>
              <a:spcBef>
                <a:spcPts val="600"/>
              </a:spcBef>
              <a:spcAft>
                <a:spcPts val="600"/>
              </a:spcAft>
              <a:buNone/>
            </a:pPr>
            <a:r>
              <a:rPr lang="en-US" altLang="ja-JP" sz="1800" dirty="0" smtClean="0">
                <a:solidFill>
                  <a:srgbClr val="0070C0"/>
                </a:solidFill>
              </a:rPr>
              <a:t>10.</a:t>
            </a:r>
            <a:r>
              <a:rPr lang="ja-JP" altLang="en-US" sz="1800" dirty="0" smtClean="0">
                <a:solidFill>
                  <a:srgbClr val="0070C0"/>
                </a:solidFill>
              </a:rPr>
              <a:t>　プログラミング演習  </a:t>
            </a:r>
            <a:r>
              <a:rPr lang="en-US" altLang="ja-JP" sz="1800" dirty="0" smtClean="0">
                <a:solidFill>
                  <a:srgbClr val="0070C0"/>
                </a:solidFill>
              </a:rPr>
              <a:t>4 : zoom</a:t>
            </a:r>
            <a:r>
              <a:rPr lang="ja-JP" altLang="en-US" sz="1800" dirty="0" smtClean="0">
                <a:solidFill>
                  <a:srgbClr val="0070C0"/>
                </a:solidFill>
              </a:rPr>
              <a:t>実施</a:t>
            </a:r>
            <a:r>
              <a:rPr lang="en-US" altLang="ja-JP" sz="1800" dirty="0" smtClean="0">
                <a:solidFill>
                  <a:srgbClr val="0070C0"/>
                </a:solidFill>
              </a:rPr>
              <a:t> 	</a:t>
            </a:r>
          </a:p>
          <a:p>
            <a:pPr marL="0" indent="0">
              <a:lnSpc>
                <a:spcPct val="100000"/>
              </a:lnSpc>
              <a:spcBef>
                <a:spcPts val="600"/>
              </a:spcBef>
              <a:spcAft>
                <a:spcPts val="600"/>
              </a:spcAft>
              <a:buNone/>
            </a:pPr>
            <a:r>
              <a:rPr lang="en-US" altLang="ja-JP" sz="1800" dirty="0" smtClean="0">
                <a:solidFill>
                  <a:srgbClr val="0070C0"/>
                </a:solidFill>
              </a:rPr>
              <a:t>11.</a:t>
            </a:r>
            <a:r>
              <a:rPr lang="ja-JP" altLang="en-US" sz="1800" dirty="0" smtClean="0">
                <a:solidFill>
                  <a:srgbClr val="0070C0"/>
                </a:solidFill>
              </a:rPr>
              <a:t>　</a:t>
            </a:r>
            <a:r>
              <a:rPr lang="ja-JP" altLang="en-US" sz="1800" dirty="0">
                <a:solidFill>
                  <a:srgbClr val="0070C0"/>
                </a:solidFill>
              </a:rPr>
              <a:t>プログラミング</a:t>
            </a:r>
            <a:r>
              <a:rPr lang="ja-JP" altLang="en-US" sz="1800" dirty="0" smtClean="0">
                <a:solidFill>
                  <a:srgbClr val="0070C0"/>
                </a:solidFill>
              </a:rPr>
              <a:t>演習  </a:t>
            </a:r>
            <a:r>
              <a:rPr lang="en-US" altLang="ja-JP" sz="1800" dirty="0" smtClean="0">
                <a:solidFill>
                  <a:srgbClr val="0070C0"/>
                </a:solidFill>
              </a:rPr>
              <a:t>5 : zoom</a:t>
            </a:r>
            <a:r>
              <a:rPr lang="ja-JP" altLang="en-US" sz="1800" dirty="0" smtClean="0">
                <a:solidFill>
                  <a:srgbClr val="0070C0"/>
                </a:solidFill>
              </a:rPr>
              <a:t>実施 </a:t>
            </a:r>
            <a:endParaRPr lang="en-US" altLang="ja-JP" sz="1800" dirty="0" smtClean="0">
              <a:solidFill>
                <a:srgbClr val="0070C0"/>
              </a:solidFill>
            </a:endParaRPr>
          </a:p>
          <a:p>
            <a:pPr marL="0" indent="0">
              <a:lnSpc>
                <a:spcPct val="100000"/>
              </a:lnSpc>
              <a:spcBef>
                <a:spcPts val="600"/>
              </a:spcBef>
              <a:spcAft>
                <a:spcPts val="600"/>
              </a:spcAft>
              <a:buNone/>
            </a:pPr>
            <a:r>
              <a:rPr lang="en-US" altLang="ja-JP" sz="1800" dirty="0" smtClean="0"/>
              <a:t>12.   </a:t>
            </a:r>
            <a:r>
              <a:rPr lang="ja-JP" altLang="en-US" sz="1800" dirty="0" smtClean="0"/>
              <a:t>筆記試験</a:t>
            </a:r>
            <a:endParaRPr lang="en-US" altLang="ja-JP" sz="1800" dirty="0" smtClean="0"/>
          </a:p>
        </p:txBody>
      </p:sp>
    </p:spTree>
    <p:extLst>
      <p:ext uri="{BB962C8B-B14F-4D97-AF65-F5344CB8AC3E}">
        <p14:creationId xmlns:p14="http://schemas.microsoft.com/office/powerpoint/2010/main" val="282906119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278781" y="180191"/>
            <a:ext cx="11708780" cy="733270"/>
          </a:xfrm>
        </p:spPr>
        <p:txBody>
          <a:bodyPr>
            <a:normAutofit/>
          </a:bodyPr>
          <a:lstStyle/>
          <a:p>
            <a:pPr algn="ctr"/>
            <a:r>
              <a:rPr kumimoji="1" lang="en-US" altLang="ja-JP" sz="3200" dirty="0" smtClean="0"/>
              <a:t>SIFT</a:t>
            </a:r>
            <a:r>
              <a:rPr kumimoji="1" lang="ja-JP" altLang="en-US" sz="3200" dirty="0" smtClean="0"/>
              <a:t>特徴点の例（教科書図</a:t>
            </a:r>
            <a:r>
              <a:rPr kumimoji="1" lang="en-US" altLang="ja-JP" sz="3200" dirty="0" smtClean="0"/>
              <a:t>11.19</a:t>
            </a:r>
            <a:r>
              <a:rPr kumimoji="1" lang="ja-JP" altLang="en-US" sz="3200" dirty="0" smtClean="0"/>
              <a:t>）</a:t>
            </a:r>
            <a:endParaRPr kumimoji="1" lang="ja-JP" altLang="en-US" sz="3200" dirty="0"/>
          </a:p>
        </p:txBody>
      </p:sp>
      <p:sp>
        <p:nvSpPr>
          <p:cNvPr id="3" name="スライド番号プレースホルダー 2"/>
          <p:cNvSpPr>
            <a:spLocks noGrp="1"/>
          </p:cNvSpPr>
          <p:nvPr>
            <p:ph type="sldNum" sz="quarter" idx="12"/>
          </p:nvPr>
        </p:nvSpPr>
        <p:spPr/>
        <p:txBody>
          <a:bodyPr/>
          <a:lstStyle/>
          <a:p>
            <a:fld id="{F35DE295-420C-4265-BE54-AE59FA4027A6}" type="slidenum">
              <a:rPr kumimoji="1" lang="ja-JP" altLang="en-US" smtClean="0"/>
              <a:t>20</a:t>
            </a:fld>
            <a:endParaRPr kumimoji="1" lang="ja-JP" altLang="en-US"/>
          </a:p>
        </p:txBody>
      </p:sp>
      <p:pic>
        <p:nvPicPr>
          <p:cNvPr id="4" name="図 3"/>
          <p:cNvPicPr>
            <a:picLocks noChangeAspect="1"/>
          </p:cNvPicPr>
          <p:nvPr/>
        </p:nvPicPr>
        <p:blipFill>
          <a:blip r:embed="rId2">
            <a:lum bright="20000" contrast="20000"/>
          </a:blip>
          <a:stretch>
            <a:fillRect/>
          </a:stretch>
        </p:blipFill>
        <p:spPr>
          <a:xfrm rot="10800000">
            <a:off x="1042071" y="1126727"/>
            <a:ext cx="10309201" cy="5731273"/>
          </a:xfrm>
          <a:prstGeom prst="rect">
            <a:avLst/>
          </a:prstGeom>
        </p:spPr>
      </p:pic>
    </p:spTree>
    <p:extLst>
      <p:ext uri="{BB962C8B-B14F-4D97-AF65-F5344CB8AC3E}">
        <p14:creationId xmlns:p14="http://schemas.microsoft.com/office/powerpoint/2010/main" val="331843680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159657" y="0"/>
            <a:ext cx="5561522" cy="7048500"/>
          </a:xfrm>
        </p:spPr>
        <p:txBody>
          <a:bodyPr>
            <a:normAutofit/>
          </a:bodyPr>
          <a:lstStyle/>
          <a:p>
            <a:pPr marL="457200" indent="-457200">
              <a:lnSpc>
                <a:spcPct val="100000"/>
              </a:lnSpc>
              <a:spcBef>
                <a:spcPts val="600"/>
              </a:spcBef>
              <a:buAutoNum type="arabicPeriod"/>
            </a:pPr>
            <a:r>
              <a:rPr lang="ja-JP" altLang="en-US" sz="2400" b="1" dirty="0">
                <a:solidFill>
                  <a:schemeClr val="bg1">
                    <a:lumMod val="65000"/>
                  </a:schemeClr>
                </a:solidFill>
              </a:rPr>
              <a:t>特徴点検出</a:t>
            </a:r>
            <a:endParaRPr lang="en-US" altLang="ja-JP" sz="2400" b="1" dirty="0">
              <a:solidFill>
                <a:schemeClr val="bg1">
                  <a:lumMod val="65000"/>
                </a:schemeClr>
              </a:solidFill>
            </a:endParaRPr>
          </a:p>
          <a:p>
            <a:pPr>
              <a:lnSpc>
                <a:spcPct val="100000"/>
              </a:lnSpc>
              <a:spcBef>
                <a:spcPts val="600"/>
              </a:spcBef>
            </a:pPr>
            <a:r>
              <a:rPr lang="en-US" altLang="ja-JP" sz="1800" dirty="0" err="1">
                <a:solidFill>
                  <a:schemeClr val="bg1">
                    <a:lumMod val="65000"/>
                  </a:schemeClr>
                </a:solidFill>
              </a:rPr>
              <a:t>DoG</a:t>
            </a:r>
            <a:r>
              <a:rPr lang="ja-JP" altLang="en-US" sz="1800" dirty="0">
                <a:solidFill>
                  <a:schemeClr val="bg1">
                    <a:lumMod val="65000"/>
                  </a:schemeClr>
                </a:solidFill>
              </a:rPr>
              <a:t>の極大・極小を特徴点とする</a:t>
            </a:r>
            <a:endParaRPr lang="en-US" altLang="ja-JP" sz="1800" dirty="0">
              <a:solidFill>
                <a:schemeClr val="bg1">
                  <a:lumMod val="65000"/>
                </a:schemeClr>
              </a:solidFill>
            </a:endParaRPr>
          </a:p>
          <a:p>
            <a:pPr>
              <a:lnSpc>
                <a:spcPct val="100000"/>
              </a:lnSpc>
              <a:spcBef>
                <a:spcPts val="600"/>
              </a:spcBef>
            </a:pPr>
            <a:r>
              <a:rPr lang="en-US" altLang="ja-JP" sz="1800" dirty="0">
                <a:solidFill>
                  <a:schemeClr val="bg1">
                    <a:lumMod val="65000"/>
                  </a:schemeClr>
                </a:solidFill>
              </a:rPr>
              <a:t>Harris </a:t>
            </a:r>
            <a:r>
              <a:rPr lang="ja-JP" altLang="en-US" sz="1800" dirty="0">
                <a:solidFill>
                  <a:schemeClr val="bg1">
                    <a:lumMod val="65000"/>
                  </a:schemeClr>
                </a:solidFill>
              </a:rPr>
              <a:t>行列を用いてエッジ点は除去</a:t>
            </a:r>
            <a:endParaRPr lang="en-US" altLang="ja-JP" sz="1800" dirty="0">
              <a:solidFill>
                <a:schemeClr val="bg1">
                  <a:lumMod val="65000"/>
                </a:schemeClr>
              </a:solidFill>
            </a:endParaRPr>
          </a:p>
          <a:p>
            <a:pPr>
              <a:lnSpc>
                <a:spcPct val="100000"/>
              </a:lnSpc>
              <a:spcBef>
                <a:spcPts val="600"/>
              </a:spcBef>
            </a:pPr>
            <a:r>
              <a:rPr lang="ja-JP" altLang="en-US" sz="1800" dirty="0">
                <a:solidFill>
                  <a:schemeClr val="bg1">
                    <a:lumMod val="65000"/>
                  </a:schemeClr>
                </a:solidFill>
              </a:rPr>
              <a:t>閾値処理でノイズ（極大値が小さい点）も除去</a:t>
            </a:r>
            <a:endParaRPr lang="en-US" altLang="ja-JP" sz="1800" dirty="0">
              <a:solidFill>
                <a:schemeClr val="bg1">
                  <a:lumMod val="65000"/>
                </a:schemeClr>
              </a:solidFill>
            </a:endParaRPr>
          </a:p>
          <a:p>
            <a:pPr marL="0" indent="0">
              <a:lnSpc>
                <a:spcPct val="100000"/>
              </a:lnSpc>
              <a:spcBef>
                <a:spcPts val="600"/>
              </a:spcBef>
              <a:buNone/>
            </a:pPr>
            <a:r>
              <a:rPr lang="en-US" altLang="ja-JP" sz="2400" dirty="0">
                <a:solidFill>
                  <a:schemeClr val="bg1">
                    <a:lumMod val="65000"/>
                  </a:schemeClr>
                </a:solidFill>
              </a:rPr>
              <a:t>2. </a:t>
            </a:r>
            <a:r>
              <a:rPr lang="ja-JP" altLang="en-US" sz="2400" b="1" dirty="0">
                <a:solidFill>
                  <a:schemeClr val="bg1">
                    <a:lumMod val="65000"/>
                  </a:schemeClr>
                </a:solidFill>
              </a:rPr>
              <a:t>方向検出</a:t>
            </a:r>
            <a:endParaRPr lang="en-US" altLang="ja-JP" sz="2400" b="1" dirty="0">
              <a:solidFill>
                <a:schemeClr val="bg1">
                  <a:lumMod val="65000"/>
                </a:schemeClr>
              </a:solidFill>
            </a:endParaRPr>
          </a:p>
          <a:p>
            <a:pPr>
              <a:lnSpc>
                <a:spcPct val="100000"/>
              </a:lnSpc>
              <a:spcBef>
                <a:spcPts val="600"/>
              </a:spcBef>
            </a:pPr>
            <a:r>
              <a:rPr lang="ja-JP" altLang="en-US" sz="1800" dirty="0">
                <a:solidFill>
                  <a:schemeClr val="bg1">
                    <a:lumMod val="65000"/>
                  </a:schemeClr>
                </a:solidFill>
              </a:rPr>
              <a:t>発見した特徴点においてそのサイズに合わせた局所領域を考える（追記しました）</a:t>
            </a:r>
            <a:endParaRPr lang="en-US" altLang="ja-JP" sz="1800" dirty="0">
              <a:solidFill>
                <a:schemeClr val="bg1">
                  <a:lumMod val="65000"/>
                </a:schemeClr>
              </a:solidFill>
            </a:endParaRPr>
          </a:p>
          <a:p>
            <a:pPr>
              <a:lnSpc>
                <a:spcPct val="100000"/>
              </a:lnSpc>
              <a:spcBef>
                <a:spcPts val="600"/>
              </a:spcBef>
            </a:pPr>
            <a:r>
              <a:rPr lang="ja-JP" altLang="en-US" sz="1800" dirty="0">
                <a:solidFill>
                  <a:schemeClr val="bg1">
                    <a:lumMod val="65000"/>
                  </a:schemeClr>
                </a:solidFill>
              </a:rPr>
              <a:t>勾配ヒストグラムを生成（方向を</a:t>
            </a:r>
            <a:r>
              <a:rPr lang="en-US" altLang="ja-JP" sz="1800" dirty="0">
                <a:solidFill>
                  <a:schemeClr val="bg1">
                    <a:lumMod val="65000"/>
                  </a:schemeClr>
                </a:solidFill>
              </a:rPr>
              <a:t>36</a:t>
            </a:r>
            <a:r>
              <a:rPr lang="ja-JP" altLang="en-US" sz="1800" dirty="0">
                <a:solidFill>
                  <a:schemeClr val="bg1">
                    <a:lumMod val="65000"/>
                  </a:schemeClr>
                </a:solidFill>
              </a:rPr>
              <a:t>分割し，強度を中心からの距離で重み付け）</a:t>
            </a:r>
            <a:endParaRPr lang="en-US" altLang="ja-JP" sz="1800" dirty="0">
              <a:solidFill>
                <a:schemeClr val="bg1">
                  <a:lumMod val="65000"/>
                </a:schemeClr>
              </a:solidFill>
            </a:endParaRPr>
          </a:p>
          <a:p>
            <a:pPr>
              <a:lnSpc>
                <a:spcPct val="100000"/>
              </a:lnSpc>
              <a:spcBef>
                <a:spcPts val="600"/>
              </a:spcBef>
            </a:pPr>
            <a:r>
              <a:rPr lang="ja-JP" altLang="en-US" sz="1800" dirty="0">
                <a:solidFill>
                  <a:schemeClr val="bg1">
                    <a:lumMod val="65000"/>
                  </a:schemeClr>
                </a:solidFill>
              </a:rPr>
              <a:t>ヒストグラムを正規化し強度が</a:t>
            </a:r>
            <a:r>
              <a:rPr lang="en-US" altLang="ja-JP" sz="1800" dirty="0">
                <a:solidFill>
                  <a:schemeClr val="bg1">
                    <a:lumMod val="65000"/>
                  </a:schemeClr>
                </a:solidFill>
              </a:rPr>
              <a:t>0.8</a:t>
            </a:r>
            <a:r>
              <a:rPr lang="ja-JP" altLang="en-US" sz="1800" dirty="0">
                <a:solidFill>
                  <a:schemeClr val="bg1">
                    <a:lumMod val="65000"/>
                  </a:schemeClr>
                </a:solidFill>
              </a:rPr>
              <a:t>以上の方向を検出</a:t>
            </a:r>
            <a:r>
              <a:rPr lang="en-US" altLang="ja-JP" sz="1800" dirty="0">
                <a:solidFill>
                  <a:schemeClr val="bg1">
                    <a:lumMod val="65000"/>
                  </a:schemeClr>
                </a:solidFill>
              </a:rPr>
              <a:t>(</a:t>
            </a:r>
            <a:r>
              <a:rPr lang="ja-JP" altLang="en-US" sz="1800" dirty="0">
                <a:solidFill>
                  <a:schemeClr val="bg1">
                    <a:lumMod val="65000"/>
                  </a:schemeClr>
                </a:solidFill>
              </a:rPr>
              <a:t>複数検出される</a:t>
            </a:r>
            <a:r>
              <a:rPr lang="en-US" altLang="ja-JP" sz="1800" dirty="0">
                <a:solidFill>
                  <a:schemeClr val="bg1">
                    <a:lumMod val="65000"/>
                  </a:schemeClr>
                </a:solidFill>
                <a:sym typeface="Wingdings" panose="05000000000000000000" pitchFamily="2" charset="2"/>
              </a:rPr>
              <a:t></a:t>
            </a:r>
            <a:r>
              <a:rPr lang="ja-JP" altLang="en-US" sz="1800" dirty="0">
                <a:solidFill>
                  <a:schemeClr val="bg1">
                    <a:lumMod val="65000"/>
                  </a:schemeClr>
                </a:solidFill>
                <a:sym typeface="Wingdings" panose="05000000000000000000" pitchFamily="2" charset="2"/>
              </a:rPr>
              <a:t>複数の特徴量を生成</a:t>
            </a:r>
            <a:r>
              <a:rPr lang="en-US" altLang="ja-JP" sz="1800" dirty="0">
                <a:solidFill>
                  <a:schemeClr val="bg1">
                    <a:lumMod val="65000"/>
                  </a:schemeClr>
                </a:solidFill>
              </a:rPr>
              <a:t>)</a:t>
            </a:r>
          </a:p>
          <a:p>
            <a:pPr marL="0" indent="0">
              <a:lnSpc>
                <a:spcPct val="100000"/>
              </a:lnSpc>
              <a:spcBef>
                <a:spcPts val="600"/>
              </a:spcBef>
              <a:buNone/>
            </a:pPr>
            <a:r>
              <a:rPr lang="en-US" altLang="ja-JP" sz="2400" dirty="0">
                <a:solidFill>
                  <a:schemeClr val="bg1">
                    <a:lumMod val="65000"/>
                  </a:schemeClr>
                </a:solidFill>
              </a:rPr>
              <a:t>3. </a:t>
            </a:r>
            <a:r>
              <a:rPr lang="ja-JP" altLang="en-US" sz="2400" b="1" dirty="0">
                <a:solidFill>
                  <a:schemeClr val="bg1">
                    <a:lumMod val="65000"/>
                  </a:schemeClr>
                </a:solidFill>
              </a:rPr>
              <a:t>特徴ベクトル計算</a:t>
            </a:r>
            <a:endParaRPr lang="en-US" altLang="ja-JP" sz="2400" b="1" dirty="0">
              <a:solidFill>
                <a:schemeClr val="bg1">
                  <a:lumMod val="65000"/>
                </a:schemeClr>
              </a:solidFill>
            </a:endParaRPr>
          </a:p>
          <a:p>
            <a:pPr>
              <a:lnSpc>
                <a:spcPct val="100000"/>
              </a:lnSpc>
              <a:spcBef>
                <a:spcPts val="600"/>
              </a:spcBef>
            </a:pPr>
            <a:r>
              <a:rPr lang="ja-JP" altLang="en-US" sz="2000" dirty="0">
                <a:solidFill>
                  <a:schemeClr val="bg1">
                    <a:lumMod val="65000"/>
                  </a:schemeClr>
                </a:solidFill>
              </a:rPr>
              <a:t>検出した方向に沿って局所領域を回転</a:t>
            </a:r>
            <a:endParaRPr lang="en-US" altLang="ja-JP" sz="2000" dirty="0">
              <a:solidFill>
                <a:schemeClr val="bg1">
                  <a:lumMod val="65000"/>
                </a:schemeClr>
              </a:solidFill>
            </a:endParaRPr>
          </a:p>
          <a:p>
            <a:pPr>
              <a:lnSpc>
                <a:spcPct val="100000"/>
              </a:lnSpc>
              <a:spcBef>
                <a:spcPts val="600"/>
              </a:spcBef>
            </a:pPr>
            <a:r>
              <a:rPr lang="ja-JP" altLang="en-US" sz="2000" dirty="0">
                <a:solidFill>
                  <a:schemeClr val="bg1">
                    <a:lumMod val="65000"/>
                  </a:schemeClr>
                </a:solidFill>
              </a:rPr>
              <a:t>領域を</a:t>
            </a:r>
            <a:r>
              <a:rPr lang="en-US" altLang="ja-JP" sz="2000" dirty="0">
                <a:solidFill>
                  <a:schemeClr val="bg1">
                    <a:lumMod val="65000"/>
                  </a:schemeClr>
                </a:solidFill>
              </a:rPr>
              <a:t>4x4</a:t>
            </a:r>
            <a:r>
              <a:rPr lang="ja-JP" altLang="en-US" sz="2000" dirty="0">
                <a:solidFill>
                  <a:schemeClr val="bg1">
                    <a:lumMod val="65000"/>
                  </a:schemeClr>
                </a:solidFill>
              </a:rPr>
              <a:t>分割し，各領域内で勾配ヒストグラムを計算する</a:t>
            </a:r>
            <a:endParaRPr lang="en-US" altLang="ja-JP" sz="2000" dirty="0">
              <a:solidFill>
                <a:schemeClr val="bg1">
                  <a:lumMod val="65000"/>
                </a:schemeClr>
              </a:solidFill>
            </a:endParaRPr>
          </a:p>
          <a:p>
            <a:pPr>
              <a:lnSpc>
                <a:spcPct val="100000"/>
              </a:lnSpc>
              <a:spcBef>
                <a:spcPts val="600"/>
              </a:spcBef>
            </a:pPr>
            <a:r>
              <a:rPr lang="ja-JP" altLang="en-US" sz="2000" dirty="0">
                <a:solidFill>
                  <a:schemeClr val="bg1">
                    <a:lumMod val="65000"/>
                  </a:schemeClr>
                </a:solidFill>
              </a:rPr>
              <a:t>勾配ヒストグラムを特徴ベクトルとする</a:t>
            </a:r>
            <a:endParaRPr lang="en-US" altLang="ja-JP" sz="2000" dirty="0">
              <a:solidFill>
                <a:schemeClr val="bg1">
                  <a:lumMod val="65000"/>
                </a:schemeClr>
              </a:solidFill>
            </a:endParaRPr>
          </a:p>
          <a:p>
            <a:pPr lvl="1">
              <a:lnSpc>
                <a:spcPct val="100000"/>
              </a:lnSpc>
              <a:spcBef>
                <a:spcPts val="600"/>
              </a:spcBef>
            </a:pPr>
            <a:r>
              <a:rPr lang="ja-JP" altLang="en-US" sz="1600" dirty="0">
                <a:solidFill>
                  <a:schemeClr val="bg1">
                    <a:lumMod val="65000"/>
                  </a:schemeClr>
                </a:solidFill>
              </a:rPr>
              <a:t>勾配は</a:t>
            </a:r>
            <a:r>
              <a:rPr lang="en-US" altLang="ja-JP" sz="1600" dirty="0">
                <a:solidFill>
                  <a:schemeClr val="bg1">
                    <a:lumMod val="65000"/>
                  </a:schemeClr>
                </a:solidFill>
              </a:rPr>
              <a:t>8</a:t>
            </a:r>
            <a:r>
              <a:rPr lang="ja-JP" altLang="en-US" sz="1600" dirty="0">
                <a:solidFill>
                  <a:schemeClr val="bg1">
                    <a:lumMod val="65000"/>
                  </a:schemeClr>
                </a:solidFill>
              </a:rPr>
              <a:t>方向に量子化</a:t>
            </a:r>
            <a:endParaRPr lang="en-US" altLang="ja-JP" sz="1600" dirty="0">
              <a:solidFill>
                <a:schemeClr val="bg1">
                  <a:lumMod val="65000"/>
                </a:schemeClr>
              </a:solidFill>
            </a:endParaRPr>
          </a:p>
          <a:p>
            <a:pPr lvl="1">
              <a:lnSpc>
                <a:spcPct val="100000"/>
              </a:lnSpc>
              <a:spcBef>
                <a:spcPts val="600"/>
              </a:spcBef>
            </a:pPr>
            <a:r>
              <a:rPr lang="en-US" altLang="ja-JP" sz="1600" dirty="0">
                <a:solidFill>
                  <a:schemeClr val="bg1">
                    <a:lumMod val="65000"/>
                  </a:schemeClr>
                </a:solidFill>
              </a:rPr>
              <a:t>4*4*8 = 128</a:t>
            </a:r>
            <a:r>
              <a:rPr lang="ja-JP" altLang="en-US" sz="1600" dirty="0">
                <a:solidFill>
                  <a:schemeClr val="bg1">
                    <a:lumMod val="65000"/>
                  </a:schemeClr>
                </a:solidFill>
              </a:rPr>
              <a:t>次元ベクトルに</a:t>
            </a:r>
            <a:endParaRPr lang="en-US" altLang="ja-JP" sz="1000" dirty="0">
              <a:solidFill>
                <a:schemeClr val="bg1">
                  <a:lumMod val="65000"/>
                </a:schemeClr>
              </a:solidFill>
            </a:endParaRPr>
          </a:p>
          <a:p>
            <a:pPr>
              <a:lnSpc>
                <a:spcPct val="100000"/>
              </a:lnSpc>
              <a:spcBef>
                <a:spcPts val="600"/>
              </a:spcBef>
            </a:pPr>
            <a:r>
              <a:rPr lang="ja-JP" altLang="en-US" sz="2000" dirty="0">
                <a:solidFill>
                  <a:schemeClr val="bg1">
                    <a:lumMod val="65000"/>
                  </a:schemeClr>
                </a:solidFill>
              </a:rPr>
              <a:t>得られた特徴ベクトルを正規化</a:t>
            </a:r>
            <a:r>
              <a:rPr lang="ja-JP" altLang="en-US" sz="1600" dirty="0">
                <a:solidFill>
                  <a:schemeClr val="bg1">
                    <a:lumMod val="65000"/>
                  </a:schemeClr>
                </a:solidFill>
              </a:rPr>
              <a:t>（ベクトルの総和で割る）</a:t>
            </a:r>
            <a:endParaRPr lang="en-US" altLang="ja-JP" sz="1600" dirty="0">
              <a:solidFill>
                <a:schemeClr val="bg1">
                  <a:lumMod val="65000"/>
                </a:schemeClr>
              </a:solidFill>
            </a:endParaRPr>
          </a:p>
        </p:txBody>
      </p:sp>
      <p:sp>
        <p:nvSpPr>
          <p:cNvPr id="4" name="正方形/長方形 3"/>
          <p:cNvSpPr/>
          <p:nvPr/>
        </p:nvSpPr>
        <p:spPr>
          <a:xfrm>
            <a:off x="6017398" y="5646003"/>
            <a:ext cx="5630248" cy="830997"/>
          </a:xfrm>
          <a:prstGeom prst="rect">
            <a:avLst/>
          </a:prstGeom>
        </p:spPr>
        <p:txBody>
          <a:bodyPr wrap="square">
            <a:spAutoFit/>
          </a:bodyPr>
          <a:lstStyle/>
          <a:p>
            <a:r>
              <a:rPr lang="en-US" altLang="ja-JP" sz="1600" dirty="0" smtClean="0">
                <a:solidFill>
                  <a:srgbClr val="FF0000"/>
                </a:solidFill>
              </a:rPr>
              <a:t>※</a:t>
            </a:r>
            <a:r>
              <a:rPr lang="ja-JP" altLang="en-US" sz="1600" dirty="0" smtClean="0">
                <a:solidFill>
                  <a:srgbClr val="FF0000"/>
                </a:solidFill>
              </a:rPr>
              <a:t>手順を覚えてほしいわけではなくて、</a:t>
            </a:r>
            <a:endParaRPr lang="en-US" altLang="ja-JP" sz="1600" dirty="0" smtClean="0">
              <a:solidFill>
                <a:srgbClr val="FF0000"/>
              </a:solidFill>
            </a:endParaRPr>
          </a:p>
          <a:p>
            <a:r>
              <a:rPr lang="ja-JP" altLang="en-US" sz="1600" dirty="0" smtClean="0">
                <a:solidFill>
                  <a:srgbClr val="FF0000"/>
                </a:solidFill>
              </a:rPr>
              <a:t>このように設計した特徴ベクトルが，なぜ拡大縮小と回転に対して不変（変化しにくい）となるかを説明できるようになってほしい</a:t>
            </a:r>
            <a:endParaRPr lang="ja-JP" altLang="en-US" sz="1600" dirty="0">
              <a:solidFill>
                <a:srgbClr val="FF0000"/>
              </a:solidFill>
            </a:endParaRPr>
          </a:p>
        </p:txBody>
      </p:sp>
      <p:sp>
        <p:nvSpPr>
          <p:cNvPr id="10" name="正方形/長方形 9"/>
          <p:cNvSpPr/>
          <p:nvPr/>
        </p:nvSpPr>
        <p:spPr>
          <a:xfrm>
            <a:off x="5923002" y="520184"/>
            <a:ext cx="5929828" cy="523220"/>
          </a:xfrm>
          <a:prstGeom prst="rect">
            <a:avLst/>
          </a:prstGeom>
        </p:spPr>
        <p:txBody>
          <a:bodyPr wrap="none">
            <a:spAutoFit/>
          </a:bodyPr>
          <a:lstStyle/>
          <a:p>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な</a:t>
            </a: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ぜ</a:t>
            </a: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拡大・回転について不変なのか</a:t>
            </a:r>
            <a:endParaRPr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 name="正方形/長方形 10"/>
          <p:cNvSpPr/>
          <p:nvPr/>
        </p:nvSpPr>
        <p:spPr>
          <a:xfrm>
            <a:off x="5923002" y="2482334"/>
            <a:ext cx="5724644" cy="1200329"/>
          </a:xfrm>
          <a:prstGeom prst="rect">
            <a:avLst/>
          </a:prstGeom>
        </p:spPr>
        <p:txBody>
          <a:bodyPr wrap="none">
            <a:spAutoFit/>
          </a:bodyPr>
          <a:lstStyle/>
          <a:p>
            <a:r>
              <a:rPr lang="ja-JP" altLang="en-US" sz="2400" b="1" dirty="0" smtClean="0">
                <a:latin typeface="メイリオ" panose="020B0604030504040204" pitchFamily="50" charset="-128"/>
                <a:ea typeface="メイリオ" panose="020B0604030504040204" pitchFamily="50" charset="-128"/>
                <a:cs typeface="メイリオ" panose="020B0604030504040204" pitchFamily="50" charset="-128"/>
              </a:rPr>
              <a:t>拡大縮小</a:t>
            </a:r>
            <a:r>
              <a:rPr lang="en-US" altLang="ja-JP" sz="2400" b="1" dirty="0" smtClean="0">
                <a:latin typeface="メイリオ" panose="020B0604030504040204" pitchFamily="50" charset="-128"/>
                <a:ea typeface="メイリオ" panose="020B0604030504040204" pitchFamily="50" charset="-128"/>
                <a:cs typeface="メイリオ" panose="020B0604030504040204" pitchFamily="50" charset="-128"/>
              </a:rPr>
              <a:t>: </a:t>
            </a:r>
          </a:p>
          <a:p>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サイズを考慮して特徴点を検出し</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 </a:t>
            </a:r>
          </a:p>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そのサイズの</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窓内でヒストグラムを計算</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 name="正方形/長方形 11"/>
          <p:cNvSpPr/>
          <p:nvPr/>
        </p:nvSpPr>
        <p:spPr>
          <a:xfrm>
            <a:off x="5923002" y="3987284"/>
            <a:ext cx="6032421" cy="1200329"/>
          </a:xfrm>
          <a:prstGeom prst="rect">
            <a:avLst/>
          </a:prstGeom>
        </p:spPr>
        <p:txBody>
          <a:bodyPr wrap="none">
            <a:spAutoFit/>
          </a:bodyPr>
          <a:lstStyle/>
          <a:p>
            <a:r>
              <a:rPr lang="ja-JP" altLang="en-US" sz="2400" b="1" dirty="0" smtClean="0">
                <a:latin typeface="メイリオ" panose="020B0604030504040204" pitchFamily="50" charset="-128"/>
                <a:ea typeface="メイリオ" panose="020B0604030504040204" pitchFamily="50" charset="-128"/>
                <a:cs typeface="メイリオ" panose="020B0604030504040204" pitchFamily="50" charset="-128"/>
              </a:rPr>
              <a:t>回転</a:t>
            </a:r>
            <a:r>
              <a:rPr lang="en-US" altLang="ja-JP" sz="2400" b="1" dirty="0" smtClean="0">
                <a:latin typeface="メイリオ" panose="020B0604030504040204" pitchFamily="50" charset="-128"/>
                <a:ea typeface="メイリオ" panose="020B0604030504040204" pitchFamily="50" charset="-128"/>
                <a:cs typeface="メイリオ" panose="020B0604030504040204" pitchFamily="50" charset="-128"/>
              </a:rPr>
              <a:t>: </a:t>
            </a:r>
          </a:p>
          <a:p>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局所領域の勾配方向に沿って窓を回転する</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 name="正方形/長方形 12"/>
          <p:cNvSpPr/>
          <p:nvPr/>
        </p:nvSpPr>
        <p:spPr>
          <a:xfrm>
            <a:off x="17883053" y="5244584"/>
            <a:ext cx="5019323" cy="1323439"/>
          </a:xfrm>
          <a:prstGeom prst="rect">
            <a:avLst/>
          </a:prstGeom>
        </p:spPr>
        <p:txBody>
          <a:bodyPr wrap="none">
            <a:spAutoFit/>
          </a:bodyPr>
          <a:lstStyle/>
          <a:p>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SIFT</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特徴は，</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特徴点を中心とする局所領域に対して　</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スケールと方向を正規化したものとで</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000" dirty="0" smtClean="0"/>
              <a:t>特徴点周囲の勾配分布を特徴ベクトルとする</a:t>
            </a:r>
            <a:endParaRPr lang="ja-JP" altLang="en-US" sz="2000" dirty="0"/>
          </a:p>
        </p:txBody>
      </p:sp>
      <p:sp>
        <p:nvSpPr>
          <p:cNvPr id="2" name="スライド番号プレースホルダー 1"/>
          <p:cNvSpPr>
            <a:spLocks noGrp="1"/>
          </p:cNvSpPr>
          <p:nvPr>
            <p:ph type="sldNum" sz="quarter" idx="12"/>
          </p:nvPr>
        </p:nvSpPr>
        <p:spPr/>
        <p:txBody>
          <a:bodyPr/>
          <a:lstStyle/>
          <a:p>
            <a:fld id="{F35DE295-420C-4265-BE54-AE59FA4027A6}" type="slidenum">
              <a:rPr kumimoji="1" lang="ja-JP" altLang="en-US" smtClean="0"/>
              <a:t>21</a:t>
            </a:fld>
            <a:endParaRPr kumimoji="1" lang="ja-JP" altLang="en-US"/>
          </a:p>
        </p:txBody>
      </p:sp>
    </p:spTree>
    <p:extLst>
      <p:ext uri="{BB962C8B-B14F-4D97-AF65-F5344CB8AC3E}">
        <p14:creationId xmlns:p14="http://schemas.microsoft.com/office/powerpoint/2010/main" val="217085434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78831" y="365126"/>
            <a:ext cx="10751169" cy="733270"/>
          </a:xfrm>
        </p:spPr>
        <p:txBody>
          <a:bodyPr>
            <a:normAutofit/>
          </a:bodyPr>
          <a:lstStyle/>
          <a:p>
            <a:r>
              <a:rPr kumimoji="1" lang="en-US" altLang="ja-JP" sz="3600" dirty="0" smtClean="0"/>
              <a:t>SIFT</a:t>
            </a:r>
            <a:r>
              <a:rPr kumimoji="1" lang="ja-JP" altLang="en-US" sz="3600" dirty="0" smtClean="0"/>
              <a:t>特徴（実装）</a:t>
            </a:r>
            <a:endParaRPr kumimoji="1" lang="ja-JP" altLang="en-US" sz="3600" dirty="0"/>
          </a:p>
        </p:txBody>
      </p:sp>
      <p:sp>
        <p:nvSpPr>
          <p:cNvPr id="3" name="コンテンツ プレースホルダー 2"/>
          <p:cNvSpPr>
            <a:spLocks noGrp="1"/>
          </p:cNvSpPr>
          <p:nvPr>
            <p:ph idx="1"/>
          </p:nvPr>
        </p:nvSpPr>
        <p:spPr>
          <a:xfrm>
            <a:off x="752972" y="1492005"/>
            <a:ext cx="7167709" cy="1745466"/>
          </a:xfrm>
          <a:solidFill>
            <a:schemeClr val="accent4">
              <a:lumMod val="20000"/>
              <a:lumOff val="80000"/>
            </a:schemeClr>
          </a:solidFill>
        </p:spPr>
        <p:txBody>
          <a:bodyPr>
            <a:normAutofit/>
          </a:bodyPr>
          <a:lstStyle/>
          <a:p>
            <a:pPr marL="0" indent="0">
              <a:buNone/>
            </a:pPr>
            <a:r>
              <a:rPr kumimoji="1" lang="en-US" altLang="ja-JP" sz="2000" dirty="0" smtClean="0"/>
              <a:t># SIFT.py</a:t>
            </a:r>
            <a:endParaRPr lang="en-US" altLang="ja-JP" sz="2000" dirty="0"/>
          </a:p>
          <a:p>
            <a:pPr marL="0" indent="0">
              <a:buNone/>
            </a:pPr>
            <a:r>
              <a:rPr lang="en-US" altLang="ja-JP" sz="2000" dirty="0" smtClean="0"/>
              <a:t>img1 </a:t>
            </a:r>
            <a:r>
              <a:rPr lang="en-US" altLang="ja-JP" sz="2000" dirty="0"/>
              <a:t>=  cv2.imread</a:t>
            </a:r>
            <a:r>
              <a:rPr lang="en-US" altLang="ja-JP" sz="2000" dirty="0" smtClean="0"/>
              <a:t>(“</a:t>
            </a:r>
            <a:r>
              <a:rPr lang="ja-JP" altLang="en-US" sz="2000" dirty="0" smtClean="0"/>
              <a:t>画像名</a:t>
            </a:r>
            <a:r>
              <a:rPr lang="en-US" altLang="ja-JP" sz="2000" dirty="0" smtClean="0"/>
              <a:t>.bmp", </a:t>
            </a:r>
            <a:r>
              <a:rPr lang="en-US" altLang="ja-JP" sz="2000" dirty="0"/>
              <a:t>0) </a:t>
            </a:r>
          </a:p>
          <a:p>
            <a:pPr marL="0" indent="0">
              <a:buNone/>
            </a:pPr>
            <a:r>
              <a:rPr lang="en-US" altLang="ja-JP" sz="2000" dirty="0" smtClean="0"/>
              <a:t>sift </a:t>
            </a:r>
            <a:r>
              <a:rPr lang="ja-JP" altLang="en-US" sz="2000" dirty="0"/>
              <a:t> </a:t>
            </a:r>
            <a:r>
              <a:rPr lang="ja-JP" altLang="en-US" sz="2000" dirty="0" smtClean="0"/>
              <a:t>  </a:t>
            </a:r>
            <a:r>
              <a:rPr lang="en-US" altLang="ja-JP" sz="2000" dirty="0" smtClean="0"/>
              <a:t>= </a:t>
            </a:r>
            <a:r>
              <a:rPr lang="en-US" altLang="ja-JP" sz="2000" dirty="0"/>
              <a:t>cv2.xfeatures2d.SIFT_create()</a:t>
            </a:r>
          </a:p>
          <a:p>
            <a:pPr marL="0" indent="0">
              <a:buNone/>
            </a:pPr>
            <a:r>
              <a:rPr lang="en-US" altLang="ja-JP" sz="2000" dirty="0"/>
              <a:t>key1, des1 = </a:t>
            </a:r>
            <a:r>
              <a:rPr lang="en-US" altLang="ja-JP" sz="2000" dirty="0" err="1"/>
              <a:t>sift.detectAndCompute</a:t>
            </a:r>
            <a:r>
              <a:rPr lang="en-US" altLang="ja-JP" sz="2000" dirty="0"/>
              <a:t> (img1, None </a:t>
            </a:r>
            <a:r>
              <a:rPr lang="en-US" altLang="ja-JP" sz="2000" dirty="0" smtClean="0"/>
              <a:t>)</a:t>
            </a:r>
            <a:endParaRPr lang="en-US" altLang="ja-JP" sz="2000" dirty="0"/>
          </a:p>
        </p:txBody>
      </p:sp>
      <p:sp>
        <p:nvSpPr>
          <p:cNvPr id="4" name="コンテンツ プレースホルダー 2"/>
          <p:cNvSpPr txBox="1">
            <a:spLocks/>
          </p:cNvSpPr>
          <p:nvPr/>
        </p:nvSpPr>
        <p:spPr>
          <a:xfrm>
            <a:off x="765329" y="3654436"/>
            <a:ext cx="10689385" cy="320356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en-US" altLang="ja-JP" sz="2400" dirty="0" smtClean="0"/>
              <a:t>Python &amp; </a:t>
            </a:r>
            <a:r>
              <a:rPr lang="en-US" altLang="ja-JP" sz="2400" dirty="0" err="1" smtClean="0"/>
              <a:t>openCV</a:t>
            </a:r>
            <a:r>
              <a:rPr lang="ja-JP" altLang="en-US" sz="2400" dirty="0" smtClean="0"/>
              <a:t>環境だと上記の</a:t>
            </a:r>
            <a:r>
              <a:rPr lang="en-US" altLang="ja-JP" sz="2400" dirty="0" smtClean="0"/>
              <a:t>3</a:t>
            </a:r>
            <a:r>
              <a:rPr lang="ja-JP" altLang="en-US" sz="2400" dirty="0" smtClean="0"/>
              <a:t>行で</a:t>
            </a:r>
            <a:r>
              <a:rPr lang="en-US" altLang="ja-JP" sz="2400" dirty="0" smtClean="0"/>
              <a:t>SIFT</a:t>
            </a:r>
            <a:r>
              <a:rPr lang="ja-JP" altLang="en-US" sz="2400" dirty="0" smtClean="0"/>
              <a:t>特徴を検出できます</a:t>
            </a:r>
            <a:endParaRPr lang="en-US" altLang="ja-JP" sz="2400" dirty="0" smtClean="0"/>
          </a:p>
          <a:p>
            <a:pPr marL="0" indent="0">
              <a:buFont typeface="Arial" panose="020B0604020202020204" pitchFamily="34" charset="0"/>
              <a:buNone/>
            </a:pPr>
            <a:r>
              <a:rPr lang="en-US" altLang="ja-JP" sz="2400" dirty="0" smtClean="0"/>
              <a:t>※key1 </a:t>
            </a:r>
            <a:r>
              <a:rPr lang="ja-JP" altLang="en-US" sz="2400" dirty="0" smtClean="0"/>
              <a:t>は特徴点の位置を保持する配列</a:t>
            </a:r>
            <a:endParaRPr lang="en-US" altLang="ja-JP" sz="2400" dirty="0" smtClean="0"/>
          </a:p>
          <a:p>
            <a:pPr marL="0" indent="0">
              <a:buFont typeface="Arial" panose="020B0604020202020204" pitchFamily="34" charset="0"/>
              <a:buNone/>
            </a:pPr>
            <a:r>
              <a:rPr lang="en-US" altLang="ja-JP" sz="2400" dirty="0" smtClean="0"/>
              <a:t>※des1 </a:t>
            </a:r>
            <a:r>
              <a:rPr lang="ja-JP" altLang="en-US" sz="2400" dirty="0" smtClean="0"/>
              <a:t>は特徴点の特徴ベクトルを保持する配列</a:t>
            </a:r>
            <a:endParaRPr lang="en-US" altLang="ja-JP" sz="2400" dirty="0" smtClean="0"/>
          </a:p>
          <a:p>
            <a:pPr marL="0" indent="0">
              <a:buNone/>
            </a:pPr>
            <a:r>
              <a:rPr lang="en-US" altLang="ja-JP" sz="2400" dirty="0" smtClean="0"/>
              <a:t>※『xfeatures2d.SIFT_create』</a:t>
            </a:r>
            <a:r>
              <a:rPr lang="ja-JP" altLang="en-US" sz="2400" dirty="0" smtClean="0"/>
              <a:t>を書き換えると色々な特徴量を試せます</a:t>
            </a:r>
            <a:endParaRPr lang="en-US" altLang="ja-JP" sz="2400" dirty="0"/>
          </a:p>
          <a:p>
            <a:pPr marL="0" indent="0">
              <a:buFont typeface="Arial" panose="020B0604020202020204" pitchFamily="34" charset="0"/>
              <a:buNone/>
            </a:pPr>
            <a:endParaRPr lang="en-US" altLang="ja-JP" sz="2400" dirty="0" smtClean="0"/>
          </a:p>
          <a:p>
            <a:pPr marL="0" indent="0">
              <a:buFont typeface="Arial" panose="020B0604020202020204" pitchFamily="34" charset="0"/>
              <a:buNone/>
            </a:pPr>
            <a:r>
              <a:rPr lang="ja-JP" altLang="en-US" sz="2400" dirty="0" smtClean="0"/>
              <a:t>最近は</a:t>
            </a:r>
            <a:r>
              <a:rPr lang="en-US" altLang="ja-JP" sz="2400" dirty="0" smtClean="0"/>
              <a:t>C++</a:t>
            </a:r>
            <a:r>
              <a:rPr lang="ja-JP" altLang="en-US" sz="2400" dirty="0" smtClean="0"/>
              <a:t>で全部書くのは流行らないみたい．</a:t>
            </a:r>
            <a:endParaRPr lang="en-US" altLang="ja-JP" sz="2400" dirty="0" smtClean="0"/>
          </a:p>
          <a:p>
            <a:pPr marL="0" indent="0">
              <a:buFont typeface="Arial" panose="020B0604020202020204" pitchFamily="34" charset="0"/>
              <a:buNone/>
            </a:pPr>
            <a:r>
              <a:rPr lang="ja-JP" altLang="en-US" sz="2400" dirty="0" smtClean="0"/>
              <a:t>良い</a:t>
            </a:r>
            <a:r>
              <a:rPr lang="ja-JP" altLang="en-US" sz="2400" dirty="0"/>
              <a:t>時代</a:t>
            </a:r>
            <a:r>
              <a:rPr lang="ja-JP" altLang="en-US" sz="2400" dirty="0" smtClean="0"/>
              <a:t>ですね</a:t>
            </a:r>
            <a:r>
              <a:rPr lang="ja-JP" altLang="en-US" sz="2400" dirty="0" err="1" smtClean="0"/>
              <a:t>。。。</a:t>
            </a:r>
            <a:endParaRPr lang="ja-JP" altLang="en-US" sz="2400" dirty="0"/>
          </a:p>
        </p:txBody>
      </p:sp>
      <p:sp>
        <p:nvSpPr>
          <p:cNvPr id="5" name="スライド番号プレースホルダー 4"/>
          <p:cNvSpPr>
            <a:spLocks noGrp="1"/>
          </p:cNvSpPr>
          <p:nvPr>
            <p:ph type="sldNum" sz="quarter" idx="12"/>
          </p:nvPr>
        </p:nvSpPr>
        <p:spPr/>
        <p:txBody>
          <a:bodyPr/>
          <a:lstStyle/>
          <a:p>
            <a:fld id="{F35DE295-420C-4265-BE54-AE59FA4027A6}" type="slidenum">
              <a:rPr kumimoji="1" lang="ja-JP" altLang="en-US" smtClean="0"/>
              <a:t>22</a:t>
            </a:fld>
            <a:endParaRPr kumimoji="1" lang="ja-JP" altLang="en-US"/>
          </a:p>
        </p:txBody>
      </p:sp>
    </p:spTree>
    <p:extLst>
      <p:ext uri="{BB962C8B-B14F-4D97-AF65-F5344CB8AC3E}">
        <p14:creationId xmlns:p14="http://schemas.microsoft.com/office/powerpoint/2010/main" val="144659577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4771" y="365126"/>
            <a:ext cx="11027651" cy="733270"/>
          </a:xfrm>
        </p:spPr>
        <p:txBody>
          <a:bodyPr/>
          <a:lstStyle/>
          <a:p>
            <a:r>
              <a:rPr kumimoji="1" lang="ja-JP" altLang="en-US" dirty="0" smtClean="0"/>
              <a:t>まとめ</a:t>
            </a:r>
            <a:r>
              <a:rPr kumimoji="1" lang="en-US" altLang="ja-JP" dirty="0" smtClean="0"/>
              <a:t>: SIFT</a:t>
            </a:r>
            <a:r>
              <a:rPr kumimoji="1" lang="ja-JP" altLang="en-US" dirty="0" smtClean="0"/>
              <a:t>特徴</a:t>
            </a:r>
            <a:endParaRPr kumimoji="1" lang="ja-JP" altLang="en-US" dirty="0"/>
          </a:p>
        </p:txBody>
      </p:sp>
      <p:sp>
        <p:nvSpPr>
          <p:cNvPr id="3" name="コンテンツ プレースホルダー 2"/>
          <p:cNvSpPr>
            <a:spLocks noGrp="1"/>
          </p:cNvSpPr>
          <p:nvPr>
            <p:ph idx="1"/>
          </p:nvPr>
        </p:nvSpPr>
        <p:spPr>
          <a:xfrm>
            <a:off x="328209" y="1368435"/>
            <a:ext cx="6146732" cy="5296829"/>
          </a:xfrm>
        </p:spPr>
        <p:txBody>
          <a:bodyPr>
            <a:normAutofit/>
          </a:bodyPr>
          <a:lstStyle/>
          <a:p>
            <a:r>
              <a:rPr kumimoji="1" lang="ja-JP" altLang="en-US" dirty="0" smtClean="0"/>
              <a:t>特徴ベクトル</a:t>
            </a:r>
            <a:r>
              <a:rPr lang="ja-JP" altLang="en-US" dirty="0" smtClean="0"/>
              <a:t>とは</a:t>
            </a:r>
            <a:r>
              <a:rPr lang="ja-JP" altLang="en-US" dirty="0"/>
              <a:t>何</a:t>
            </a:r>
            <a:r>
              <a:rPr lang="ja-JP" altLang="en-US" dirty="0" smtClean="0"/>
              <a:t>かを</a:t>
            </a:r>
            <a:r>
              <a:rPr lang="ja-JP" altLang="en-US" dirty="0"/>
              <a:t>解説</a:t>
            </a:r>
            <a:r>
              <a:rPr lang="ja-JP" altLang="en-US" dirty="0" smtClean="0"/>
              <a:t>した</a:t>
            </a:r>
            <a:endParaRPr lang="en-US" altLang="ja-JP" dirty="0" smtClean="0"/>
          </a:p>
          <a:p>
            <a:pPr lvl="1"/>
            <a:r>
              <a:rPr kumimoji="1" lang="ja-JP" altLang="en-US" sz="2000" dirty="0" smtClean="0"/>
              <a:t>検出された特徴点同士を比較するため，特徴点周囲の局所領域をベクトルの形で表すもの．</a:t>
            </a:r>
            <a:endParaRPr kumimoji="1" lang="en-US" altLang="ja-JP" sz="2000" dirty="0" smtClean="0"/>
          </a:p>
          <a:p>
            <a:pPr lvl="1"/>
            <a:r>
              <a:rPr lang="ja-JP" altLang="en-US" sz="2000" dirty="0" smtClean="0"/>
              <a:t>特徴ベクトルは，</a:t>
            </a:r>
            <a:r>
              <a:rPr lang="en-US" altLang="ja-JP" sz="2000" dirty="0" smtClean="0"/>
              <a:t>SIFT</a:t>
            </a:r>
            <a:r>
              <a:rPr lang="ja-JP" altLang="en-US" sz="2000" dirty="0" err="1" smtClean="0"/>
              <a:t>，</a:t>
            </a:r>
            <a:r>
              <a:rPr lang="en-US" altLang="ja-JP" sz="2000" dirty="0" smtClean="0"/>
              <a:t>BRIEF, ORB, SURF, AKAZE</a:t>
            </a:r>
            <a:r>
              <a:rPr lang="ja-JP" altLang="en-US" sz="2000" dirty="0" smtClean="0"/>
              <a:t>など，沢山の種類がある</a:t>
            </a:r>
            <a:endParaRPr lang="en-US" altLang="ja-JP" sz="2000" dirty="0" smtClean="0"/>
          </a:p>
          <a:p>
            <a:pPr lvl="1"/>
            <a:r>
              <a:rPr lang="ja-JP" altLang="en-US" sz="2000" dirty="0" smtClean="0"/>
              <a:t>特徴ベクトルは目的や対象画像の依存してよいものを選択すべき</a:t>
            </a:r>
            <a:endParaRPr lang="en-US" altLang="ja-JP" sz="2000" dirty="0" smtClean="0"/>
          </a:p>
          <a:p>
            <a:pPr lvl="1"/>
            <a:endParaRPr kumimoji="1" lang="en-US" altLang="ja-JP" sz="2000" dirty="0"/>
          </a:p>
          <a:p>
            <a:r>
              <a:rPr lang="en-US" altLang="ja-JP" dirty="0" smtClean="0"/>
              <a:t>SIFT</a:t>
            </a:r>
            <a:r>
              <a:rPr lang="ja-JP" altLang="en-US" dirty="0" smtClean="0"/>
              <a:t>特徴</a:t>
            </a:r>
            <a:endParaRPr lang="en-US" altLang="ja-JP" dirty="0" smtClean="0"/>
          </a:p>
          <a:p>
            <a:pPr lvl="1"/>
            <a:r>
              <a:rPr kumimoji="1" lang="en-US" altLang="ja-JP" sz="2000" dirty="0" err="1" smtClean="0"/>
              <a:t>DoG</a:t>
            </a:r>
            <a:r>
              <a:rPr lang="ja-JP" altLang="en-US" sz="2000" dirty="0" smtClean="0"/>
              <a:t>の極値を特徴点として検出</a:t>
            </a:r>
            <a:endParaRPr lang="en-US" altLang="ja-JP" sz="2000" dirty="0" smtClean="0"/>
          </a:p>
          <a:p>
            <a:pPr lvl="1"/>
            <a:r>
              <a:rPr kumimoji="1" lang="ja-JP" altLang="en-US" sz="2000" dirty="0" smtClean="0"/>
              <a:t>特徴点のスケールに応じた局所領域を考慮</a:t>
            </a:r>
            <a:endParaRPr kumimoji="1" lang="en-US" altLang="ja-JP" sz="2000" dirty="0" smtClean="0"/>
          </a:p>
          <a:p>
            <a:pPr lvl="1"/>
            <a:r>
              <a:rPr lang="ja-JP" altLang="en-US" sz="2000" dirty="0" smtClean="0"/>
              <a:t>特徴点周囲の勾配方向に沿って局所窓を回転</a:t>
            </a:r>
            <a:endParaRPr lang="en-US" altLang="ja-JP" sz="2000" dirty="0" smtClean="0"/>
          </a:p>
          <a:p>
            <a:pPr lvl="1"/>
            <a:r>
              <a:rPr kumimoji="1" lang="ja-JP" altLang="en-US" sz="2000" dirty="0" smtClean="0"/>
              <a:t>局所窓を</a:t>
            </a:r>
            <a:r>
              <a:rPr kumimoji="1" lang="en-US" altLang="ja-JP" sz="2000" dirty="0" smtClean="0"/>
              <a:t>4</a:t>
            </a:r>
            <a:r>
              <a:rPr kumimoji="1" lang="ja-JP" altLang="en-US" sz="2000" dirty="0" smtClean="0"/>
              <a:t>分割し，各領域の勾配ヒストグラムを特徴ベクトルとする</a:t>
            </a:r>
            <a:endParaRPr kumimoji="1" lang="ja-JP" altLang="en-US" dirty="0"/>
          </a:p>
        </p:txBody>
      </p:sp>
      <p:sp>
        <p:nvSpPr>
          <p:cNvPr id="5" name="正方形/長方形 4"/>
          <p:cNvSpPr/>
          <p:nvPr/>
        </p:nvSpPr>
        <p:spPr>
          <a:xfrm>
            <a:off x="10064885" y="6374368"/>
            <a:ext cx="1758815" cy="369332"/>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教科書図</a:t>
            </a:r>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11.18</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10" name="図 9"/>
          <p:cNvPicPr>
            <a:picLocks noChangeAspect="1"/>
          </p:cNvPicPr>
          <p:nvPr/>
        </p:nvPicPr>
        <p:blipFill>
          <a:blip r:embed="rId3"/>
          <a:stretch>
            <a:fillRect/>
          </a:stretch>
        </p:blipFill>
        <p:spPr>
          <a:xfrm>
            <a:off x="7569200" y="310481"/>
            <a:ext cx="4152900" cy="2713836"/>
          </a:xfrm>
          <a:prstGeom prst="rect">
            <a:avLst/>
          </a:prstGeom>
        </p:spPr>
      </p:pic>
      <p:sp>
        <p:nvSpPr>
          <p:cNvPr id="4" name="スライド番号プレースホルダー 3"/>
          <p:cNvSpPr>
            <a:spLocks noGrp="1"/>
          </p:cNvSpPr>
          <p:nvPr>
            <p:ph type="sldNum" sz="quarter" idx="12"/>
          </p:nvPr>
        </p:nvSpPr>
        <p:spPr/>
        <p:txBody>
          <a:bodyPr/>
          <a:lstStyle/>
          <a:p>
            <a:fld id="{F35DE295-420C-4265-BE54-AE59FA4027A6}" type="slidenum">
              <a:rPr kumimoji="1" lang="ja-JP" altLang="en-US" smtClean="0"/>
              <a:t>23</a:t>
            </a:fld>
            <a:endParaRPr kumimoji="1" lang="ja-JP" altLang="en-US"/>
          </a:p>
        </p:txBody>
      </p:sp>
      <p:pic>
        <p:nvPicPr>
          <p:cNvPr id="7" name="図 6"/>
          <p:cNvPicPr>
            <a:picLocks noChangeAspect="1"/>
          </p:cNvPicPr>
          <p:nvPr/>
        </p:nvPicPr>
        <p:blipFill rotWithShape="1">
          <a:blip r:embed="rId4">
            <a:lum bright="20000" contrast="20000"/>
          </a:blip>
          <a:srcRect l="2764" t="16580" r="70978" b="18455"/>
          <a:stretch/>
        </p:blipFill>
        <p:spPr>
          <a:xfrm rot="10800000">
            <a:off x="8737600" y="3390898"/>
            <a:ext cx="3086100" cy="3062898"/>
          </a:xfrm>
          <a:prstGeom prst="rect">
            <a:avLst/>
          </a:prstGeom>
        </p:spPr>
      </p:pic>
    </p:spTree>
    <p:extLst>
      <p:ext uri="{BB962C8B-B14F-4D97-AF65-F5344CB8AC3E}">
        <p14:creationId xmlns:p14="http://schemas.microsoft.com/office/powerpoint/2010/main" val="96534986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479681" y="5851526"/>
            <a:ext cx="4509119" cy="733270"/>
          </a:xfrm>
        </p:spPr>
        <p:txBody>
          <a:bodyPr/>
          <a:lstStyle/>
          <a:p>
            <a:pPr algn="r"/>
            <a:r>
              <a:rPr kumimoji="1" lang="en-US" altLang="ja-JP" dirty="0" smtClean="0"/>
              <a:t>Hough</a:t>
            </a:r>
            <a:r>
              <a:rPr kumimoji="1" lang="ja-JP" altLang="en-US" dirty="0" smtClean="0"/>
              <a:t>変換</a:t>
            </a:r>
            <a:endParaRPr kumimoji="1" lang="ja-JP" altLang="en-US" dirty="0"/>
          </a:p>
        </p:txBody>
      </p:sp>
      <p:sp>
        <p:nvSpPr>
          <p:cNvPr id="3" name="スライド番号プレースホルダー 2"/>
          <p:cNvSpPr>
            <a:spLocks noGrp="1"/>
          </p:cNvSpPr>
          <p:nvPr>
            <p:ph type="sldNum" sz="quarter" idx="12"/>
          </p:nvPr>
        </p:nvSpPr>
        <p:spPr/>
        <p:txBody>
          <a:bodyPr/>
          <a:lstStyle/>
          <a:p>
            <a:fld id="{F35DE295-420C-4265-BE54-AE59FA4027A6}" type="slidenum">
              <a:rPr kumimoji="1" lang="ja-JP" altLang="en-US" smtClean="0"/>
              <a:t>24</a:t>
            </a:fld>
            <a:endParaRPr kumimoji="1" lang="ja-JP" altLang="en-US"/>
          </a:p>
        </p:txBody>
      </p:sp>
    </p:spTree>
    <p:extLst>
      <p:ext uri="{BB962C8B-B14F-4D97-AF65-F5344CB8AC3E}">
        <p14:creationId xmlns:p14="http://schemas.microsoft.com/office/powerpoint/2010/main" val="257320485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554553" y="1700441"/>
            <a:ext cx="6310705" cy="733270"/>
          </a:xfrm>
        </p:spPr>
        <p:txBody>
          <a:bodyPr>
            <a:normAutofit/>
          </a:bodyPr>
          <a:lstStyle/>
          <a:p>
            <a:r>
              <a:rPr kumimoji="1" lang="en-US" altLang="ja-JP" sz="3600" dirty="0" smtClean="0"/>
              <a:t>Hough</a:t>
            </a:r>
            <a:r>
              <a:rPr kumimoji="1" lang="ja-JP" altLang="en-US" sz="3600" dirty="0" smtClean="0"/>
              <a:t>変換とは</a:t>
            </a:r>
            <a:endParaRPr kumimoji="1" lang="ja-JP" altLang="en-US" sz="3600" dirty="0"/>
          </a:p>
        </p:txBody>
      </p:sp>
      <p:sp>
        <p:nvSpPr>
          <p:cNvPr id="3" name="コンテンツ プレースホルダー 2"/>
          <p:cNvSpPr>
            <a:spLocks noGrp="1"/>
          </p:cNvSpPr>
          <p:nvPr>
            <p:ph idx="1"/>
          </p:nvPr>
        </p:nvSpPr>
        <p:spPr>
          <a:xfrm>
            <a:off x="554553" y="2998352"/>
            <a:ext cx="6159089" cy="2400964"/>
          </a:xfrm>
        </p:spPr>
        <p:txBody>
          <a:bodyPr/>
          <a:lstStyle/>
          <a:p>
            <a:r>
              <a:rPr lang="ja-JP" altLang="en-US" dirty="0" smtClean="0"/>
              <a:t>画像</a:t>
            </a:r>
            <a:r>
              <a:rPr lang="ja-JP" altLang="en-US" dirty="0"/>
              <a:t>中</a:t>
            </a:r>
            <a:r>
              <a:rPr lang="ja-JP" altLang="en-US" dirty="0" smtClean="0"/>
              <a:t>から直線や円を検出する手法</a:t>
            </a:r>
            <a:endParaRPr lang="en-US" altLang="ja-JP" dirty="0" smtClean="0"/>
          </a:p>
          <a:p>
            <a:r>
              <a:rPr kumimoji="1" lang="ja-JP" altLang="en-US" dirty="0" smtClean="0"/>
              <a:t>直線や円の一部が破損・劣化していても検出可能</a:t>
            </a:r>
            <a:endParaRPr kumimoji="1" lang="en-US" altLang="ja-JP" dirty="0" smtClean="0"/>
          </a:p>
          <a:p>
            <a:endParaRPr kumimoji="1" lang="ja-JP" altLang="en-US" dirty="0"/>
          </a:p>
        </p:txBody>
      </p:sp>
      <p:pic>
        <p:nvPicPr>
          <p:cNvPr id="4" name="図 3"/>
          <p:cNvPicPr>
            <a:picLocks noChangeAspect="1"/>
          </p:cNvPicPr>
          <p:nvPr/>
        </p:nvPicPr>
        <p:blipFill>
          <a:blip r:embed="rId2"/>
          <a:stretch>
            <a:fillRect/>
          </a:stretch>
        </p:blipFill>
        <p:spPr>
          <a:xfrm>
            <a:off x="7157651" y="403310"/>
            <a:ext cx="4620397" cy="6187548"/>
          </a:xfrm>
          <a:prstGeom prst="rect">
            <a:avLst/>
          </a:prstGeom>
        </p:spPr>
      </p:pic>
      <p:sp>
        <p:nvSpPr>
          <p:cNvPr id="5" name="正方形/長方形 4"/>
          <p:cNvSpPr/>
          <p:nvPr/>
        </p:nvSpPr>
        <p:spPr>
          <a:xfrm>
            <a:off x="5903837" y="443984"/>
            <a:ext cx="1086003" cy="369332"/>
          </a:xfrm>
          <a:prstGeom prst="rect">
            <a:avLst/>
          </a:prstGeom>
          <a:solidFill>
            <a:schemeClr val="accent4"/>
          </a:solidFill>
        </p:spPr>
        <p:txBody>
          <a:bodyPr wrap="none">
            <a:spAutoFit/>
          </a:bodyPr>
          <a:lstStyle/>
          <a:p>
            <a:r>
              <a:rPr lang="en-US" altLang="ja-JP" dirty="0" smtClean="0"/>
              <a:t>Hough.py</a:t>
            </a:r>
            <a:endParaRPr lang="ja-JP" altLang="en-US" dirty="0"/>
          </a:p>
        </p:txBody>
      </p:sp>
      <p:sp>
        <p:nvSpPr>
          <p:cNvPr id="6" name="スライド番号プレースホルダー 5"/>
          <p:cNvSpPr>
            <a:spLocks noGrp="1"/>
          </p:cNvSpPr>
          <p:nvPr>
            <p:ph type="sldNum" sz="quarter" idx="12"/>
          </p:nvPr>
        </p:nvSpPr>
        <p:spPr/>
        <p:txBody>
          <a:bodyPr/>
          <a:lstStyle/>
          <a:p>
            <a:fld id="{F35DE295-420C-4265-BE54-AE59FA4027A6}" type="slidenum">
              <a:rPr kumimoji="1" lang="ja-JP" altLang="en-US" smtClean="0"/>
              <a:t>25</a:t>
            </a:fld>
            <a:endParaRPr kumimoji="1" lang="ja-JP" altLang="en-US"/>
          </a:p>
        </p:txBody>
      </p:sp>
    </p:spTree>
    <p:extLst>
      <p:ext uri="{BB962C8B-B14F-4D97-AF65-F5344CB8AC3E}">
        <p14:creationId xmlns:p14="http://schemas.microsoft.com/office/powerpoint/2010/main" val="75729757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41638" y="161926"/>
            <a:ext cx="11013333" cy="733270"/>
          </a:xfrm>
        </p:spPr>
        <p:txBody>
          <a:bodyPr>
            <a:normAutofit/>
          </a:bodyPr>
          <a:lstStyle/>
          <a:p>
            <a:pPr algn="ctr"/>
            <a:r>
              <a:rPr kumimoji="1" lang="en-US" altLang="ja-JP" sz="3600" i="1" dirty="0" err="1" smtClean="0">
                <a:latin typeface="Times New Roman" panose="02020603050405020304" pitchFamily="18" charset="0"/>
                <a:cs typeface="Times New Roman" panose="02020603050405020304" pitchFamily="18" charset="0"/>
              </a:rPr>
              <a:t>xy</a:t>
            </a:r>
            <a:r>
              <a:rPr kumimoji="1" lang="ja-JP" altLang="en-US" sz="3600" dirty="0" smtClean="0">
                <a:latin typeface="Times New Roman" panose="02020603050405020304" pitchFamily="18" charset="0"/>
                <a:cs typeface="Times New Roman" panose="02020603050405020304" pitchFamily="18" charset="0"/>
              </a:rPr>
              <a:t>空間と</a:t>
            </a:r>
            <a:r>
              <a:rPr lang="en-US" altLang="ja-JP" sz="3600" i="1" dirty="0" smtClean="0">
                <a:latin typeface="Times New Roman" panose="02020603050405020304" pitchFamily="18" charset="0"/>
                <a:cs typeface="Times New Roman" panose="02020603050405020304" pitchFamily="18" charset="0"/>
              </a:rPr>
              <a:t>ab</a:t>
            </a:r>
            <a:r>
              <a:rPr lang="ja-JP" altLang="en-US" sz="3600" dirty="0" smtClean="0">
                <a:latin typeface="Times New Roman" panose="02020603050405020304" pitchFamily="18" charset="0"/>
                <a:cs typeface="Times New Roman" panose="02020603050405020304" pitchFamily="18" charset="0"/>
              </a:rPr>
              <a:t>空間 </a:t>
            </a:r>
            <a:endParaRPr kumimoji="1" lang="ja-JP" alt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コンテンツ プレースホルダー 2"/>
              <p:cNvSpPr>
                <a:spLocks noGrp="1"/>
              </p:cNvSpPr>
              <p:nvPr>
                <p:ph idx="1"/>
              </p:nvPr>
            </p:nvSpPr>
            <p:spPr>
              <a:xfrm>
                <a:off x="1152580" y="1024410"/>
                <a:ext cx="9956145" cy="1472048"/>
              </a:xfrm>
            </p:spPr>
            <p:txBody>
              <a:bodyPr>
                <a:noAutofit/>
              </a:bodyPr>
              <a:lstStyle/>
              <a:p>
                <a:pPr marL="0" indent="0">
                  <a:buNone/>
                </a:pPr>
                <a:r>
                  <a:rPr lang="en-US" altLang="ja-JP" i="1" dirty="0" smtClean="0">
                    <a:latin typeface="Times New Roman" panose="02020603050405020304" pitchFamily="18" charset="0"/>
                    <a:cs typeface="Times New Roman" panose="02020603050405020304" pitchFamily="18" charset="0"/>
                  </a:rPr>
                  <a:t>x</a:t>
                </a:r>
                <a:r>
                  <a:rPr lang="en-US" altLang="ja-JP" i="1" dirty="0" err="1" smtClean="0">
                    <a:latin typeface="Times New Roman" panose="02020603050405020304" pitchFamily="18" charset="0"/>
                    <a:cs typeface="Times New Roman" panose="02020603050405020304" pitchFamily="18" charset="0"/>
                  </a:rPr>
                  <a:t>y</a:t>
                </a:r>
                <a:r>
                  <a:rPr lang="ja-JP" altLang="en-US" i="1" dirty="0" smtClean="0">
                    <a:latin typeface="Times New Roman" panose="02020603050405020304" pitchFamily="18" charset="0"/>
                    <a:cs typeface="Times New Roman" panose="02020603050405020304" pitchFamily="18" charset="0"/>
                  </a:rPr>
                  <a:t>空間における直線は </a:t>
                </a:r>
                <a:r>
                  <a:rPr lang="en-US" altLang="ja-JP" i="1" dirty="0" smtClean="0">
                    <a:latin typeface="Times New Roman" panose="02020603050405020304" pitchFamily="18" charset="0"/>
                    <a:cs typeface="Times New Roman" panose="02020603050405020304" pitchFamily="18" charset="0"/>
                  </a:rPr>
                  <a:t>『 </a:t>
                </a:r>
                <a14:m>
                  <m:oMath xmlns:m="http://schemas.openxmlformats.org/officeDocument/2006/math">
                    <m:r>
                      <a:rPr lang="en-US" altLang="ja-JP" sz="3200" b="0" i="1" dirty="0" smtClean="0">
                        <a:latin typeface="Cambria Math" panose="02040503050406030204" pitchFamily="18" charset="0"/>
                        <a:cs typeface="Times New Roman" panose="02020603050405020304" pitchFamily="18" charset="0"/>
                      </a:rPr>
                      <m:t>𝑦</m:t>
                    </m:r>
                    <m:r>
                      <a:rPr lang="en-US" altLang="ja-JP" sz="3200" b="0" i="1" dirty="0" smtClean="0">
                        <a:latin typeface="Cambria Math" panose="02040503050406030204" pitchFamily="18" charset="0"/>
                        <a:cs typeface="Times New Roman" panose="02020603050405020304" pitchFamily="18" charset="0"/>
                      </a:rPr>
                      <m:t>=</m:t>
                    </m:r>
                    <m:r>
                      <a:rPr lang="en-US" altLang="ja-JP" sz="3200" b="0" i="1" dirty="0" smtClean="0">
                        <a:latin typeface="Cambria Math" panose="02040503050406030204" pitchFamily="18" charset="0"/>
                        <a:cs typeface="Times New Roman" panose="02020603050405020304" pitchFamily="18" charset="0"/>
                      </a:rPr>
                      <m:t>𝑎𝑥</m:t>
                    </m:r>
                    <m:r>
                      <a:rPr lang="en-US" altLang="ja-JP" sz="3200" b="0" i="1" dirty="0" smtClean="0">
                        <a:latin typeface="Cambria Math" panose="02040503050406030204" pitchFamily="18" charset="0"/>
                        <a:cs typeface="Times New Roman" panose="02020603050405020304" pitchFamily="18" charset="0"/>
                      </a:rPr>
                      <m:t>+</m:t>
                    </m:r>
                    <m:r>
                      <a:rPr lang="en-US" altLang="ja-JP" sz="3200" b="0" i="1" dirty="0" smtClean="0">
                        <a:latin typeface="Cambria Math" panose="02040503050406030204" pitchFamily="18" charset="0"/>
                        <a:cs typeface="Times New Roman" panose="02020603050405020304" pitchFamily="18" charset="0"/>
                      </a:rPr>
                      <m:t>𝑏</m:t>
                    </m:r>
                  </m:oMath>
                </a14:m>
                <a:r>
                  <a:rPr lang="en-US" altLang="ja-JP" i="1" dirty="0" smtClean="0">
                    <a:latin typeface="Times New Roman" panose="02020603050405020304" pitchFamily="18" charset="0"/>
                    <a:cs typeface="Times New Roman" panose="02020603050405020304" pitchFamily="18" charset="0"/>
                  </a:rPr>
                  <a:t> 』</a:t>
                </a:r>
                <a:r>
                  <a:rPr lang="ja-JP" altLang="en-US" i="1" dirty="0" smtClean="0">
                    <a:latin typeface="Times New Roman" panose="02020603050405020304" pitchFamily="18" charset="0"/>
                    <a:cs typeface="Times New Roman" panose="02020603050405020304" pitchFamily="18" charset="0"/>
                  </a:rPr>
                  <a:t>と表せる</a:t>
                </a:r>
              </a:p>
              <a:p>
                <a:pPr marL="0" indent="0">
                  <a:buNone/>
                </a:pPr>
                <a:r>
                  <a:rPr lang="ja-JP" altLang="en-US" dirty="0" smtClean="0">
                    <a:latin typeface="Times New Roman" panose="02020603050405020304" pitchFamily="18" charset="0"/>
                    <a:cs typeface="Times New Roman" panose="02020603050405020304" pitchFamily="18" charset="0"/>
                  </a:rPr>
                  <a:t>直線の傾き</a:t>
                </a:r>
                <a14:m>
                  <m:oMath xmlns:m="http://schemas.openxmlformats.org/officeDocument/2006/math">
                    <m:r>
                      <a:rPr lang="en-US" altLang="ja-JP" i="1" dirty="0">
                        <a:latin typeface="Cambria Math" panose="02040503050406030204" pitchFamily="18" charset="0"/>
                        <a:cs typeface="Times New Roman" panose="02020603050405020304" pitchFamily="18" charset="0"/>
                      </a:rPr>
                      <m:t>𝑎</m:t>
                    </m:r>
                  </m:oMath>
                </a14:m>
                <a:r>
                  <a:rPr lang="ja-JP" altLang="en-US" i="1" dirty="0" smtClean="0">
                    <a:latin typeface="Times New Roman" panose="02020603050405020304" pitchFamily="18" charset="0"/>
                    <a:cs typeface="Times New Roman" panose="02020603050405020304" pitchFamily="18" charset="0"/>
                  </a:rPr>
                  <a:t>を横軸・</a:t>
                </a:r>
                <a:r>
                  <a:rPr lang="en-US" altLang="ja-JP" i="1" dirty="0" smtClean="0">
                    <a:latin typeface="Times New Roman" panose="02020603050405020304" pitchFamily="18" charset="0"/>
                    <a:cs typeface="Times New Roman" panose="02020603050405020304" pitchFamily="18" charset="0"/>
                  </a:rPr>
                  <a:t>y</a:t>
                </a:r>
                <a:r>
                  <a:rPr lang="ja-JP" altLang="en-US" dirty="0" smtClean="0">
                    <a:latin typeface="Times New Roman" panose="02020603050405020304" pitchFamily="18" charset="0"/>
                    <a:cs typeface="Times New Roman" panose="02020603050405020304" pitchFamily="18" charset="0"/>
                  </a:rPr>
                  <a:t>切片</a:t>
                </a:r>
                <a14:m>
                  <m:oMath xmlns:m="http://schemas.openxmlformats.org/officeDocument/2006/math">
                    <m:r>
                      <a:rPr lang="en-US" altLang="ja-JP" i="1" dirty="0">
                        <a:latin typeface="Cambria Math" panose="02040503050406030204" pitchFamily="18" charset="0"/>
                        <a:cs typeface="Times New Roman" panose="02020603050405020304" pitchFamily="18" charset="0"/>
                      </a:rPr>
                      <m:t>𝑏</m:t>
                    </m:r>
                  </m:oMath>
                </a14:m>
                <a:r>
                  <a:rPr lang="ja-JP" altLang="en-US" i="1" dirty="0" smtClean="0">
                    <a:latin typeface="Times New Roman" panose="02020603050405020304" pitchFamily="18" charset="0"/>
                    <a:cs typeface="Times New Roman" panose="02020603050405020304" pitchFamily="18" charset="0"/>
                  </a:rPr>
                  <a:t>を縦軸にとる</a:t>
                </a:r>
                <a:r>
                  <a:rPr lang="en-US" altLang="ja-JP" i="1" dirty="0" smtClean="0">
                    <a:latin typeface="Times New Roman" panose="02020603050405020304" pitchFamily="18" charset="0"/>
                    <a:cs typeface="Times New Roman" panose="02020603050405020304" pitchFamily="18" charset="0"/>
                  </a:rPr>
                  <a:t>ab</a:t>
                </a:r>
                <a:r>
                  <a:rPr lang="ja-JP" altLang="en-US" i="1" dirty="0" smtClean="0">
                    <a:latin typeface="Times New Roman" panose="02020603050405020304" pitchFamily="18" charset="0"/>
                    <a:cs typeface="Times New Roman" panose="02020603050405020304" pitchFamily="18" charset="0"/>
                  </a:rPr>
                  <a:t>空間を考える</a:t>
                </a:r>
                <a:endParaRPr lang="en-US" altLang="ja-JP" i="1" dirty="0" smtClean="0">
                  <a:latin typeface="Times New Roman" panose="02020603050405020304" pitchFamily="18" charset="0"/>
                  <a:cs typeface="Times New Roman" panose="02020603050405020304" pitchFamily="18" charset="0"/>
                </a:endParaRPr>
              </a:p>
            </p:txBody>
          </p:sp>
        </mc:Choice>
        <mc:Fallback xmlns="">
          <p:sp>
            <p:nvSpPr>
              <p:cNvPr id="3" name="コンテンツ プレースホルダー 2"/>
              <p:cNvSpPr>
                <a:spLocks noGrp="1" noRot="1" noChangeAspect="1" noMove="1" noResize="1" noEditPoints="1" noAdjustHandles="1" noChangeArrowheads="1" noChangeShapeType="1" noTextEdit="1"/>
              </p:cNvSpPr>
              <p:nvPr>
                <p:ph idx="1"/>
              </p:nvPr>
            </p:nvSpPr>
            <p:spPr>
              <a:xfrm>
                <a:off x="1152580" y="1024410"/>
                <a:ext cx="9956145" cy="1472048"/>
              </a:xfrm>
              <a:blipFill rotWithShape="0">
                <a:blip r:embed="rId2"/>
                <a:stretch>
                  <a:fillRect l="-1225" t="-5372"/>
                </a:stretch>
              </a:blipFill>
            </p:spPr>
            <p:txBody>
              <a:bodyPr/>
              <a:lstStyle/>
              <a:p>
                <a:r>
                  <a:rPr lang="ja-JP" altLang="en-US">
                    <a:noFill/>
                  </a:rPr>
                  <a:t> </a:t>
                </a:r>
              </a:p>
            </p:txBody>
          </p:sp>
        </mc:Fallback>
      </mc:AlternateContent>
      <p:cxnSp>
        <p:nvCxnSpPr>
          <p:cNvPr id="5" name="直線矢印コネクタ 4"/>
          <p:cNvCxnSpPr/>
          <p:nvPr/>
        </p:nvCxnSpPr>
        <p:spPr>
          <a:xfrm>
            <a:off x="885370" y="5797620"/>
            <a:ext cx="3425372"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6" name="直線矢印コネクタ 5"/>
          <p:cNvCxnSpPr/>
          <p:nvPr/>
        </p:nvCxnSpPr>
        <p:spPr>
          <a:xfrm flipV="1">
            <a:off x="1161142" y="2909277"/>
            <a:ext cx="0" cy="3185887"/>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1" name="正方形/長方形 10"/>
          <p:cNvSpPr/>
          <p:nvPr/>
        </p:nvSpPr>
        <p:spPr>
          <a:xfrm>
            <a:off x="4109056" y="5660126"/>
            <a:ext cx="389850" cy="646331"/>
          </a:xfrm>
          <a:prstGeom prst="rect">
            <a:avLst/>
          </a:prstGeom>
        </p:spPr>
        <p:txBody>
          <a:bodyPr wrap="none">
            <a:spAutoFit/>
          </a:bodyPr>
          <a:lstStyle/>
          <a:p>
            <a:r>
              <a:rPr lang="en-US" altLang="ja-JP" sz="3600" i="1" dirty="0">
                <a:latin typeface="Times New Roman" panose="02020603050405020304" pitchFamily="18" charset="0"/>
                <a:ea typeface="メイリオ" panose="020B0604030504040204" pitchFamily="50" charset="-128"/>
                <a:cs typeface="Times New Roman" panose="02020603050405020304" pitchFamily="18" charset="0"/>
              </a:rPr>
              <a:t>x</a:t>
            </a:r>
            <a:endParaRPr lang="ja-JP" altLang="en-US" sz="3600" dirty="0">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12" name="正方形/長方形 11"/>
          <p:cNvSpPr/>
          <p:nvPr/>
        </p:nvSpPr>
        <p:spPr>
          <a:xfrm>
            <a:off x="712713" y="2554069"/>
            <a:ext cx="389850" cy="646331"/>
          </a:xfrm>
          <a:prstGeom prst="rect">
            <a:avLst/>
          </a:prstGeom>
        </p:spPr>
        <p:txBody>
          <a:bodyPr wrap="none">
            <a:spAutoFit/>
          </a:bodyPr>
          <a:lstStyle/>
          <a:p>
            <a:r>
              <a:rPr lang="en-US" altLang="ja-JP" sz="3600" i="1" dirty="0" smtClean="0">
                <a:latin typeface="Times New Roman" panose="02020603050405020304" pitchFamily="18" charset="0"/>
                <a:ea typeface="メイリオ" panose="020B0604030504040204" pitchFamily="50" charset="-128"/>
                <a:cs typeface="Times New Roman" panose="02020603050405020304" pitchFamily="18" charset="0"/>
              </a:rPr>
              <a:t>y</a:t>
            </a:r>
            <a:endParaRPr lang="ja-JP" altLang="en-US" sz="3600" dirty="0">
              <a:latin typeface="Times New Roman" panose="02020603050405020304" pitchFamily="18" charset="0"/>
              <a:ea typeface="メイリオ" panose="020B0604030504040204" pitchFamily="50" charset="-128"/>
              <a:cs typeface="Times New Roman" panose="02020603050405020304" pitchFamily="18" charset="0"/>
            </a:endParaRPr>
          </a:p>
        </p:txBody>
      </p:sp>
      <p:cxnSp>
        <p:nvCxnSpPr>
          <p:cNvPr id="13" name="直線矢印コネクタ 12"/>
          <p:cNvCxnSpPr/>
          <p:nvPr/>
        </p:nvCxnSpPr>
        <p:spPr>
          <a:xfrm>
            <a:off x="7678055" y="5797620"/>
            <a:ext cx="3425372"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4" name="直線矢印コネクタ 13"/>
          <p:cNvCxnSpPr/>
          <p:nvPr/>
        </p:nvCxnSpPr>
        <p:spPr>
          <a:xfrm flipV="1">
            <a:off x="7953827" y="2909277"/>
            <a:ext cx="0" cy="3185887"/>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5" name="正方形/長方形 14"/>
          <p:cNvSpPr/>
          <p:nvPr/>
        </p:nvSpPr>
        <p:spPr>
          <a:xfrm>
            <a:off x="11090427" y="5413383"/>
            <a:ext cx="415498" cy="646331"/>
          </a:xfrm>
          <a:prstGeom prst="rect">
            <a:avLst/>
          </a:prstGeom>
        </p:spPr>
        <p:txBody>
          <a:bodyPr wrap="none">
            <a:spAutoFit/>
          </a:bodyPr>
          <a:lstStyle/>
          <a:p>
            <a:r>
              <a:rPr lang="en-US" altLang="ja-JP" sz="3600" i="1" dirty="0" smtClean="0">
                <a:latin typeface="Times New Roman" panose="02020603050405020304" pitchFamily="18" charset="0"/>
                <a:ea typeface="メイリオ" panose="020B0604030504040204" pitchFamily="50" charset="-128"/>
                <a:cs typeface="Times New Roman" panose="02020603050405020304" pitchFamily="18" charset="0"/>
              </a:rPr>
              <a:t>a</a:t>
            </a:r>
            <a:endParaRPr lang="ja-JP" altLang="en-US" sz="3600" dirty="0">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16" name="正方形/長方形 15"/>
          <p:cNvSpPr/>
          <p:nvPr/>
        </p:nvSpPr>
        <p:spPr>
          <a:xfrm>
            <a:off x="7505398" y="2554069"/>
            <a:ext cx="415498" cy="646331"/>
          </a:xfrm>
          <a:prstGeom prst="rect">
            <a:avLst/>
          </a:prstGeom>
        </p:spPr>
        <p:txBody>
          <a:bodyPr wrap="none">
            <a:spAutoFit/>
          </a:bodyPr>
          <a:lstStyle/>
          <a:p>
            <a:r>
              <a:rPr lang="en-US" altLang="ja-JP" sz="3600" i="1" dirty="0">
                <a:latin typeface="Times New Roman" panose="02020603050405020304" pitchFamily="18" charset="0"/>
                <a:ea typeface="メイリオ" panose="020B0604030504040204" pitchFamily="50" charset="-128"/>
                <a:cs typeface="Times New Roman" panose="02020603050405020304" pitchFamily="18" charset="0"/>
              </a:rPr>
              <a:t>b</a:t>
            </a:r>
            <a:endParaRPr lang="ja-JP" altLang="en-US" sz="3600" dirty="0">
              <a:latin typeface="Times New Roman" panose="02020603050405020304" pitchFamily="18" charset="0"/>
              <a:ea typeface="メイリオ" panose="020B0604030504040204" pitchFamily="50" charset="-128"/>
              <a:cs typeface="Times New Roman" panose="02020603050405020304" pitchFamily="18" charset="0"/>
            </a:endParaRPr>
          </a:p>
        </p:txBody>
      </p:sp>
      <p:cxnSp>
        <p:nvCxnSpPr>
          <p:cNvPr id="18" name="直線コネクタ 17"/>
          <p:cNvCxnSpPr/>
          <p:nvPr/>
        </p:nvCxnSpPr>
        <p:spPr>
          <a:xfrm flipV="1">
            <a:off x="638629" y="2981849"/>
            <a:ext cx="3483428" cy="2264228"/>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20" name="右矢印 19"/>
          <p:cNvSpPr/>
          <p:nvPr/>
        </p:nvSpPr>
        <p:spPr>
          <a:xfrm>
            <a:off x="5094514" y="4142991"/>
            <a:ext cx="2249714" cy="6386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imes New Roman" panose="02020603050405020304" pitchFamily="18" charset="0"/>
              <a:ea typeface="メイリオ" panose="020B0604030504040204" pitchFamily="50" charset="-128"/>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3" name="正方形/長方形 22"/>
              <p:cNvSpPr/>
              <p:nvPr/>
            </p:nvSpPr>
            <p:spPr>
              <a:xfrm>
                <a:off x="2345565" y="3868448"/>
                <a:ext cx="1799210" cy="700705"/>
              </a:xfrm>
              <a:prstGeom prst="rect">
                <a:avLst/>
              </a:prstGeom>
            </p:spPr>
            <p:txBody>
              <a:bodyPr wrap="none">
                <a:spAutoFit/>
              </a:bodyPr>
              <a:lstStyle/>
              <a:p>
                <a14:m>
                  <m:oMath xmlns:m="http://schemas.openxmlformats.org/officeDocument/2006/math">
                    <m:r>
                      <a:rPr lang="en-US" altLang="ja-JP" sz="2800" i="1" dirty="0" smtClean="0">
                        <a:latin typeface="Cambria Math" panose="02040503050406030204" pitchFamily="18" charset="0"/>
                        <a:cs typeface="Times New Roman" panose="02020603050405020304" pitchFamily="18" charset="0"/>
                      </a:rPr>
                      <m:t>𝑦</m:t>
                    </m:r>
                    <m:r>
                      <a:rPr lang="en-US" altLang="ja-JP" sz="2800" i="1" dirty="0" smtClean="0">
                        <a:latin typeface="Cambria Math" panose="02040503050406030204" pitchFamily="18" charset="0"/>
                        <a:cs typeface="Times New Roman" panose="02020603050405020304" pitchFamily="18" charset="0"/>
                      </a:rPr>
                      <m:t>=</m:t>
                    </m:r>
                    <m:f>
                      <m:fPr>
                        <m:ctrlPr>
                          <a:rPr lang="en-US" altLang="ja-JP" sz="2800" i="1" dirty="0" smtClean="0">
                            <a:latin typeface="Cambria Math" panose="02040503050406030204" pitchFamily="18" charset="0"/>
                            <a:cs typeface="Times New Roman" panose="02020603050405020304" pitchFamily="18" charset="0"/>
                          </a:rPr>
                        </m:ctrlPr>
                      </m:fPr>
                      <m:num>
                        <m:r>
                          <a:rPr lang="en-US" altLang="ja-JP" sz="2800" i="1" dirty="0" smtClean="0">
                            <a:latin typeface="Cambria Math" panose="02040503050406030204" pitchFamily="18" charset="0"/>
                            <a:cs typeface="Times New Roman" panose="02020603050405020304" pitchFamily="18" charset="0"/>
                          </a:rPr>
                          <m:t>1</m:t>
                        </m:r>
                      </m:num>
                      <m:den>
                        <m:r>
                          <a:rPr lang="en-US" altLang="ja-JP" sz="2800" i="1" dirty="0" smtClean="0">
                            <a:latin typeface="Cambria Math" panose="02040503050406030204" pitchFamily="18" charset="0"/>
                            <a:cs typeface="Times New Roman" panose="02020603050405020304" pitchFamily="18" charset="0"/>
                          </a:rPr>
                          <m:t>2</m:t>
                        </m:r>
                      </m:den>
                    </m:f>
                    <m:r>
                      <a:rPr lang="en-US" altLang="ja-JP" sz="2800" i="1" dirty="0" smtClean="0">
                        <a:latin typeface="Cambria Math" panose="02040503050406030204" pitchFamily="18" charset="0"/>
                        <a:cs typeface="Times New Roman" panose="02020603050405020304" pitchFamily="18" charset="0"/>
                      </a:rPr>
                      <m:t>𝑥</m:t>
                    </m:r>
                    <m:r>
                      <a:rPr lang="en-US" altLang="ja-JP" sz="2800" i="1" dirty="0" smtClean="0">
                        <a:latin typeface="Cambria Math" panose="02040503050406030204" pitchFamily="18" charset="0"/>
                        <a:cs typeface="Times New Roman" panose="02020603050405020304" pitchFamily="18" charset="0"/>
                      </a:rPr>
                      <m:t>+</m:t>
                    </m:r>
                  </m:oMath>
                </a14:m>
                <a:r>
                  <a:rPr lang="en-US" altLang="ja-JP" sz="2800" dirty="0" smtClean="0">
                    <a:latin typeface="Times New Roman" panose="02020603050405020304" pitchFamily="18" charset="0"/>
                    <a:ea typeface="メイリオ" panose="020B0604030504040204" pitchFamily="50" charset="-128"/>
                    <a:cs typeface="Times New Roman" panose="02020603050405020304" pitchFamily="18" charset="0"/>
                  </a:rPr>
                  <a:t>2</a:t>
                </a:r>
                <a:endParaRPr lang="ja-JP" altLang="en-US" sz="2800" dirty="0">
                  <a:latin typeface="Times New Roman" panose="02020603050405020304" pitchFamily="18" charset="0"/>
                  <a:ea typeface="メイリオ" panose="020B0604030504040204" pitchFamily="50" charset="-128"/>
                  <a:cs typeface="Times New Roman" panose="02020603050405020304" pitchFamily="18" charset="0"/>
                </a:endParaRPr>
              </a:p>
            </p:txBody>
          </p:sp>
        </mc:Choice>
        <mc:Fallback xmlns="">
          <p:sp>
            <p:nvSpPr>
              <p:cNvPr id="23" name="正方形/長方形 22"/>
              <p:cNvSpPr>
                <a:spLocks noRot="1" noChangeAspect="1" noMove="1" noResize="1" noEditPoints="1" noAdjustHandles="1" noChangeArrowheads="1" noChangeShapeType="1" noTextEdit="1"/>
              </p:cNvSpPr>
              <p:nvPr/>
            </p:nvSpPr>
            <p:spPr>
              <a:xfrm>
                <a:off x="2345565" y="3868448"/>
                <a:ext cx="1799210" cy="700705"/>
              </a:xfrm>
              <a:prstGeom prst="rect">
                <a:avLst/>
              </a:prstGeom>
              <a:blipFill rotWithShape="0">
                <a:blip r:embed="rId3"/>
                <a:stretch>
                  <a:fillRect r="-5763" b="-10435"/>
                </a:stretch>
              </a:blipFill>
            </p:spPr>
            <p:txBody>
              <a:bodyPr/>
              <a:lstStyle/>
              <a:p>
                <a:r>
                  <a:rPr lang="ja-JP" altLang="en-US">
                    <a:noFill/>
                  </a:rPr>
                  <a:t> </a:t>
                </a:r>
              </a:p>
            </p:txBody>
          </p:sp>
        </mc:Fallback>
      </mc:AlternateContent>
      <p:sp>
        <p:nvSpPr>
          <p:cNvPr id="24" name="円/楕円 23"/>
          <p:cNvSpPr/>
          <p:nvPr/>
        </p:nvSpPr>
        <p:spPr>
          <a:xfrm>
            <a:off x="8289471" y="4102553"/>
            <a:ext cx="130629" cy="13062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imes New Roman" panose="02020603050405020304" pitchFamily="18" charset="0"/>
              <a:ea typeface="メイリオ" panose="020B0604030504040204" pitchFamily="50" charset="-128"/>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5" name="正方形/長方形 24"/>
              <p:cNvSpPr/>
              <p:nvPr/>
            </p:nvSpPr>
            <p:spPr>
              <a:xfrm>
                <a:off x="8409456" y="3778489"/>
                <a:ext cx="1053878" cy="72276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2400" b="0" i="1" dirty="0" smtClean="0">
                              <a:latin typeface="Cambria Math" panose="02040503050406030204" pitchFamily="18" charset="0"/>
                              <a:cs typeface="Times New Roman" panose="02020603050405020304" pitchFamily="18" charset="0"/>
                            </a:rPr>
                          </m:ctrlPr>
                        </m:dPr>
                        <m:e>
                          <m:eqArr>
                            <m:eqArrPr>
                              <m:ctrlPr>
                                <a:rPr lang="en-US" altLang="ja-JP" sz="2400" i="1" dirty="0">
                                  <a:latin typeface="Cambria Math" panose="02040503050406030204" pitchFamily="18" charset="0"/>
                                  <a:cs typeface="Times New Roman" panose="02020603050405020304" pitchFamily="18" charset="0"/>
                                </a:rPr>
                              </m:ctrlPr>
                            </m:eqArrPr>
                            <m:e>
                              <m:r>
                                <a:rPr lang="en-US" altLang="ja-JP" sz="2400" b="0" i="1" dirty="0" smtClean="0">
                                  <a:latin typeface="Cambria Math" panose="02040503050406030204" pitchFamily="18" charset="0"/>
                                  <a:cs typeface="Times New Roman" panose="02020603050405020304" pitchFamily="18" charset="0"/>
                                </a:rPr>
                                <m:t>1/</m:t>
                              </m:r>
                              <m:r>
                                <a:rPr lang="en-US" altLang="ja-JP" sz="2400" i="1" dirty="0">
                                  <a:latin typeface="Cambria Math" panose="02040503050406030204" pitchFamily="18" charset="0"/>
                                  <a:cs typeface="Times New Roman" panose="02020603050405020304" pitchFamily="18" charset="0"/>
                                </a:rPr>
                                <m:t>2</m:t>
                              </m:r>
                            </m:e>
                            <m:e>
                              <m:r>
                                <a:rPr lang="en-US" altLang="ja-JP" sz="2400" b="0" i="1" dirty="0" smtClean="0">
                                  <a:latin typeface="Cambria Math" panose="02040503050406030204" pitchFamily="18" charset="0"/>
                                  <a:cs typeface="Times New Roman" panose="02020603050405020304" pitchFamily="18" charset="0"/>
                                </a:rPr>
                                <m:t>2</m:t>
                              </m:r>
                            </m:e>
                          </m:eqArr>
                        </m:e>
                      </m:d>
                    </m:oMath>
                  </m:oMathPara>
                </a14:m>
                <a:endParaRPr lang="en-US" altLang="ja-JP" sz="2400" dirty="0" smtClean="0">
                  <a:latin typeface="Times New Roman" panose="02020603050405020304" pitchFamily="18" charset="0"/>
                  <a:ea typeface="メイリオ" panose="020B0604030504040204" pitchFamily="50" charset="-128"/>
                  <a:cs typeface="Times New Roman" panose="02020603050405020304" pitchFamily="18" charset="0"/>
                </a:endParaRPr>
              </a:p>
            </p:txBody>
          </p:sp>
        </mc:Choice>
        <mc:Fallback xmlns="">
          <p:sp>
            <p:nvSpPr>
              <p:cNvPr id="25" name="正方形/長方形 24"/>
              <p:cNvSpPr>
                <a:spLocks noRot="1" noChangeAspect="1" noMove="1" noResize="1" noEditPoints="1" noAdjustHandles="1" noChangeArrowheads="1" noChangeShapeType="1" noTextEdit="1"/>
              </p:cNvSpPr>
              <p:nvPr/>
            </p:nvSpPr>
            <p:spPr>
              <a:xfrm>
                <a:off x="8409456" y="3778489"/>
                <a:ext cx="1053878" cy="722762"/>
              </a:xfrm>
              <a:prstGeom prst="rect">
                <a:avLst/>
              </a:prstGeom>
              <a:blipFill rotWithShape="0">
                <a:blip r:embed="rId4"/>
                <a:stretch>
                  <a:fillRect/>
                </a:stretch>
              </a:blipFill>
            </p:spPr>
            <p:txBody>
              <a:bodyPr/>
              <a:lstStyle/>
              <a:p>
                <a:r>
                  <a:rPr lang="ja-JP" altLang="en-US">
                    <a:noFill/>
                  </a:rPr>
                  <a:t> </a:t>
                </a:r>
              </a:p>
            </p:txBody>
          </p:sp>
        </mc:Fallback>
      </mc:AlternateContent>
      <p:sp>
        <p:nvSpPr>
          <p:cNvPr id="26" name="正方形/長方形 25"/>
          <p:cNvSpPr/>
          <p:nvPr/>
        </p:nvSpPr>
        <p:spPr>
          <a:xfrm>
            <a:off x="5226734" y="4764706"/>
            <a:ext cx="1723549" cy="461665"/>
          </a:xfrm>
          <a:prstGeom prst="rect">
            <a:avLst/>
          </a:prstGeom>
        </p:spPr>
        <p:txBody>
          <a:bodyPr wrap="none">
            <a:spAutoFit/>
          </a:bodyPr>
          <a:lstStyle/>
          <a:p>
            <a:r>
              <a:rPr lang="ja-JP" altLang="en-US" sz="2400" dirty="0" smtClean="0">
                <a:latin typeface="Times New Roman" panose="02020603050405020304" pitchFamily="18" charset="0"/>
                <a:ea typeface="メイリオ" panose="020B0604030504040204" pitchFamily="50" charset="-128"/>
                <a:cs typeface="Times New Roman" panose="02020603050405020304" pitchFamily="18" charset="0"/>
              </a:rPr>
              <a:t>直線は点に</a:t>
            </a:r>
            <a:endParaRPr lang="ja-JP" altLang="en-US" sz="2400" dirty="0">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27" name="正方形/長方形 26"/>
          <p:cNvSpPr/>
          <p:nvPr/>
        </p:nvSpPr>
        <p:spPr>
          <a:xfrm>
            <a:off x="2027157" y="6000951"/>
            <a:ext cx="1220206" cy="523220"/>
          </a:xfrm>
          <a:prstGeom prst="rect">
            <a:avLst/>
          </a:prstGeom>
        </p:spPr>
        <p:txBody>
          <a:bodyPr wrap="none">
            <a:spAutoFit/>
          </a:bodyPr>
          <a:lstStyle/>
          <a:p>
            <a:r>
              <a:rPr lang="en-US" altLang="ja-JP" sz="2800" i="1" dirty="0" err="1">
                <a:latin typeface="Times New Roman" panose="02020603050405020304" pitchFamily="18" charset="0"/>
                <a:ea typeface="メイリオ" panose="020B0604030504040204" pitchFamily="50" charset="-128"/>
                <a:cs typeface="Times New Roman" panose="02020603050405020304" pitchFamily="18" charset="0"/>
              </a:rPr>
              <a:t>xy</a:t>
            </a:r>
            <a:r>
              <a:rPr lang="ja-JP" altLang="en-US" sz="2800" dirty="0">
                <a:latin typeface="Times New Roman" panose="02020603050405020304" pitchFamily="18" charset="0"/>
                <a:ea typeface="メイリオ" panose="020B0604030504040204" pitchFamily="50" charset="-128"/>
                <a:cs typeface="Times New Roman" panose="02020603050405020304" pitchFamily="18" charset="0"/>
              </a:rPr>
              <a:t>空間</a:t>
            </a:r>
          </a:p>
        </p:txBody>
      </p:sp>
      <p:sp>
        <p:nvSpPr>
          <p:cNvPr id="28" name="正方形/長方形 27"/>
          <p:cNvSpPr/>
          <p:nvPr/>
        </p:nvSpPr>
        <p:spPr>
          <a:xfrm>
            <a:off x="8021556" y="6000951"/>
            <a:ext cx="3057247" cy="523220"/>
          </a:xfrm>
          <a:prstGeom prst="rect">
            <a:avLst/>
          </a:prstGeom>
        </p:spPr>
        <p:txBody>
          <a:bodyPr wrap="none">
            <a:spAutoFit/>
          </a:bodyPr>
          <a:lstStyle/>
          <a:p>
            <a:r>
              <a:rPr lang="en-US" altLang="ja-JP" sz="2800" i="1" dirty="0" smtClean="0">
                <a:latin typeface="Times New Roman" panose="02020603050405020304" pitchFamily="18" charset="0"/>
                <a:ea typeface="メイリオ" panose="020B0604030504040204" pitchFamily="50" charset="-128"/>
                <a:cs typeface="Times New Roman" panose="02020603050405020304" pitchFamily="18" charset="0"/>
              </a:rPr>
              <a:t>ab</a:t>
            </a:r>
            <a:r>
              <a:rPr lang="ja-JP" altLang="en-US" sz="2800" i="1" dirty="0" smtClean="0">
                <a:latin typeface="Times New Roman" panose="02020603050405020304" pitchFamily="18" charset="0"/>
                <a:ea typeface="メイリオ" panose="020B0604030504040204" pitchFamily="50" charset="-128"/>
                <a:cs typeface="Times New Roman" panose="02020603050405020304" pitchFamily="18" charset="0"/>
              </a:rPr>
              <a:t>パラメータ</a:t>
            </a:r>
            <a:r>
              <a:rPr lang="ja-JP" altLang="en-US" sz="2800" dirty="0" smtClean="0">
                <a:latin typeface="Times New Roman" panose="02020603050405020304" pitchFamily="18" charset="0"/>
                <a:ea typeface="メイリオ" panose="020B0604030504040204" pitchFamily="50" charset="-128"/>
                <a:cs typeface="Times New Roman" panose="02020603050405020304" pitchFamily="18" charset="0"/>
              </a:rPr>
              <a:t>空間</a:t>
            </a:r>
            <a:endParaRPr lang="ja-JP" altLang="en-US" sz="2800" dirty="0">
              <a:latin typeface="Times New Roman" panose="02020603050405020304" pitchFamily="18" charset="0"/>
              <a:ea typeface="メイリオ" panose="020B0604030504040204" pitchFamily="50" charset="-128"/>
              <a:cs typeface="Times New Roman" panose="02020603050405020304" pitchFamily="18" charset="0"/>
            </a:endParaRPr>
          </a:p>
        </p:txBody>
      </p:sp>
      <p:cxnSp>
        <p:nvCxnSpPr>
          <p:cNvPr id="30" name="直線コネクタ 29"/>
          <p:cNvCxnSpPr/>
          <p:nvPr/>
        </p:nvCxnSpPr>
        <p:spPr>
          <a:xfrm>
            <a:off x="8745151" y="5729288"/>
            <a:ext cx="4128" cy="86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直線コネクタ 34"/>
          <p:cNvCxnSpPr/>
          <p:nvPr/>
        </p:nvCxnSpPr>
        <p:spPr>
          <a:xfrm>
            <a:off x="9540603" y="5729288"/>
            <a:ext cx="4128" cy="86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直線コネクタ 35"/>
          <p:cNvCxnSpPr/>
          <p:nvPr/>
        </p:nvCxnSpPr>
        <p:spPr>
          <a:xfrm>
            <a:off x="10336054" y="5729288"/>
            <a:ext cx="4128" cy="86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直線コネクタ 36"/>
          <p:cNvCxnSpPr/>
          <p:nvPr/>
        </p:nvCxnSpPr>
        <p:spPr>
          <a:xfrm flipH="1" flipV="1">
            <a:off x="7954280" y="3346610"/>
            <a:ext cx="102302" cy="1428"/>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直線コネクタ 43"/>
          <p:cNvCxnSpPr/>
          <p:nvPr/>
        </p:nvCxnSpPr>
        <p:spPr>
          <a:xfrm flipH="1" flipV="1">
            <a:off x="7954280" y="4163613"/>
            <a:ext cx="102302" cy="1428"/>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直線コネクタ 44"/>
          <p:cNvCxnSpPr/>
          <p:nvPr/>
        </p:nvCxnSpPr>
        <p:spPr>
          <a:xfrm flipH="1" flipV="1">
            <a:off x="7954280" y="4980616"/>
            <a:ext cx="102302" cy="1428"/>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直線コネクタ 45"/>
          <p:cNvCxnSpPr/>
          <p:nvPr/>
        </p:nvCxnSpPr>
        <p:spPr>
          <a:xfrm flipH="1" flipV="1">
            <a:off x="7941561" y="3346610"/>
            <a:ext cx="102302" cy="1428"/>
          </a:xfrm>
          <a:prstGeom prst="line">
            <a:avLst/>
          </a:prstGeom>
        </p:spPr>
        <p:style>
          <a:lnRef idx="1">
            <a:schemeClr val="accent1"/>
          </a:lnRef>
          <a:fillRef idx="0">
            <a:schemeClr val="accent1"/>
          </a:fillRef>
          <a:effectRef idx="0">
            <a:schemeClr val="accent1"/>
          </a:effectRef>
          <a:fontRef idx="minor">
            <a:schemeClr val="tx1"/>
          </a:fontRef>
        </p:style>
      </p:cxnSp>
      <p:sp>
        <p:nvSpPr>
          <p:cNvPr id="4" name="スライド番号プレースホルダー 3"/>
          <p:cNvSpPr>
            <a:spLocks noGrp="1"/>
          </p:cNvSpPr>
          <p:nvPr>
            <p:ph type="sldNum" sz="quarter" idx="12"/>
          </p:nvPr>
        </p:nvSpPr>
        <p:spPr/>
        <p:txBody>
          <a:bodyPr/>
          <a:lstStyle/>
          <a:p>
            <a:fld id="{F35DE295-420C-4265-BE54-AE59FA4027A6}" type="slidenum">
              <a:rPr kumimoji="1" lang="ja-JP" altLang="en-US" smtClean="0"/>
              <a:t>26</a:t>
            </a:fld>
            <a:endParaRPr kumimoji="1" lang="ja-JP" altLang="en-US"/>
          </a:p>
        </p:txBody>
      </p:sp>
    </p:spTree>
    <p:extLst>
      <p:ext uri="{BB962C8B-B14F-4D97-AF65-F5344CB8AC3E}">
        <p14:creationId xmlns:p14="http://schemas.microsoft.com/office/powerpoint/2010/main" val="146645724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2" name="グループ化 61"/>
          <p:cNvGrpSpPr/>
          <p:nvPr/>
        </p:nvGrpSpPr>
        <p:grpSpPr>
          <a:xfrm>
            <a:off x="271848" y="1896763"/>
            <a:ext cx="4331042" cy="4331042"/>
            <a:chOff x="-2187147" y="2032687"/>
            <a:chExt cx="1668162" cy="1668162"/>
          </a:xfrm>
        </p:grpSpPr>
        <p:grpSp>
          <p:nvGrpSpPr>
            <p:cNvPr id="63" name="グループ化 62"/>
            <p:cNvGrpSpPr/>
            <p:nvPr/>
          </p:nvGrpSpPr>
          <p:grpSpPr>
            <a:xfrm>
              <a:off x="-2187147" y="2032687"/>
              <a:ext cx="1668162" cy="1668162"/>
              <a:chOff x="-2174790" y="2014152"/>
              <a:chExt cx="1668162" cy="1668162"/>
            </a:xfrm>
          </p:grpSpPr>
          <p:cxnSp>
            <p:nvCxnSpPr>
              <p:cNvPr id="74" name="直線コネクタ 73"/>
              <p:cNvCxnSpPr/>
              <p:nvPr/>
            </p:nvCxnSpPr>
            <p:spPr>
              <a:xfrm>
                <a:off x="-1340709" y="2014152"/>
                <a:ext cx="0" cy="1668162"/>
              </a:xfrm>
              <a:prstGeom prst="line">
                <a:avLst/>
              </a:prstGeom>
            </p:spPr>
            <p:style>
              <a:lnRef idx="1">
                <a:schemeClr val="accent1"/>
              </a:lnRef>
              <a:fillRef idx="0">
                <a:schemeClr val="accent1"/>
              </a:fillRef>
              <a:effectRef idx="0">
                <a:schemeClr val="accent1"/>
              </a:effectRef>
              <a:fontRef idx="minor">
                <a:schemeClr val="tx1"/>
              </a:fontRef>
            </p:style>
          </p:cxnSp>
          <p:cxnSp>
            <p:nvCxnSpPr>
              <p:cNvPr id="75" name="直線コネクタ 74"/>
              <p:cNvCxnSpPr/>
              <p:nvPr/>
            </p:nvCxnSpPr>
            <p:spPr>
              <a:xfrm>
                <a:off x="-1930493" y="2258449"/>
                <a:ext cx="1179568" cy="1179568"/>
              </a:xfrm>
              <a:prstGeom prst="line">
                <a:avLst/>
              </a:prstGeom>
            </p:spPr>
            <p:style>
              <a:lnRef idx="1">
                <a:schemeClr val="accent1"/>
              </a:lnRef>
              <a:fillRef idx="0">
                <a:schemeClr val="accent1"/>
              </a:fillRef>
              <a:effectRef idx="0">
                <a:schemeClr val="accent1"/>
              </a:effectRef>
              <a:fontRef idx="minor">
                <a:schemeClr val="tx1"/>
              </a:fontRef>
            </p:style>
          </p:cxnSp>
          <p:cxnSp>
            <p:nvCxnSpPr>
              <p:cNvPr id="76" name="直線コネクタ 75"/>
              <p:cNvCxnSpPr/>
              <p:nvPr/>
            </p:nvCxnSpPr>
            <p:spPr>
              <a:xfrm>
                <a:off x="-2174790" y="2848233"/>
                <a:ext cx="166816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7" name="直線コネクタ 76"/>
              <p:cNvCxnSpPr/>
              <p:nvPr/>
            </p:nvCxnSpPr>
            <p:spPr>
              <a:xfrm flipV="1">
                <a:off x="-1930493" y="2258449"/>
                <a:ext cx="1179568" cy="1179568"/>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64" name="グループ化 63"/>
            <p:cNvGrpSpPr/>
            <p:nvPr/>
          </p:nvGrpSpPr>
          <p:grpSpPr>
            <a:xfrm rot="20700000">
              <a:off x="-2187147" y="2032687"/>
              <a:ext cx="1668162" cy="1668162"/>
              <a:chOff x="-2174790" y="2014152"/>
              <a:chExt cx="1668162" cy="1668162"/>
            </a:xfrm>
          </p:grpSpPr>
          <p:cxnSp>
            <p:nvCxnSpPr>
              <p:cNvPr id="70" name="直線コネクタ 69"/>
              <p:cNvCxnSpPr/>
              <p:nvPr/>
            </p:nvCxnSpPr>
            <p:spPr>
              <a:xfrm>
                <a:off x="-1340709" y="2014152"/>
                <a:ext cx="0" cy="1668162"/>
              </a:xfrm>
              <a:prstGeom prst="line">
                <a:avLst/>
              </a:prstGeom>
            </p:spPr>
            <p:style>
              <a:lnRef idx="1">
                <a:schemeClr val="accent1"/>
              </a:lnRef>
              <a:fillRef idx="0">
                <a:schemeClr val="accent1"/>
              </a:fillRef>
              <a:effectRef idx="0">
                <a:schemeClr val="accent1"/>
              </a:effectRef>
              <a:fontRef idx="minor">
                <a:schemeClr val="tx1"/>
              </a:fontRef>
            </p:style>
          </p:cxnSp>
          <p:cxnSp>
            <p:nvCxnSpPr>
              <p:cNvPr id="71" name="直線コネクタ 70"/>
              <p:cNvCxnSpPr/>
              <p:nvPr/>
            </p:nvCxnSpPr>
            <p:spPr>
              <a:xfrm>
                <a:off x="-1930493" y="2258449"/>
                <a:ext cx="1179568" cy="1179568"/>
              </a:xfrm>
              <a:prstGeom prst="line">
                <a:avLst/>
              </a:prstGeom>
            </p:spPr>
            <p:style>
              <a:lnRef idx="1">
                <a:schemeClr val="accent1"/>
              </a:lnRef>
              <a:fillRef idx="0">
                <a:schemeClr val="accent1"/>
              </a:fillRef>
              <a:effectRef idx="0">
                <a:schemeClr val="accent1"/>
              </a:effectRef>
              <a:fontRef idx="minor">
                <a:schemeClr val="tx1"/>
              </a:fontRef>
            </p:style>
          </p:cxnSp>
          <p:cxnSp>
            <p:nvCxnSpPr>
              <p:cNvPr id="72" name="直線コネクタ 71"/>
              <p:cNvCxnSpPr/>
              <p:nvPr/>
            </p:nvCxnSpPr>
            <p:spPr>
              <a:xfrm>
                <a:off x="-2174790" y="2848233"/>
                <a:ext cx="166816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3" name="直線コネクタ 72"/>
              <p:cNvCxnSpPr/>
              <p:nvPr/>
            </p:nvCxnSpPr>
            <p:spPr>
              <a:xfrm flipV="1">
                <a:off x="-1930493" y="2258449"/>
                <a:ext cx="1179568" cy="1179568"/>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65" name="グループ化 64"/>
            <p:cNvGrpSpPr/>
            <p:nvPr/>
          </p:nvGrpSpPr>
          <p:grpSpPr>
            <a:xfrm rot="900000">
              <a:off x="-2187147" y="2032687"/>
              <a:ext cx="1668162" cy="1668162"/>
              <a:chOff x="-2174790" y="2014152"/>
              <a:chExt cx="1668162" cy="1668162"/>
            </a:xfrm>
          </p:grpSpPr>
          <p:cxnSp>
            <p:nvCxnSpPr>
              <p:cNvPr id="66" name="直線コネクタ 65"/>
              <p:cNvCxnSpPr/>
              <p:nvPr/>
            </p:nvCxnSpPr>
            <p:spPr>
              <a:xfrm>
                <a:off x="-1340709" y="2014152"/>
                <a:ext cx="0" cy="1668162"/>
              </a:xfrm>
              <a:prstGeom prst="line">
                <a:avLst/>
              </a:prstGeom>
            </p:spPr>
            <p:style>
              <a:lnRef idx="1">
                <a:schemeClr val="accent1"/>
              </a:lnRef>
              <a:fillRef idx="0">
                <a:schemeClr val="accent1"/>
              </a:fillRef>
              <a:effectRef idx="0">
                <a:schemeClr val="accent1"/>
              </a:effectRef>
              <a:fontRef idx="minor">
                <a:schemeClr val="tx1"/>
              </a:fontRef>
            </p:style>
          </p:cxnSp>
          <p:cxnSp>
            <p:nvCxnSpPr>
              <p:cNvPr id="67" name="直線コネクタ 66"/>
              <p:cNvCxnSpPr/>
              <p:nvPr/>
            </p:nvCxnSpPr>
            <p:spPr>
              <a:xfrm>
                <a:off x="-1930493" y="2258449"/>
                <a:ext cx="1179568" cy="1179568"/>
              </a:xfrm>
              <a:prstGeom prst="line">
                <a:avLst/>
              </a:prstGeom>
            </p:spPr>
            <p:style>
              <a:lnRef idx="1">
                <a:schemeClr val="accent1"/>
              </a:lnRef>
              <a:fillRef idx="0">
                <a:schemeClr val="accent1"/>
              </a:fillRef>
              <a:effectRef idx="0">
                <a:schemeClr val="accent1"/>
              </a:effectRef>
              <a:fontRef idx="minor">
                <a:schemeClr val="tx1"/>
              </a:fontRef>
            </p:style>
          </p:cxnSp>
          <p:cxnSp>
            <p:nvCxnSpPr>
              <p:cNvPr id="68" name="直線コネクタ 67"/>
              <p:cNvCxnSpPr/>
              <p:nvPr/>
            </p:nvCxnSpPr>
            <p:spPr>
              <a:xfrm>
                <a:off x="-2174790" y="2848233"/>
                <a:ext cx="166816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9" name="直線コネクタ 68"/>
              <p:cNvCxnSpPr/>
              <p:nvPr/>
            </p:nvCxnSpPr>
            <p:spPr>
              <a:xfrm flipV="1">
                <a:off x="-1930493" y="2258449"/>
                <a:ext cx="1179568" cy="1179568"/>
              </a:xfrm>
              <a:prstGeom prst="line">
                <a:avLst/>
              </a:prstGeom>
            </p:spPr>
            <p:style>
              <a:lnRef idx="1">
                <a:schemeClr val="accent1"/>
              </a:lnRef>
              <a:fillRef idx="0">
                <a:schemeClr val="accent1"/>
              </a:fillRef>
              <a:effectRef idx="0">
                <a:schemeClr val="accent1"/>
              </a:effectRef>
              <a:fontRef idx="minor">
                <a:schemeClr val="tx1"/>
              </a:fontRef>
            </p:style>
          </p:cxnSp>
        </p:grpSp>
      </p:grpSp>
      <p:sp>
        <p:nvSpPr>
          <p:cNvPr id="2" name="タイトル 1"/>
          <p:cNvSpPr>
            <a:spLocks noGrp="1"/>
          </p:cNvSpPr>
          <p:nvPr>
            <p:ph type="title"/>
          </p:nvPr>
        </p:nvSpPr>
        <p:spPr>
          <a:xfrm>
            <a:off x="641638" y="161926"/>
            <a:ext cx="11013333" cy="733270"/>
          </a:xfrm>
        </p:spPr>
        <p:txBody>
          <a:bodyPr>
            <a:normAutofit/>
          </a:bodyPr>
          <a:lstStyle/>
          <a:p>
            <a:pPr algn="ctr"/>
            <a:r>
              <a:rPr kumimoji="1" lang="en-US" altLang="ja-JP" sz="3600" i="1" dirty="0" err="1" smtClean="0">
                <a:latin typeface="Times New Roman" panose="02020603050405020304" pitchFamily="18" charset="0"/>
                <a:cs typeface="Times New Roman" panose="02020603050405020304" pitchFamily="18" charset="0"/>
              </a:rPr>
              <a:t>xy</a:t>
            </a:r>
            <a:r>
              <a:rPr kumimoji="1" lang="ja-JP" altLang="en-US" sz="3600" dirty="0" smtClean="0">
                <a:latin typeface="Times New Roman" panose="02020603050405020304" pitchFamily="18" charset="0"/>
                <a:cs typeface="Times New Roman" panose="02020603050405020304" pitchFamily="18" charset="0"/>
              </a:rPr>
              <a:t>空間と</a:t>
            </a:r>
            <a:r>
              <a:rPr lang="en-US" altLang="ja-JP" sz="3600" i="1" dirty="0" smtClean="0">
                <a:latin typeface="Times New Roman" panose="02020603050405020304" pitchFamily="18" charset="0"/>
                <a:cs typeface="Times New Roman" panose="02020603050405020304" pitchFamily="18" charset="0"/>
              </a:rPr>
              <a:t>ab</a:t>
            </a:r>
            <a:r>
              <a:rPr lang="ja-JP" altLang="en-US" sz="3600" dirty="0" smtClean="0">
                <a:latin typeface="Times New Roman" panose="02020603050405020304" pitchFamily="18" charset="0"/>
                <a:cs typeface="Times New Roman" panose="02020603050405020304" pitchFamily="18" charset="0"/>
              </a:rPr>
              <a:t>空間 </a:t>
            </a:r>
            <a:endParaRPr kumimoji="1" lang="ja-JP" altLang="en-US" sz="3600" dirty="0">
              <a:latin typeface="Times New Roman" panose="02020603050405020304" pitchFamily="18" charset="0"/>
              <a:cs typeface="Times New Roman" panose="02020603050405020304" pitchFamily="18" charset="0"/>
            </a:endParaRPr>
          </a:p>
        </p:txBody>
      </p:sp>
      <p:cxnSp>
        <p:nvCxnSpPr>
          <p:cNvPr id="5" name="直線矢印コネクタ 4"/>
          <p:cNvCxnSpPr/>
          <p:nvPr/>
        </p:nvCxnSpPr>
        <p:spPr>
          <a:xfrm>
            <a:off x="885370" y="5797620"/>
            <a:ext cx="3425372"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6" name="直線矢印コネクタ 5"/>
          <p:cNvCxnSpPr/>
          <p:nvPr/>
        </p:nvCxnSpPr>
        <p:spPr>
          <a:xfrm flipV="1">
            <a:off x="1161142" y="2909277"/>
            <a:ext cx="0" cy="3185887"/>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1" name="正方形/長方形 10"/>
          <p:cNvSpPr/>
          <p:nvPr/>
        </p:nvSpPr>
        <p:spPr>
          <a:xfrm>
            <a:off x="4109056" y="5660126"/>
            <a:ext cx="389850" cy="646331"/>
          </a:xfrm>
          <a:prstGeom prst="rect">
            <a:avLst/>
          </a:prstGeom>
        </p:spPr>
        <p:txBody>
          <a:bodyPr wrap="none">
            <a:spAutoFit/>
          </a:bodyPr>
          <a:lstStyle/>
          <a:p>
            <a:r>
              <a:rPr lang="en-US" altLang="ja-JP" sz="3600" i="1" dirty="0">
                <a:latin typeface="Times New Roman" panose="02020603050405020304" pitchFamily="18" charset="0"/>
                <a:ea typeface="メイリオ" panose="020B0604030504040204" pitchFamily="50" charset="-128"/>
                <a:cs typeface="Times New Roman" panose="02020603050405020304" pitchFamily="18" charset="0"/>
              </a:rPr>
              <a:t>x</a:t>
            </a:r>
            <a:endParaRPr lang="ja-JP" altLang="en-US" sz="3600" dirty="0">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12" name="正方形/長方形 11"/>
          <p:cNvSpPr/>
          <p:nvPr/>
        </p:nvSpPr>
        <p:spPr>
          <a:xfrm>
            <a:off x="712713" y="2554069"/>
            <a:ext cx="389850" cy="646331"/>
          </a:xfrm>
          <a:prstGeom prst="rect">
            <a:avLst/>
          </a:prstGeom>
        </p:spPr>
        <p:txBody>
          <a:bodyPr wrap="none">
            <a:spAutoFit/>
          </a:bodyPr>
          <a:lstStyle/>
          <a:p>
            <a:r>
              <a:rPr lang="en-US" altLang="ja-JP" sz="3600" i="1" dirty="0" smtClean="0">
                <a:latin typeface="Times New Roman" panose="02020603050405020304" pitchFamily="18" charset="0"/>
                <a:ea typeface="メイリオ" panose="020B0604030504040204" pitchFamily="50" charset="-128"/>
                <a:cs typeface="Times New Roman" panose="02020603050405020304" pitchFamily="18" charset="0"/>
              </a:rPr>
              <a:t>y</a:t>
            </a:r>
            <a:endParaRPr lang="ja-JP" altLang="en-US" sz="3600" dirty="0">
              <a:latin typeface="Times New Roman" panose="02020603050405020304" pitchFamily="18" charset="0"/>
              <a:ea typeface="メイリオ" panose="020B0604030504040204" pitchFamily="50" charset="-128"/>
              <a:cs typeface="Times New Roman" panose="02020603050405020304" pitchFamily="18" charset="0"/>
            </a:endParaRPr>
          </a:p>
        </p:txBody>
      </p:sp>
      <p:cxnSp>
        <p:nvCxnSpPr>
          <p:cNvPr id="13" name="直線矢印コネクタ 12"/>
          <p:cNvCxnSpPr/>
          <p:nvPr/>
        </p:nvCxnSpPr>
        <p:spPr>
          <a:xfrm>
            <a:off x="7678055" y="5797620"/>
            <a:ext cx="3425372"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4" name="直線矢印コネクタ 13"/>
          <p:cNvCxnSpPr/>
          <p:nvPr/>
        </p:nvCxnSpPr>
        <p:spPr>
          <a:xfrm flipV="1">
            <a:off x="7953827" y="2909277"/>
            <a:ext cx="0" cy="3185887"/>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5" name="正方形/長方形 14"/>
          <p:cNvSpPr/>
          <p:nvPr/>
        </p:nvSpPr>
        <p:spPr>
          <a:xfrm>
            <a:off x="11090427" y="5413383"/>
            <a:ext cx="415498" cy="646331"/>
          </a:xfrm>
          <a:prstGeom prst="rect">
            <a:avLst/>
          </a:prstGeom>
        </p:spPr>
        <p:txBody>
          <a:bodyPr wrap="none">
            <a:spAutoFit/>
          </a:bodyPr>
          <a:lstStyle/>
          <a:p>
            <a:r>
              <a:rPr lang="en-US" altLang="ja-JP" sz="3600" i="1" dirty="0" smtClean="0">
                <a:latin typeface="Times New Roman" panose="02020603050405020304" pitchFamily="18" charset="0"/>
                <a:ea typeface="メイリオ" panose="020B0604030504040204" pitchFamily="50" charset="-128"/>
                <a:cs typeface="Times New Roman" panose="02020603050405020304" pitchFamily="18" charset="0"/>
              </a:rPr>
              <a:t>a</a:t>
            </a:r>
            <a:endParaRPr lang="ja-JP" altLang="en-US" sz="3600" dirty="0">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16" name="正方形/長方形 15"/>
          <p:cNvSpPr/>
          <p:nvPr/>
        </p:nvSpPr>
        <p:spPr>
          <a:xfrm>
            <a:off x="7505398" y="2554069"/>
            <a:ext cx="415498" cy="646331"/>
          </a:xfrm>
          <a:prstGeom prst="rect">
            <a:avLst/>
          </a:prstGeom>
        </p:spPr>
        <p:txBody>
          <a:bodyPr wrap="none">
            <a:spAutoFit/>
          </a:bodyPr>
          <a:lstStyle/>
          <a:p>
            <a:r>
              <a:rPr lang="en-US" altLang="ja-JP" sz="3600" i="1" dirty="0">
                <a:latin typeface="Times New Roman" panose="02020603050405020304" pitchFamily="18" charset="0"/>
                <a:ea typeface="メイリオ" panose="020B0604030504040204" pitchFamily="50" charset="-128"/>
                <a:cs typeface="Times New Roman" panose="02020603050405020304" pitchFamily="18" charset="0"/>
              </a:rPr>
              <a:t>b</a:t>
            </a:r>
            <a:endParaRPr lang="ja-JP" altLang="en-US" sz="3600" dirty="0">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20" name="右矢印 19"/>
          <p:cNvSpPr/>
          <p:nvPr/>
        </p:nvSpPr>
        <p:spPr>
          <a:xfrm>
            <a:off x="5038481" y="3469891"/>
            <a:ext cx="2249714" cy="6386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imes New Roman" panose="02020603050405020304" pitchFamily="18" charset="0"/>
              <a:ea typeface="メイリオ" panose="020B0604030504040204" pitchFamily="50" charset="-128"/>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3" name="正方形/長方形 22"/>
              <p:cNvSpPr/>
              <p:nvPr/>
            </p:nvSpPr>
            <p:spPr>
              <a:xfrm>
                <a:off x="894136" y="1114362"/>
                <a:ext cx="3840795" cy="523220"/>
              </a:xfrm>
              <a:prstGeom prst="rect">
                <a:avLst/>
              </a:prstGeom>
            </p:spPr>
            <p:txBody>
              <a:bodyPr wrap="none">
                <a:spAutoFit/>
              </a:bodyPr>
              <a:lstStyle/>
              <a:p>
                <a:pPr>
                  <a:spcBef>
                    <a:spcPts val="600"/>
                  </a:spcBef>
                </a:pP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点</a:t>
                </a:r>
                <a14:m>
                  <m:oMath xmlns:m="http://schemas.openxmlformats.org/officeDocument/2006/math">
                    <m:d>
                      <m:dPr>
                        <m:ctrlPr>
                          <a:rPr lang="en-US" altLang="ja-JP" sz="2800" b="0" i="1" dirty="0" smtClean="0">
                            <a:latin typeface="Cambria Math" panose="02040503050406030204" pitchFamily="18" charset="0"/>
                            <a:cs typeface="Times New Roman" panose="02020603050405020304" pitchFamily="18" charset="0"/>
                          </a:rPr>
                        </m:ctrlPr>
                      </m:dPr>
                      <m:e>
                        <m:sSub>
                          <m:sSubPr>
                            <m:ctrlPr>
                              <a:rPr lang="en-US" altLang="ja-JP" sz="2800" b="0" i="1" dirty="0" smtClean="0">
                                <a:latin typeface="Cambria Math" panose="02040503050406030204" pitchFamily="18" charset="0"/>
                                <a:cs typeface="Times New Roman" panose="02020603050405020304" pitchFamily="18" charset="0"/>
                              </a:rPr>
                            </m:ctrlPr>
                          </m:sSubPr>
                          <m:e>
                            <m:r>
                              <a:rPr lang="en-US" altLang="ja-JP" sz="2800" b="0" i="1" dirty="0" smtClean="0">
                                <a:latin typeface="Cambria Math" panose="02040503050406030204" pitchFamily="18" charset="0"/>
                                <a:cs typeface="Times New Roman" panose="02020603050405020304" pitchFamily="18" charset="0"/>
                              </a:rPr>
                              <m:t>𝑥</m:t>
                            </m:r>
                          </m:e>
                          <m:sub>
                            <m:r>
                              <a:rPr lang="en-US" altLang="ja-JP" sz="2800" b="0" i="1" dirty="0" smtClean="0">
                                <a:latin typeface="Cambria Math" panose="02040503050406030204" pitchFamily="18" charset="0"/>
                                <a:cs typeface="Times New Roman" panose="02020603050405020304" pitchFamily="18" charset="0"/>
                              </a:rPr>
                              <m:t>0</m:t>
                            </m:r>
                          </m:sub>
                        </m:sSub>
                        <m:r>
                          <a:rPr lang="en-US" altLang="ja-JP" sz="2800" b="0" i="1" dirty="0" smtClean="0">
                            <a:latin typeface="Cambria Math" panose="02040503050406030204" pitchFamily="18" charset="0"/>
                            <a:cs typeface="Times New Roman" panose="02020603050405020304" pitchFamily="18" charset="0"/>
                          </a:rPr>
                          <m:t>,</m:t>
                        </m:r>
                        <m:sSub>
                          <m:sSubPr>
                            <m:ctrlPr>
                              <a:rPr lang="en-US" altLang="ja-JP" sz="2800" b="0" i="1" dirty="0" smtClean="0">
                                <a:latin typeface="Cambria Math" panose="02040503050406030204" pitchFamily="18" charset="0"/>
                                <a:cs typeface="Times New Roman" panose="02020603050405020304" pitchFamily="18" charset="0"/>
                              </a:rPr>
                            </m:ctrlPr>
                          </m:sSubPr>
                          <m:e>
                            <m:r>
                              <a:rPr lang="en-US" altLang="ja-JP" sz="2800" b="0" i="1" dirty="0" smtClean="0">
                                <a:latin typeface="Cambria Math" panose="02040503050406030204" pitchFamily="18" charset="0"/>
                                <a:cs typeface="Times New Roman" panose="02020603050405020304" pitchFamily="18" charset="0"/>
                              </a:rPr>
                              <m:t>𝑦</m:t>
                            </m:r>
                          </m:e>
                          <m:sub>
                            <m:r>
                              <a:rPr lang="en-US" altLang="ja-JP" sz="2800" b="0" i="1" dirty="0" smtClean="0">
                                <a:latin typeface="Cambria Math" panose="02040503050406030204" pitchFamily="18" charset="0"/>
                                <a:cs typeface="Times New Roman" panose="02020603050405020304" pitchFamily="18" charset="0"/>
                              </a:rPr>
                              <m:t>0</m:t>
                            </m:r>
                          </m:sub>
                        </m:sSub>
                      </m:e>
                    </m:d>
                  </m:oMath>
                </a14:m>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を</a:t>
                </a: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通る直線群</a:t>
                </a:r>
                <a:endPar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23" name="正方形/長方形 22"/>
              <p:cNvSpPr>
                <a:spLocks noRot="1" noChangeAspect="1" noMove="1" noResize="1" noEditPoints="1" noAdjustHandles="1" noChangeArrowheads="1" noChangeShapeType="1" noTextEdit="1"/>
              </p:cNvSpPr>
              <p:nvPr/>
            </p:nvSpPr>
            <p:spPr>
              <a:xfrm>
                <a:off x="894136" y="1114362"/>
                <a:ext cx="3840795" cy="523220"/>
              </a:xfrm>
              <a:prstGeom prst="rect">
                <a:avLst/>
              </a:prstGeom>
              <a:blipFill rotWithShape="0">
                <a:blip r:embed="rId2"/>
                <a:stretch>
                  <a:fillRect l="-3333" t="-10465" r="-1905" b="-3372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6" name="正方形/長方形 25"/>
              <p:cNvSpPr/>
              <p:nvPr/>
            </p:nvSpPr>
            <p:spPr>
              <a:xfrm>
                <a:off x="4881224" y="4155106"/>
                <a:ext cx="2564228" cy="1554272"/>
              </a:xfrm>
              <a:prstGeom prst="rect">
                <a:avLst/>
              </a:prstGeom>
            </p:spPr>
            <p:txBody>
              <a:bodyPr wrap="none">
                <a:spAutoFit/>
              </a:bodyPr>
              <a:lstStyle/>
              <a:p>
                <a:pPr>
                  <a:spcBef>
                    <a:spcPts val="600"/>
                  </a:spcBef>
                </a:pPr>
                <a:r>
                  <a:rPr lang="en-US" altLang="ja-JP" sz="2000" dirty="0" smtClean="0">
                    <a:latin typeface="Times New Roman" panose="02020603050405020304" pitchFamily="18" charset="0"/>
                    <a:ea typeface="メイリオ" panose="020B0604030504040204" pitchFamily="50" charset="-128"/>
                    <a:cs typeface="Times New Roman" panose="02020603050405020304" pitchFamily="18" charset="0"/>
                  </a:rPr>
                  <a:t>(2,3)</a:t>
                </a:r>
                <a:r>
                  <a:rPr lang="ja-JP" altLang="en-US" sz="2000" dirty="0" smtClean="0">
                    <a:latin typeface="Times New Roman" panose="02020603050405020304" pitchFamily="18" charset="0"/>
                    <a:ea typeface="メイリオ" panose="020B0604030504040204" pitchFamily="50" charset="-128"/>
                    <a:cs typeface="Times New Roman" panose="02020603050405020304" pitchFamily="18" charset="0"/>
                  </a:rPr>
                  <a:t>を通る直線群は</a:t>
                </a:r>
                <a:endParaRPr lang="en-US" altLang="ja-JP" sz="2000" dirty="0" smtClean="0">
                  <a:latin typeface="Times New Roman" panose="02020603050405020304" pitchFamily="18" charset="0"/>
                  <a:ea typeface="メイリオ" panose="020B0604030504040204" pitchFamily="50" charset="-128"/>
                  <a:cs typeface="Times New Roman" panose="02020603050405020304" pitchFamily="18" charset="0"/>
                </a:endParaRPr>
              </a:p>
              <a:p>
                <a:pPr>
                  <a:spcBef>
                    <a:spcPts val="600"/>
                  </a:spcBef>
                </a:pPr>
                <a:r>
                  <a:rPr lang="ja-JP" altLang="en-US" sz="2000" dirty="0" smtClean="0">
                    <a:latin typeface="Times New Roman" panose="02020603050405020304" pitchFamily="18" charset="0"/>
                    <a:ea typeface="メイリオ" panose="020B0604030504040204" pitchFamily="50" charset="-128"/>
                    <a:cs typeface="Times New Roman" panose="02020603050405020304" pitchFamily="18" charset="0"/>
                  </a:rPr>
                  <a:t>パラメータ空間では</a:t>
                </a:r>
                <a:endParaRPr lang="en-US" altLang="ja-JP" sz="2000" dirty="0" smtClean="0">
                  <a:latin typeface="Times New Roman" panose="02020603050405020304" pitchFamily="18" charset="0"/>
                  <a:ea typeface="メイリオ" panose="020B0604030504040204" pitchFamily="50" charset="-128"/>
                  <a:cs typeface="Times New Roman" panose="02020603050405020304" pitchFamily="18" charset="0"/>
                </a:endParaRPr>
              </a:p>
              <a:p>
                <a:pPr>
                  <a:spcBef>
                    <a:spcPts val="600"/>
                  </a:spcBef>
                </a:pPr>
                <a:r>
                  <a:rPr lang="ja-JP" altLang="en-US" sz="2000" dirty="0" smtClean="0">
                    <a:latin typeface="Times New Roman" panose="02020603050405020304" pitchFamily="18" charset="0"/>
                    <a:ea typeface="メイリオ" panose="020B0604030504040204" pitchFamily="50" charset="-128"/>
                    <a:cs typeface="Times New Roman" panose="02020603050405020304" pitchFamily="18" charset="0"/>
                  </a:rPr>
                  <a:t>直線</a:t>
                </a:r>
                <a:r>
                  <a:rPr lang="en-US" altLang="ja-JP" sz="2000" dirty="0" smtClean="0">
                    <a:latin typeface="Times New Roman" panose="02020603050405020304" pitchFamily="18" charset="0"/>
                    <a:ea typeface="メイリオ" panose="020B0604030504040204" pitchFamily="50" charset="-128"/>
                    <a:cs typeface="Times New Roman" panose="02020603050405020304" pitchFamily="18" charset="0"/>
                  </a:rPr>
                  <a:t>: </a:t>
                </a:r>
                <a14:m>
                  <m:oMath xmlns:m="http://schemas.openxmlformats.org/officeDocument/2006/math">
                    <m:r>
                      <a:rPr lang="en-US" altLang="ja-JP" sz="2000" i="1" dirty="0">
                        <a:latin typeface="Cambria Math" panose="02040503050406030204" pitchFamily="18" charset="0"/>
                        <a:cs typeface="Times New Roman" panose="02020603050405020304" pitchFamily="18" charset="0"/>
                      </a:rPr>
                      <m:t>𝑏</m:t>
                    </m:r>
                    <m:r>
                      <a:rPr lang="en-US" altLang="ja-JP" sz="2000" i="1" dirty="0">
                        <a:latin typeface="Cambria Math" panose="02040503050406030204" pitchFamily="18" charset="0"/>
                        <a:cs typeface="Times New Roman" panose="02020603050405020304" pitchFamily="18" charset="0"/>
                      </a:rPr>
                      <m:t>=−2</m:t>
                    </m:r>
                    <m:r>
                      <a:rPr lang="en-US" altLang="ja-JP" sz="2000" i="1" dirty="0">
                        <a:latin typeface="Cambria Math" panose="02040503050406030204" pitchFamily="18" charset="0"/>
                        <a:cs typeface="Times New Roman" panose="02020603050405020304" pitchFamily="18" charset="0"/>
                      </a:rPr>
                      <m:t>𝑎</m:t>
                    </m:r>
                    <m:r>
                      <a:rPr lang="en-US" altLang="ja-JP" sz="2000" i="1" dirty="0">
                        <a:latin typeface="Cambria Math" panose="02040503050406030204" pitchFamily="18" charset="0"/>
                        <a:cs typeface="Times New Roman" panose="02020603050405020304" pitchFamily="18" charset="0"/>
                      </a:rPr>
                      <m:t>+3</m:t>
                    </m:r>
                  </m:oMath>
                </a14:m>
                <a:r>
                  <a:rPr lang="en-US" altLang="ja-JP" sz="2000" dirty="0" smtClean="0">
                    <a:latin typeface="Times New Roman" panose="02020603050405020304" pitchFamily="18" charset="0"/>
                    <a:ea typeface="メイリオ" panose="020B0604030504040204" pitchFamily="50" charset="-128"/>
                    <a:cs typeface="Times New Roman" panose="02020603050405020304" pitchFamily="18" charset="0"/>
                  </a:rPr>
                  <a:t> </a:t>
                </a:r>
                <a:r>
                  <a:rPr lang="ja-JP" altLang="en-US" sz="2000" dirty="0">
                    <a:latin typeface="Times New Roman" panose="02020603050405020304" pitchFamily="18" charset="0"/>
                    <a:ea typeface="メイリオ" panose="020B0604030504040204" pitchFamily="50" charset="-128"/>
                    <a:cs typeface="Times New Roman" panose="02020603050405020304" pitchFamily="18" charset="0"/>
                  </a:rPr>
                  <a:t>に</a:t>
                </a:r>
                <a:endParaRPr lang="en-US" altLang="ja-JP" sz="2000" dirty="0">
                  <a:latin typeface="Times New Roman" panose="02020603050405020304" pitchFamily="18" charset="0"/>
                  <a:ea typeface="メイリオ" panose="020B0604030504040204" pitchFamily="50" charset="-128"/>
                  <a:cs typeface="Times New Roman" panose="02020603050405020304" pitchFamily="18" charset="0"/>
                </a:endParaRPr>
              </a:p>
              <a:p>
                <a:pPr>
                  <a:spcBef>
                    <a:spcPts val="600"/>
                  </a:spcBef>
                </a:pPr>
                <a:endParaRPr lang="en-US" altLang="ja-JP" sz="2000" dirty="0" smtClean="0">
                  <a:latin typeface="Times New Roman" panose="02020603050405020304" pitchFamily="18" charset="0"/>
                  <a:ea typeface="メイリオ" panose="020B0604030504040204" pitchFamily="50" charset="-128"/>
                  <a:cs typeface="Times New Roman" panose="02020603050405020304" pitchFamily="18" charset="0"/>
                </a:endParaRPr>
              </a:p>
            </p:txBody>
          </p:sp>
        </mc:Choice>
        <mc:Fallback xmlns="">
          <p:sp>
            <p:nvSpPr>
              <p:cNvPr id="26" name="正方形/長方形 25"/>
              <p:cNvSpPr>
                <a:spLocks noRot="1" noChangeAspect="1" noMove="1" noResize="1" noEditPoints="1" noAdjustHandles="1" noChangeArrowheads="1" noChangeShapeType="1" noTextEdit="1"/>
              </p:cNvSpPr>
              <p:nvPr/>
            </p:nvSpPr>
            <p:spPr>
              <a:xfrm>
                <a:off x="4881224" y="4155106"/>
                <a:ext cx="2564228" cy="1554272"/>
              </a:xfrm>
              <a:prstGeom prst="rect">
                <a:avLst/>
              </a:prstGeom>
              <a:blipFill rotWithShape="0">
                <a:blip r:embed="rId3"/>
                <a:stretch>
                  <a:fillRect l="-2619" t="-3529" r="-1667"/>
                </a:stretch>
              </a:blipFill>
            </p:spPr>
            <p:txBody>
              <a:bodyPr/>
              <a:lstStyle/>
              <a:p>
                <a:r>
                  <a:rPr lang="ja-JP" altLang="en-US">
                    <a:noFill/>
                  </a:rPr>
                  <a:t> </a:t>
                </a:r>
              </a:p>
            </p:txBody>
          </p:sp>
        </mc:Fallback>
      </mc:AlternateContent>
      <p:sp>
        <p:nvSpPr>
          <p:cNvPr id="27" name="正方形/長方形 26"/>
          <p:cNvSpPr/>
          <p:nvPr/>
        </p:nvSpPr>
        <p:spPr>
          <a:xfrm>
            <a:off x="2027157" y="6000951"/>
            <a:ext cx="1220206" cy="523220"/>
          </a:xfrm>
          <a:prstGeom prst="rect">
            <a:avLst/>
          </a:prstGeom>
        </p:spPr>
        <p:txBody>
          <a:bodyPr wrap="none">
            <a:spAutoFit/>
          </a:bodyPr>
          <a:lstStyle/>
          <a:p>
            <a:r>
              <a:rPr lang="en-US" altLang="ja-JP" sz="2800" i="1" dirty="0" err="1">
                <a:latin typeface="Times New Roman" panose="02020603050405020304" pitchFamily="18" charset="0"/>
                <a:ea typeface="メイリオ" panose="020B0604030504040204" pitchFamily="50" charset="-128"/>
                <a:cs typeface="Times New Roman" panose="02020603050405020304" pitchFamily="18" charset="0"/>
              </a:rPr>
              <a:t>xy</a:t>
            </a:r>
            <a:r>
              <a:rPr lang="ja-JP" altLang="en-US" sz="2800" dirty="0">
                <a:latin typeface="Times New Roman" panose="02020603050405020304" pitchFamily="18" charset="0"/>
                <a:ea typeface="メイリオ" panose="020B0604030504040204" pitchFamily="50" charset="-128"/>
                <a:cs typeface="Times New Roman" panose="02020603050405020304" pitchFamily="18" charset="0"/>
              </a:rPr>
              <a:t>空間</a:t>
            </a:r>
          </a:p>
        </p:txBody>
      </p:sp>
      <p:sp>
        <p:nvSpPr>
          <p:cNvPr id="28" name="正方形/長方形 27"/>
          <p:cNvSpPr/>
          <p:nvPr/>
        </p:nvSpPr>
        <p:spPr>
          <a:xfrm>
            <a:off x="8021556" y="6000951"/>
            <a:ext cx="3057247" cy="523220"/>
          </a:xfrm>
          <a:prstGeom prst="rect">
            <a:avLst/>
          </a:prstGeom>
        </p:spPr>
        <p:txBody>
          <a:bodyPr wrap="none">
            <a:spAutoFit/>
          </a:bodyPr>
          <a:lstStyle/>
          <a:p>
            <a:r>
              <a:rPr lang="en-US" altLang="ja-JP" sz="2800" i="1" dirty="0" smtClean="0">
                <a:latin typeface="Times New Roman" panose="02020603050405020304" pitchFamily="18" charset="0"/>
                <a:ea typeface="メイリオ" panose="020B0604030504040204" pitchFamily="50" charset="-128"/>
                <a:cs typeface="Times New Roman" panose="02020603050405020304" pitchFamily="18" charset="0"/>
              </a:rPr>
              <a:t>ab</a:t>
            </a:r>
            <a:r>
              <a:rPr lang="ja-JP" altLang="en-US" sz="2800" i="1" dirty="0" smtClean="0">
                <a:latin typeface="Times New Roman" panose="02020603050405020304" pitchFamily="18" charset="0"/>
                <a:ea typeface="メイリオ" panose="020B0604030504040204" pitchFamily="50" charset="-128"/>
                <a:cs typeface="Times New Roman" panose="02020603050405020304" pitchFamily="18" charset="0"/>
              </a:rPr>
              <a:t>パラメータ</a:t>
            </a:r>
            <a:r>
              <a:rPr lang="ja-JP" altLang="en-US" sz="2800" dirty="0" smtClean="0">
                <a:latin typeface="Times New Roman" panose="02020603050405020304" pitchFamily="18" charset="0"/>
                <a:ea typeface="メイリオ" panose="020B0604030504040204" pitchFamily="50" charset="-128"/>
                <a:cs typeface="Times New Roman" panose="02020603050405020304" pitchFamily="18" charset="0"/>
              </a:rPr>
              <a:t>空間</a:t>
            </a:r>
            <a:endParaRPr lang="ja-JP" altLang="en-US" sz="2800" dirty="0">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21" name="円/楕円 20"/>
          <p:cNvSpPr/>
          <p:nvPr/>
        </p:nvSpPr>
        <p:spPr>
          <a:xfrm>
            <a:off x="2362200" y="4000499"/>
            <a:ext cx="130629" cy="13062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imes New Roman" panose="02020603050405020304" pitchFamily="18" charset="0"/>
              <a:ea typeface="メイリオ" panose="020B0604030504040204" pitchFamily="50" charset="-128"/>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5" name="正方形/長方形 24"/>
              <p:cNvSpPr/>
              <p:nvPr/>
            </p:nvSpPr>
            <p:spPr>
              <a:xfrm>
                <a:off x="2356092" y="3950393"/>
                <a:ext cx="733278" cy="70577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2400" b="0" i="1" dirty="0" smtClean="0">
                              <a:latin typeface="Cambria Math" panose="02040503050406030204" pitchFamily="18" charset="0"/>
                              <a:cs typeface="Times New Roman" panose="02020603050405020304" pitchFamily="18" charset="0"/>
                            </a:rPr>
                          </m:ctrlPr>
                        </m:dPr>
                        <m:e>
                          <m:eqArr>
                            <m:eqArrPr>
                              <m:ctrlPr>
                                <a:rPr lang="en-US" altLang="ja-JP" sz="2400" i="1" dirty="0">
                                  <a:latin typeface="Cambria Math" panose="02040503050406030204" pitchFamily="18" charset="0"/>
                                  <a:cs typeface="Times New Roman" panose="02020603050405020304" pitchFamily="18" charset="0"/>
                                </a:rPr>
                              </m:ctrlPr>
                            </m:eqArrPr>
                            <m:e>
                              <m:r>
                                <a:rPr lang="en-US" altLang="ja-JP" sz="2400" b="0" i="1" dirty="0" smtClean="0">
                                  <a:latin typeface="Cambria Math" panose="02040503050406030204" pitchFamily="18" charset="0"/>
                                  <a:cs typeface="Times New Roman" panose="02020603050405020304" pitchFamily="18" charset="0"/>
                                </a:rPr>
                                <m:t>2</m:t>
                              </m:r>
                            </m:e>
                            <m:e>
                              <m:r>
                                <a:rPr lang="en-US" altLang="ja-JP" sz="2400" b="0" i="1" dirty="0" smtClean="0">
                                  <a:latin typeface="Cambria Math" panose="02040503050406030204" pitchFamily="18" charset="0"/>
                                  <a:cs typeface="Times New Roman" panose="02020603050405020304" pitchFamily="18" charset="0"/>
                                </a:rPr>
                                <m:t>3</m:t>
                              </m:r>
                            </m:e>
                          </m:eqArr>
                        </m:e>
                      </m:d>
                    </m:oMath>
                  </m:oMathPara>
                </a14:m>
                <a:endParaRPr lang="en-US" altLang="ja-JP" sz="2400" dirty="0" smtClean="0">
                  <a:latin typeface="Times New Roman" panose="02020603050405020304" pitchFamily="18" charset="0"/>
                  <a:ea typeface="メイリオ" panose="020B0604030504040204" pitchFamily="50" charset="-128"/>
                  <a:cs typeface="Times New Roman" panose="02020603050405020304" pitchFamily="18" charset="0"/>
                </a:endParaRPr>
              </a:p>
            </p:txBody>
          </p:sp>
        </mc:Choice>
        <mc:Fallback xmlns="">
          <p:sp>
            <p:nvSpPr>
              <p:cNvPr id="25" name="正方形/長方形 24"/>
              <p:cNvSpPr>
                <a:spLocks noRot="1" noChangeAspect="1" noMove="1" noResize="1" noEditPoints="1" noAdjustHandles="1" noChangeArrowheads="1" noChangeShapeType="1" noTextEdit="1"/>
              </p:cNvSpPr>
              <p:nvPr/>
            </p:nvSpPr>
            <p:spPr>
              <a:xfrm>
                <a:off x="2356092" y="3950393"/>
                <a:ext cx="733278" cy="705771"/>
              </a:xfrm>
              <a:prstGeom prst="rect">
                <a:avLst/>
              </a:prstGeom>
              <a:blipFill rotWithShape="0">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8" name="正方形/長方形 37"/>
              <p:cNvSpPr/>
              <p:nvPr/>
            </p:nvSpPr>
            <p:spPr>
              <a:xfrm>
                <a:off x="8095036" y="1177862"/>
                <a:ext cx="3009093" cy="1031051"/>
              </a:xfrm>
              <a:prstGeom prst="rect">
                <a:avLst/>
              </a:prstGeom>
            </p:spPr>
            <p:txBody>
              <a:bodyPr wrap="none">
                <a:spAutoFit/>
              </a:bodyPr>
              <a:lstStyle/>
              <a:p>
                <a:pPr>
                  <a:spcBef>
                    <a:spcPts val="600"/>
                  </a:spcBef>
                </a:pPr>
                <a14:m>
                  <m:oMath xmlns:m="http://schemas.openxmlformats.org/officeDocument/2006/math">
                    <m:sSub>
                      <m:sSubPr>
                        <m:ctrlPr>
                          <a:rPr lang="en-US" altLang="ja-JP" sz="2800" b="0" i="1" dirty="0" smtClean="0">
                            <a:latin typeface="Cambria Math" panose="02040503050406030204" pitchFamily="18" charset="0"/>
                            <a:cs typeface="Times New Roman" panose="02020603050405020304" pitchFamily="18" charset="0"/>
                          </a:rPr>
                        </m:ctrlPr>
                      </m:sSubPr>
                      <m:e>
                        <m:r>
                          <a:rPr lang="en-US" altLang="ja-JP" sz="2800" b="0" i="1" dirty="0" smtClean="0">
                            <a:latin typeface="Cambria Math" panose="02040503050406030204" pitchFamily="18" charset="0"/>
                            <a:cs typeface="Times New Roman" panose="02020603050405020304" pitchFamily="18" charset="0"/>
                          </a:rPr>
                          <m:t>𝑦</m:t>
                        </m:r>
                      </m:e>
                      <m:sub>
                        <m:r>
                          <a:rPr lang="en-US" altLang="ja-JP" sz="2800" b="0" i="1" dirty="0" smtClean="0">
                            <a:latin typeface="Cambria Math" panose="02040503050406030204" pitchFamily="18" charset="0"/>
                            <a:cs typeface="Times New Roman" panose="02020603050405020304" pitchFamily="18" charset="0"/>
                          </a:rPr>
                          <m:t>0</m:t>
                        </m:r>
                      </m:sub>
                    </m:sSub>
                    <m:r>
                      <a:rPr lang="en-US" altLang="ja-JP" sz="2800" b="0" i="1" dirty="0" smtClean="0">
                        <a:latin typeface="Cambria Math" panose="02040503050406030204" pitchFamily="18" charset="0"/>
                        <a:cs typeface="Times New Roman" panose="02020603050405020304" pitchFamily="18" charset="0"/>
                      </a:rPr>
                      <m:t>=</m:t>
                    </m:r>
                    <m:r>
                      <a:rPr lang="en-US" altLang="ja-JP" sz="2800" i="1" dirty="0">
                        <a:latin typeface="Cambria Math" panose="02040503050406030204" pitchFamily="18" charset="0"/>
                        <a:cs typeface="Times New Roman" panose="02020603050405020304" pitchFamily="18" charset="0"/>
                      </a:rPr>
                      <m:t>𝑎</m:t>
                    </m:r>
                    <m:sSub>
                      <m:sSubPr>
                        <m:ctrlPr>
                          <a:rPr lang="en-US" altLang="ja-JP" sz="2800" b="0" i="1" dirty="0" smtClean="0">
                            <a:latin typeface="Cambria Math" panose="02040503050406030204" pitchFamily="18" charset="0"/>
                            <a:cs typeface="Times New Roman" panose="02020603050405020304" pitchFamily="18" charset="0"/>
                          </a:rPr>
                        </m:ctrlPr>
                      </m:sSubPr>
                      <m:e>
                        <m:r>
                          <a:rPr lang="en-US" altLang="ja-JP" sz="2800" b="0" i="1" dirty="0" smtClean="0">
                            <a:latin typeface="Cambria Math" panose="02040503050406030204" pitchFamily="18" charset="0"/>
                            <a:cs typeface="Times New Roman" panose="02020603050405020304" pitchFamily="18" charset="0"/>
                          </a:rPr>
                          <m:t>𝑥</m:t>
                        </m:r>
                      </m:e>
                      <m:sub>
                        <m:r>
                          <a:rPr lang="en-US" altLang="ja-JP" sz="2800" b="0" i="1" dirty="0" smtClean="0">
                            <a:latin typeface="Cambria Math" panose="02040503050406030204" pitchFamily="18" charset="0"/>
                            <a:cs typeface="Times New Roman" panose="02020603050405020304" pitchFamily="18" charset="0"/>
                          </a:rPr>
                          <m:t>0</m:t>
                        </m:r>
                      </m:sub>
                    </m:sSub>
                    <m:r>
                      <a:rPr lang="en-US" altLang="ja-JP" sz="2800" b="0" i="1" dirty="0" smtClean="0">
                        <a:latin typeface="Cambria Math" panose="02040503050406030204" pitchFamily="18" charset="0"/>
                        <a:cs typeface="Times New Roman" panose="02020603050405020304" pitchFamily="18" charset="0"/>
                      </a:rPr>
                      <m:t>+</m:t>
                    </m:r>
                    <m:r>
                      <a:rPr lang="en-US" altLang="ja-JP" sz="2800" b="0" i="1" dirty="0" smtClean="0">
                        <a:latin typeface="Cambria Math" panose="02040503050406030204" pitchFamily="18" charset="0"/>
                        <a:cs typeface="Times New Roman" panose="02020603050405020304" pitchFamily="18" charset="0"/>
                      </a:rPr>
                      <m:t>𝑏</m:t>
                    </m:r>
                  </m:oMath>
                </a14:m>
                <a:r>
                  <a:rPr lang="ja-JP" altLang="en-US" sz="2800" dirty="0" smtClean="0">
                    <a:latin typeface="Times New Roman" panose="02020603050405020304" pitchFamily="18" charset="0"/>
                    <a:ea typeface="メイリオ" panose="020B0604030504040204" pitchFamily="50" charset="-128"/>
                    <a:cs typeface="Times New Roman" panose="02020603050405020304" pitchFamily="18" charset="0"/>
                  </a:rPr>
                  <a:t> より</a:t>
                </a:r>
                <a:endParaRPr lang="en-US" altLang="ja-JP" sz="2800" dirty="0" smtClean="0">
                  <a:latin typeface="Times New Roman" panose="02020603050405020304" pitchFamily="18" charset="0"/>
                  <a:ea typeface="メイリオ" panose="020B0604030504040204" pitchFamily="50" charset="-128"/>
                  <a:cs typeface="Times New Roman" panose="02020603050405020304" pitchFamily="18" charset="0"/>
                </a:endParaRPr>
              </a:p>
              <a:p>
                <a:pPr>
                  <a:spcBef>
                    <a:spcPts val="600"/>
                  </a:spcBef>
                </a:pPr>
                <a14:m>
                  <m:oMath xmlns:m="http://schemas.openxmlformats.org/officeDocument/2006/math">
                    <m:r>
                      <a:rPr lang="en-US" altLang="ja-JP" sz="2800" b="0" i="1" dirty="0" smtClean="0">
                        <a:latin typeface="Cambria Math" panose="02040503050406030204" pitchFamily="18" charset="0"/>
                        <a:cs typeface="Times New Roman" panose="02020603050405020304" pitchFamily="18" charset="0"/>
                      </a:rPr>
                      <m:t>𝑏</m:t>
                    </m:r>
                    <m:r>
                      <a:rPr lang="en-US" altLang="ja-JP" sz="2800" i="1" dirty="0">
                        <a:latin typeface="Cambria Math" panose="02040503050406030204" pitchFamily="18" charset="0"/>
                        <a:cs typeface="Times New Roman" panose="02020603050405020304" pitchFamily="18" charset="0"/>
                      </a:rPr>
                      <m:t>=</m:t>
                    </m:r>
                    <m:r>
                      <a:rPr lang="en-US" altLang="ja-JP" sz="2800" b="0" i="1" dirty="0" smtClean="0">
                        <a:latin typeface="Cambria Math" panose="02040503050406030204" pitchFamily="18" charset="0"/>
                        <a:cs typeface="Times New Roman" panose="02020603050405020304" pitchFamily="18" charset="0"/>
                      </a:rPr>
                      <m:t>−</m:t>
                    </m:r>
                    <m:r>
                      <a:rPr lang="en-US" altLang="ja-JP" sz="2800" i="1" dirty="0">
                        <a:latin typeface="Cambria Math" panose="02040503050406030204" pitchFamily="18" charset="0"/>
                        <a:cs typeface="Times New Roman" panose="02020603050405020304" pitchFamily="18" charset="0"/>
                      </a:rPr>
                      <m:t>𝑎</m:t>
                    </m:r>
                    <m:sSub>
                      <m:sSubPr>
                        <m:ctrlPr>
                          <a:rPr lang="en-US" altLang="ja-JP" sz="2800" i="1" dirty="0">
                            <a:latin typeface="Cambria Math" panose="02040503050406030204" pitchFamily="18" charset="0"/>
                            <a:cs typeface="Times New Roman" panose="02020603050405020304" pitchFamily="18" charset="0"/>
                          </a:rPr>
                        </m:ctrlPr>
                      </m:sSubPr>
                      <m:e>
                        <m:r>
                          <a:rPr lang="en-US" altLang="ja-JP" sz="2800" i="1" dirty="0">
                            <a:latin typeface="Cambria Math" panose="02040503050406030204" pitchFamily="18" charset="0"/>
                            <a:cs typeface="Times New Roman" panose="02020603050405020304" pitchFamily="18" charset="0"/>
                          </a:rPr>
                          <m:t>𝑥</m:t>
                        </m:r>
                      </m:e>
                      <m:sub>
                        <m:r>
                          <a:rPr lang="en-US" altLang="ja-JP" sz="2800" i="1" dirty="0">
                            <a:latin typeface="Cambria Math" panose="02040503050406030204" pitchFamily="18" charset="0"/>
                            <a:cs typeface="Times New Roman" panose="02020603050405020304" pitchFamily="18" charset="0"/>
                          </a:rPr>
                          <m:t>0</m:t>
                        </m:r>
                      </m:sub>
                    </m:sSub>
                    <m:r>
                      <a:rPr lang="en-US" altLang="ja-JP" sz="2800" b="0" i="1" dirty="0" smtClean="0">
                        <a:latin typeface="Cambria Math" panose="02040503050406030204" pitchFamily="18" charset="0"/>
                        <a:cs typeface="Times New Roman" panose="02020603050405020304" pitchFamily="18" charset="0"/>
                      </a:rPr>
                      <m:t>+</m:t>
                    </m:r>
                    <m:sSub>
                      <m:sSubPr>
                        <m:ctrlPr>
                          <a:rPr lang="en-US" altLang="ja-JP" sz="2800" i="1" dirty="0">
                            <a:latin typeface="Cambria Math" panose="02040503050406030204" pitchFamily="18" charset="0"/>
                            <a:cs typeface="Times New Roman" panose="02020603050405020304" pitchFamily="18" charset="0"/>
                          </a:rPr>
                        </m:ctrlPr>
                      </m:sSubPr>
                      <m:e>
                        <m:r>
                          <a:rPr lang="en-US" altLang="ja-JP" sz="2800" i="1" dirty="0">
                            <a:latin typeface="Cambria Math" panose="02040503050406030204" pitchFamily="18" charset="0"/>
                            <a:cs typeface="Times New Roman" panose="02020603050405020304" pitchFamily="18" charset="0"/>
                          </a:rPr>
                          <m:t>𝑦</m:t>
                        </m:r>
                      </m:e>
                      <m:sub>
                        <m:r>
                          <a:rPr lang="en-US" altLang="ja-JP" sz="2800" i="1" dirty="0">
                            <a:latin typeface="Cambria Math" panose="02040503050406030204" pitchFamily="18" charset="0"/>
                            <a:cs typeface="Times New Roman" panose="02020603050405020304" pitchFamily="18" charset="0"/>
                          </a:rPr>
                          <m:t>0</m:t>
                        </m:r>
                      </m:sub>
                    </m:sSub>
                  </m:oMath>
                </a14:m>
                <a:r>
                  <a:rPr lang="ja-JP" altLang="en-US" sz="2800" dirty="0" smtClean="0">
                    <a:latin typeface="Times New Roman" panose="02020603050405020304" pitchFamily="18" charset="0"/>
                    <a:ea typeface="メイリオ" panose="020B0604030504040204" pitchFamily="50" charset="-128"/>
                    <a:cs typeface="Times New Roman" panose="02020603050405020304" pitchFamily="18" charset="0"/>
                  </a:rPr>
                  <a:t> 　</a:t>
                </a:r>
                <a:endParaRPr lang="ja-JP" altLang="en-US" sz="2800" dirty="0">
                  <a:latin typeface="Times New Roman" panose="02020603050405020304" pitchFamily="18" charset="0"/>
                  <a:ea typeface="メイリオ" panose="020B0604030504040204" pitchFamily="50" charset="-128"/>
                  <a:cs typeface="Times New Roman" panose="02020603050405020304" pitchFamily="18" charset="0"/>
                </a:endParaRPr>
              </a:p>
            </p:txBody>
          </p:sp>
        </mc:Choice>
        <mc:Fallback xmlns="">
          <p:sp>
            <p:nvSpPr>
              <p:cNvPr id="38" name="正方形/長方形 37"/>
              <p:cNvSpPr>
                <a:spLocks noRot="1" noChangeAspect="1" noMove="1" noResize="1" noEditPoints="1" noAdjustHandles="1" noChangeArrowheads="1" noChangeShapeType="1" noTextEdit="1"/>
              </p:cNvSpPr>
              <p:nvPr/>
            </p:nvSpPr>
            <p:spPr>
              <a:xfrm>
                <a:off x="8095036" y="1177862"/>
                <a:ext cx="3009093" cy="1031051"/>
              </a:xfrm>
              <a:prstGeom prst="rect">
                <a:avLst/>
              </a:prstGeom>
              <a:blipFill rotWithShape="0">
                <a:blip r:embed="rId5"/>
                <a:stretch>
                  <a:fillRect l="-1215" t="-4734" r="-3036" b="-2959"/>
                </a:stretch>
              </a:blipFill>
            </p:spPr>
            <p:txBody>
              <a:bodyPr/>
              <a:lstStyle/>
              <a:p>
                <a:r>
                  <a:rPr lang="ja-JP" altLang="en-US">
                    <a:noFill/>
                  </a:rPr>
                  <a:t> </a:t>
                </a:r>
              </a:p>
            </p:txBody>
          </p:sp>
        </mc:Fallback>
      </mc:AlternateContent>
      <p:cxnSp>
        <p:nvCxnSpPr>
          <p:cNvPr id="39" name="直線コネクタ 38"/>
          <p:cNvCxnSpPr/>
          <p:nvPr/>
        </p:nvCxnSpPr>
        <p:spPr>
          <a:xfrm>
            <a:off x="7572375" y="2552700"/>
            <a:ext cx="1629208" cy="336550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49" name="直線コネクタ 48"/>
          <p:cNvCxnSpPr/>
          <p:nvPr/>
        </p:nvCxnSpPr>
        <p:spPr>
          <a:xfrm>
            <a:off x="8745151" y="5729288"/>
            <a:ext cx="4128" cy="86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直線コネクタ 49"/>
          <p:cNvCxnSpPr/>
          <p:nvPr/>
        </p:nvCxnSpPr>
        <p:spPr>
          <a:xfrm>
            <a:off x="9540603" y="5729288"/>
            <a:ext cx="4128" cy="86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直線コネクタ 50"/>
          <p:cNvCxnSpPr/>
          <p:nvPr/>
        </p:nvCxnSpPr>
        <p:spPr>
          <a:xfrm>
            <a:off x="10336054" y="5729288"/>
            <a:ext cx="4128" cy="86200"/>
          </a:xfrm>
          <a:prstGeom prst="line">
            <a:avLst/>
          </a:prstGeom>
        </p:spPr>
        <p:style>
          <a:lnRef idx="1">
            <a:schemeClr val="accent1"/>
          </a:lnRef>
          <a:fillRef idx="0">
            <a:schemeClr val="accent1"/>
          </a:fillRef>
          <a:effectRef idx="0">
            <a:schemeClr val="accent1"/>
          </a:effectRef>
          <a:fontRef idx="minor">
            <a:schemeClr val="tx1"/>
          </a:fontRef>
        </p:style>
      </p:cxnSp>
      <p:sp>
        <p:nvSpPr>
          <p:cNvPr id="53" name="円/楕円 52"/>
          <p:cNvSpPr/>
          <p:nvPr/>
        </p:nvSpPr>
        <p:spPr>
          <a:xfrm>
            <a:off x="8289471" y="4102553"/>
            <a:ext cx="130629" cy="13062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imes New Roman" panose="02020603050405020304" pitchFamily="18" charset="0"/>
              <a:ea typeface="メイリオ" panose="020B0604030504040204" pitchFamily="50" charset="-128"/>
              <a:cs typeface="Times New Roman" panose="02020603050405020304" pitchFamily="18" charset="0"/>
            </a:endParaRPr>
          </a:p>
        </p:txBody>
      </p:sp>
      <p:cxnSp>
        <p:nvCxnSpPr>
          <p:cNvPr id="55" name="直線コネクタ 54"/>
          <p:cNvCxnSpPr/>
          <p:nvPr/>
        </p:nvCxnSpPr>
        <p:spPr>
          <a:xfrm flipH="1" flipV="1">
            <a:off x="7954280" y="3346610"/>
            <a:ext cx="102302" cy="1428"/>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直線コネクタ 55"/>
          <p:cNvCxnSpPr/>
          <p:nvPr/>
        </p:nvCxnSpPr>
        <p:spPr>
          <a:xfrm flipH="1" flipV="1">
            <a:off x="7954280" y="4163613"/>
            <a:ext cx="102302" cy="1428"/>
          </a:xfrm>
          <a:prstGeom prst="line">
            <a:avLst/>
          </a:prstGeom>
        </p:spPr>
        <p:style>
          <a:lnRef idx="1">
            <a:schemeClr val="accent1"/>
          </a:lnRef>
          <a:fillRef idx="0">
            <a:schemeClr val="accent1"/>
          </a:fillRef>
          <a:effectRef idx="0">
            <a:schemeClr val="accent1"/>
          </a:effectRef>
          <a:fontRef idx="minor">
            <a:schemeClr val="tx1"/>
          </a:fontRef>
        </p:style>
      </p:cxnSp>
      <p:cxnSp>
        <p:nvCxnSpPr>
          <p:cNvPr id="57" name="直線コネクタ 56"/>
          <p:cNvCxnSpPr/>
          <p:nvPr/>
        </p:nvCxnSpPr>
        <p:spPr>
          <a:xfrm flipH="1" flipV="1">
            <a:off x="7954280" y="4980616"/>
            <a:ext cx="102302" cy="1428"/>
          </a:xfrm>
          <a:prstGeom prst="line">
            <a:avLst/>
          </a:prstGeom>
        </p:spPr>
        <p:style>
          <a:lnRef idx="1">
            <a:schemeClr val="accent1"/>
          </a:lnRef>
          <a:fillRef idx="0">
            <a:schemeClr val="accent1"/>
          </a:fillRef>
          <a:effectRef idx="0">
            <a:schemeClr val="accent1"/>
          </a:effectRef>
          <a:fontRef idx="minor">
            <a:schemeClr val="tx1"/>
          </a:fontRef>
        </p:style>
      </p:cxnSp>
      <p:cxnSp>
        <p:nvCxnSpPr>
          <p:cNvPr id="58" name="直線コネクタ 57"/>
          <p:cNvCxnSpPr/>
          <p:nvPr/>
        </p:nvCxnSpPr>
        <p:spPr>
          <a:xfrm flipH="1" flipV="1">
            <a:off x="7941561" y="3346610"/>
            <a:ext cx="102302" cy="1428"/>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1" name="正方形/長方形 60"/>
              <p:cNvSpPr/>
              <p:nvPr/>
            </p:nvSpPr>
            <p:spPr>
              <a:xfrm>
                <a:off x="8704978" y="4031734"/>
                <a:ext cx="1949380" cy="461665"/>
              </a:xfrm>
              <a:prstGeom prst="rect">
                <a:avLst/>
              </a:prstGeom>
            </p:spPr>
            <p:txBody>
              <a:bodyPr wrap="none">
                <a:spAutoFit/>
              </a:bodyPr>
              <a:lstStyle/>
              <a:p>
                <a14:m>
                  <m:oMath xmlns:m="http://schemas.openxmlformats.org/officeDocument/2006/math">
                    <m:r>
                      <a:rPr lang="en-US" altLang="ja-JP" sz="2400" i="1" dirty="0">
                        <a:latin typeface="Cambria Math" panose="02040503050406030204" pitchFamily="18" charset="0"/>
                        <a:cs typeface="Times New Roman" panose="02020603050405020304" pitchFamily="18" charset="0"/>
                      </a:rPr>
                      <m:t>𝑏</m:t>
                    </m:r>
                    <m:r>
                      <a:rPr lang="en-US" altLang="ja-JP" sz="2400" i="1" dirty="0">
                        <a:latin typeface="Cambria Math" panose="02040503050406030204" pitchFamily="18" charset="0"/>
                        <a:cs typeface="Times New Roman" panose="02020603050405020304" pitchFamily="18" charset="0"/>
                      </a:rPr>
                      <m:t>=−2</m:t>
                    </m:r>
                    <m:r>
                      <a:rPr lang="en-US" altLang="ja-JP" sz="2400" i="1" dirty="0">
                        <a:latin typeface="Cambria Math" panose="02040503050406030204" pitchFamily="18" charset="0"/>
                        <a:cs typeface="Times New Roman" panose="02020603050405020304" pitchFamily="18" charset="0"/>
                      </a:rPr>
                      <m:t>𝑎</m:t>
                    </m:r>
                    <m:r>
                      <a:rPr lang="en-US" altLang="ja-JP" sz="2400" i="1" dirty="0">
                        <a:latin typeface="Cambria Math" panose="02040503050406030204" pitchFamily="18" charset="0"/>
                        <a:cs typeface="Times New Roman" panose="02020603050405020304" pitchFamily="18" charset="0"/>
                      </a:rPr>
                      <m:t>+3</m:t>
                    </m:r>
                  </m:oMath>
                </a14:m>
                <a:r>
                  <a:rPr lang="en-US" altLang="ja-JP" sz="2400" dirty="0">
                    <a:latin typeface="Times New Roman" panose="02020603050405020304" pitchFamily="18" charset="0"/>
                    <a:ea typeface="メイリオ" panose="020B0604030504040204" pitchFamily="50" charset="-128"/>
                    <a:cs typeface="Times New Roman" panose="02020603050405020304" pitchFamily="18" charset="0"/>
                  </a:rPr>
                  <a:t> </a:t>
                </a:r>
                <a:endParaRPr lang="ja-JP" altLang="en-US" sz="2400" dirty="0"/>
              </a:p>
            </p:txBody>
          </p:sp>
        </mc:Choice>
        <mc:Fallback xmlns="">
          <p:sp>
            <p:nvSpPr>
              <p:cNvPr id="61" name="正方形/長方形 60"/>
              <p:cNvSpPr>
                <a:spLocks noRot="1" noChangeAspect="1" noMove="1" noResize="1" noEditPoints="1" noAdjustHandles="1" noChangeArrowheads="1" noChangeShapeType="1" noTextEdit="1"/>
              </p:cNvSpPr>
              <p:nvPr/>
            </p:nvSpPr>
            <p:spPr>
              <a:xfrm>
                <a:off x="8704978" y="4031734"/>
                <a:ext cx="1949380" cy="461665"/>
              </a:xfrm>
              <a:prstGeom prst="rect">
                <a:avLst/>
              </a:prstGeom>
              <a:blipFill rotWithShape="0">
                <a:blip r:embed="rId6"/>
                <a:stretch>
                  <a:fillRect l="-938"/>
                </a:stretch>
              </a:blipFill>
            </p:spPr>
            <p:txBody>
              <a:bodyPr/>
              <a:lstStyle/>
              <a:p>
                <a:r>
                  <a:rPr lang="ja-JP" altLang="en-US">
                    <a:noFill/>
                  </a:rPr>
                  <a:t> </a:t>
                </a:r>
              </a:p>
            </p:txBody>
          </p:sp>
        </mc:Fallback>
      </mc:AlternateContent>
      <p:sp>
        <p:nvSpPr>
          <p:cNvPr id="3" name="スライド番号プレースホルダー 2"/>
          <p:cNvSpPr>
            <a:spLocks noGrp="1"/>
          </p:cNvSpPr>
          <p:nvPr>
            <p:ph type="sldNum" sz="quarter" idx="12"/>
          </p:nvPr>
        </p:nvSpPr>
        <p:spPr/>
        <p:txBody>
          <a:bodyPr/>
          <a:lstStyle/>
          <a:p>
            <a:fld id="{F35DE295-420C-4265-BE54-AE59FA4027A6}" type="slidenum">
              <a:rPr kumimoji="1" lang="ja-JP" altLang="en-US" smtClean="0"/>
              <a:t>27</a:t>
            </a:fld>
            <a:endParaRPr kumimoji="1" lang="ja-JP" altLang="en-US"/>
          </a:p>
        </p:txBody>
      </p:sp>
    </p:spTree>
    <p:extLst>
      <p:ext uri="{BB962C8B-B14F-4D97-AF65-F5344CB8AC3E}">
        <p14:creationId xmlns:p14="http://schemas.microsoft.com/office/powerpoint/2010/main" val="52125893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41638" y="161926"/>
            <a:ext cx="11013333" cy="733270"/>
          </a:xfrm>
        </p:spPr>
        <p:txBody>
          <a:bodyPr>
            <a:normAutofit/>
          </a:bodyPr>
          <a:lstStyle/>
          <a:p>
            <a:pPr algn="ctr"/>
            <a:r>
              <a:rPr kumimoji="1" lang="en-US" altLang="ja-JP" sz="3600" i="1" dirty="0" err="1" smtClean="0">
                <a:latin typeface="Times New Roman" panose="02020603050405020304" pitchFamily="18" charset="0"/>
                <a:cs typeface="Times New Roman" panose="02020603050405020304" pitchFamily="18" charset="0"/>
              </a:rPr>
              <a:t>xy</a:t>
            </a:r>
            <a:r>
              <a:rPr kumimoji="1" lang="ja-JP" altLang="en-US" sz="3600" dirty="0" smtClean="0">
                <a:latin typeface="Times New Roman" panose="02020603050405020304" pitchFamily="18" charset="0"/>
                <a:cs typeface="Times New Roman" panose="02020603050405020304" pitchFamily="18" charset="0"/>
              </a:rPr>
              <a:t>空間と</a:t>
            </a:r>
            <a:r>
              <a:rPr lang="en-US" altLang="ja-JP" sz="3600" i="1" dirty="0" smtClean="0">
                <a:latin typeface="Times New Roman" panose="02020603050405020304" pitchFamily="18" charset="0"/>
                <a:cs typeface="Times New Roman" panose="02020603050405020304" pitchFamily="18" charset="0"/>
              </a:rPr>
              <a:t>ab</a:t>
            </a:r>
            <a:r>
              <a:rPr lang="ja-JP" altLang="en-US" sz="3600" dirty="0" smtClean="0">
                <a:latin typeface="Times New Roman" panose="02020603050405020304" pitchFamily="18" charset="0"/>
                <a:cs typeface="Times New Roman" panose="02020603050405020304" pitchFamily="18" charset="0"/>
              </a:rPr>
              <a:t>空間 </a:t>
            </a:r>
            <a:endParaRPr kumimoji="1" lang="ja-JP" altLang="en-US" sz="3600" dirty="0">
              <a:latin typeface="Times New Roman" panose="02020603050405020304" pitchFamily="18" charset="0"/>
              <a:cs typeface="Times New Roman" panose="02020603050405020304" pitchFamily="18" charset="0"/>
            </a:endParaRPr>
          </a:p>
        </p:txBody>
      </p:sp>
      <p:cxnSp>
        <p:nvCxnSpPr>
          <p:cNvPr id="5" name="直線矢印コネクタ 4"/>
          <p:cNvCxnSpPr/>
          <p:nvPr/>
        </p:nvCxnSpPr>
        <p:spPr>
          <a:xfrm>
            <a:off x="885370" y="5797620"/>
            <a:ext cx="3425372"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6" name="直線矢印コネクタ 5"/>
          <p:cNvCxnSpPr/>
          <p:nvPr/>
        </p:nvCxnSpPr>
        <p:spPr>
          <a:xfrm flipV="1">
            <a:off x="1161142" y="2909277"/>
            <a:ext cx="0" cy="3185887"/>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1" name="正方形/長方形 10"/>
          <p:cNvSpPr/>
          <p:nvPr/>
        </p:nvSpPr>
        <p:spPr>
          <a:xfrm>
            <a:off x="4109056" y="5660126"/>
            <a:ext cx="389850" cy="646331"/>
          </a:xfrm>
          <a:prstGeom prst="rect">
            <a:avLst/>
          </a:prstGeom>
        </p:spPr>
        <p:txBody>
          <a:bodyPr wrap="none">
            <a:spAutoFit/>
          </a:bodyPr>
          <a:lstStyle/>
          <a:p>
            <a:r>
              <a:rPr lang="en-US" altLang="ja-JP" sz="3600" i="1" dirty="0">
                <a:latin typeface="Times New Roman" panose="02020603050405020304" pitchFamily="18" charset="0"/>
                <a:ea typeface="メイリオ" panose="020B0604030504040204" pitchFamily="50" charset="-128"/>
                <a:cs typeface="Times New Roman" panose="02020603050405020304" pitchFamily="18" charset="0"/>
              </a:rPr>
              <a:t>x</a:t>
            </a:r>
            <a:endParaRPr lang="ja-JP" altLang="en-US" sz="3600" dirty="0">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12" name="正方形/長方形 11"/>
          <p:cNvSpPr/>
          <p:nvPr/>
        </p:nvSpPr>
        <p:spPr>
          <a:xfrm>
            <a:off x="712713" y="2554069"/>
            <a:ext cx="389850" cy="646331"/>
          </a:xfrm>
          <a:prstGeom prst="rect">
            <a:avLst/>
          </a:prstGeom>
        </p:spPr>
        <p:txBody>
          <a:bodyPr wrap="none">
            <a:spAutoFit/>
          </a:bodyPr>
          <a:lstStyle/>
          <a:p>
            <a:r>
              <a:rPr lang="en-US" altLang="ja-JP" sz="3600" i="1" dirty="0" smtClean="0">
                <a:latin typeface="Times New Roman" panose="02020603050405020304" pitchFamily="18" charset="0"/>
                <a:ea typeface="メイリオ" panose="020B0604030504040204" pitchFamily="50" charset="-128"/>
                <a:cs typeface="Times New Roman" panose="02020603050405020304" pitchFamily="18" charset="0"/>
              </a:rPr>
              <a:t>y</a:t>
            </a:r>
            <a:endParaRPr lang="ja-JP" altLang="en-US" sz="3600" dirty="0">
              <a:latin typeface="Times New Roman" panose="02020603050405020304" pitchFamily="18" charset="0"/>
              <a:ea typeface="メイリオ" panose="020B0604030504040204" pitchFamily="50" charset="-128"/>
              <a:cs typeface="Times New Roman" panose="02020603050405020304" pitchFamily="18" charset="0"/>
            </a:endParaRPr>
          </a:p>
        </p:txBody>
      </p:sp>
      <p:cxnSp>
        <p:nvCxnSpPr>
          <p:cNvPr id="13" name="直線矢印コネクタ 12"/>
          <p:cNvCxnSpPr/>
          <p:nvPr/>
        </p:nvCxnSpPr>
        <p:spPr>
          <a:xfrm>
            <a:off x="7678055" y="5797620"/>
            <a:ext cx="3425372"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4" name="直線矢印コネクタ 13"/>
          <p:cNvCxnSpPr/>
          <p:nvPr/>
        </p:nvCxnSpPr>
        <p:spPr>
          <a:xfrm flipV="1">
            <a:off x="7953827" y="2909277"/>
            <a:ext cx="0" cy="3185887"/>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5" name="正方形/長方形 14"/>
          <p:cNvSpPr/>
          <p:nvPr/>
        </p:nvSpPr>
        <p:spPr>
          <a:xfrm>
            <a:off x="11090427" y="5413383"/>
            <a:ext cx="415498" cy="646331"/>
          </a:xfrm>
          <a:prstGeom prst="rect">
            <a:avLst/>
          </a:prstGeom>
        </p:spPr>
        <p:txBody>
          <a:bodyPr wrap="none">
            <a:spAutoFit/>
          </a:bodyPr>
          <a:lstStyle/>
          <a:p>
            <a:r>
              <a:rPr lang="en-US" altLang="ja-JP" sz="3600" i="1" dirty="0" smtClean="0">
                <a:latin typeface="Times New Roman" panose="02020603050405020304" pitchFamily="18" charset="0"/>
                <a:ea typeface="メイリオ" panose="020B0604030504040204" pitchFamily="50" charset="-128"/>
                <a:cs typeface="Times New Roman" panose="02020603050405020304" pitchFamily="18" charset="0"/>
              </a:rPr>
              <a:t>a</a:t>
            </a:r>
            <a:endParaRPr lang="ja-JP" altLang="en-US" sz="3600" dirty="0">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16" name="正方形/長方形 15"/>
          <p:cNvSpPr/>
          <p:nvPr/>
        </p:nvSpPr>
        <p:spPr>
          <a:xfrm>
            <a:off x="7678392" y="2430502"/>
            <a:ext cx="415498" cy="646331"/>
          </a:xfrm>
          <a:prstGeom prst="rect">
            <a:avLst/>
          </a:prstGeom>
        </p:spPr>
        <p:txBody>
          <a:bodyPr wrap="none">
            <a:spAutoFit/>
          </a:bodyPr>
          <a:lstStyle/>
          <a:p>
            <a:r>
              <a:rPr lang="en-US" altLang="ja-JP" sz="3600" i="1" dirty="0">
                <a:latin typeface="Times New Roman" panose="02020603050405020304" pitchFamily="18" charset="0"/>
                <a:ea typeface="メイリオ" panose="020B0604030504040204" pitchFamily="50" charset="-128"/>
                <a:cs typeface="Times New Roman" panose="02020603050405020304" pitchFamily="18" charset="0"/>
              </a:rPr>
              <a:t>b</a:t>
            </a:r>
            <a:endParaRPr lang="ja-JP" altLang="en-US" sz="3600" dirty="0">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20" name="右矢印 19"/>
          <p:cNvSpPr/>
          <p:nvPr/>
        </p:nvSpPr>
        <p:spPr>
          <a:xfrm>
            <a:off x="5038481" y="2172432"/>
            <a:ext cx="2249714" cy="6386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imes New Roman" panose="02020603050405020304" pitchFamily="18" charset="0"/>
              <a:ea typeface="メイリオ" panose="020B0604030504040204" pitchFamily="50" charset="-128"/>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3" name="正方形/長方形 22"/>
              <p:cNvSpPr/>
              <p:nvPr/>
            </p:nvSpPr>
            <p:spPr>
              <a:xfrm>
                <a:off x="627436" y="1114362"/>
                <a:ext cx="4480842" cy="1031051"/>
              </a:xfrm>
              <a:prstGeom prst="rect">
                <a:avLst/>
              </a:prstGeom>
            </p:spPr>
            <p:txBody>
              <a:bodyPr wrap="none">
                <a:spAutoFit/>
              </a:bodyPr>
              <a:lstStyle/>
              <a:p>
                <a:pPr>
                  <a:spcBef>
                    <a:spcPts val="600"/>
                  </a:spcBef>
                </a:pP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直線</a:t>
                </a:r>
                <a14:m>
                  <m:oMath xmlns:m="http://schemas.openxmlformats.org/officeDocument/2006/math">
                    <m:r>
                      <a:rPr lang="en-US" altLang="ja-JP" sz="2800" b="0" i="1" dirty="0" smtClean="0">
                        <a:latin typeface="Cambria Math" panose="02040503050406030204" pitchFamily="18" charset="0"/>
                        <a:cs typeface="Times New Roman" panose="02020603050405020304" pitchFamily="18" charset="0"/>
                      </a:rPr>
                      <m:t>𝑦</m:t>
                    </m:r>
                    <m:r>
                      <a:rPr lang="en-US" altLang="ja-JP" sz="2800" b="0" i="1" dirty="0" smtClean="0">
                        <a:latin typeface="Cambria Math" panose="02040503050406030204" pitchFamily="18" charset="0"/>
                        <a:cs typeface="Times New Roman" panose="02020603050405020304" pitchFamily="18" charset="0"/>
                      </a:rPr>
                      <m:t>=</m:t>
                    </m:r>
                    <m:sSub>
                      <m:sSubPr>
                        <m:ctrlPr>
                          <a:rPr lang="en-US" altLang="ja-JP" sz="2800" b="0" i="1" dirty="0" smtClean="0">
                            <a:latin typeface="Cambria Math" panose="02040503050406030204" pitchFamily="18" charset="0"/>
                            <a:cs typeface="Times New Roman" panose="02020603050405020304" pitchFamily="18" charset="0"/>
                          </a:rPr>
                        </m:ctrlPr>
                      </m:sSubPr>
                      <m:e>
                        <m:r>
                          <a:rPr lang="en-US" altLang="ja-JP" sz="2800" i="1" dirty="0">
                            <a:latin typeface="Cambria Math" panose="02040503050406030204" pitchFamily="18" charset="0"/>
                            <a:cs typeface="Times New Roman" panose="02020603050405020304" pitchFamily="18" charset="0"/>
                          </a:rPr>
                          <m:t>𝑎</m:t>
                        </m:r>
                      </m:e>
                      <m:sub>
                        <m:r>
                          <a:rPr lang="en-US" altLang="ja-JP" sz="2800" b="0" i="1" dirty="0" smtClean="0">
                            <a:latin typeface="Cambria Math" panose="02040503050406030204" pitchFamily="18" charset="0"/>
                            <a:cs typeface="Times New Roman" panose="02020603050405020304" pitchFamily="18" charset="0"/>
                          </a:rPr>
                          <m:t>0</m:t>
                        </m:r>
                      </m:sub>
                    </m:sSub>
                    <m:r>
                      <a:rPr lang="en-US" altLang="ja-JP" sz="2800" b="0" i="1" dirty="0" smtClean="0">
                        <a:latin typeface="Cambria Math" panose="02040503050406030204" pitchFamily="18" charset="0"/>
                        <a:cs typeface="Times New Roman" panose="02020603050405020304" pitchFamily="18" charset="0"/>
                      </a:rPr>
                      <m:t>𝑥</m:t>
                    </m:r>
                    <m:r>
                      <a:rPr lang="en-US" altLang="ja-JP" sz="2800" b="0" i="1" dirty="0" smtClean="0">
                        <a:latin typeface="Cambria Math" panose="02040503050406030204" pitchFamily="18" charset="0"/>
                        <a:cs typeface="Times New Roman" panose="02020603050405020304" pitchFamily="18" charset="0"/>
                      </a:rPr>
                      <m:t>+</m:t>
                    </m:r>
                    <m:sSub>
                      <m:sSubPr>
                        <m:ctrlPr>
                          <a:rPr lang="en-US" altLang="ja-JP" sz="2800" b="0" i="1" dirty="0" smtClean="0">
                            <a:latin typeface="Cambria Math" panose="02040503050406030204" pitchFamily="18" charset="0"/>
                            <a:cs typeface="Times New Roman" panose="02020603050405020304" pitchFamily="18" charset="0"/>
                          </a:rPr>
                        </m:ctrlPr>
                      </m:sSubPr>
                      <m:e>
                        <m:r>
                          <a:rPr lang="en-US" altLang="ja-JP" sz="2800" b="0" i="1" dirty="0" smtClean="0">
                            <a:latin typeface="Cambria Math" panose="02040503050406030204" pitchFamily="18" charset="0"/>
                            <a:cs typeface="Times New Roman" panose="02020603050405020304" pitchFamily="18" charset="0"/>
                          </a:rPr>
                          <m:t>𝑏</m:t>
                        </m:r>
                      </m:e>
                      <m:sub>
                        <m:r>
                          <a:rPr lang="en-US" altLang="ja-JP" sz="2800" b="0" i="1" dirty="0" smtClean="0">
                            <a:latin typeface="Cambria Math" panose="02040503050406030204" pitchFamily="18" charset="0"/>
                            <a:cs typeface="Times New Roman" panose="02020603050405020304" pitchFamily="18" charset="0"/>
                          </a:rPr>
                          <m:t>0</m:t>
                        </m:r>
                      </m:sub>
                    </m:sSub>
                  </m:oMath>
                </a14:m>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 上の点群</a:t>
                </a:r>
                <a:endPar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を通る直線</a:t>
                </a: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群</a:t>
                </a:r>
              </a:p>
            </p:txBody>
          </p:sp>
        </mc:Choice>
        <mc:Fallback xmlns="">
          <p:sp>
            <p:nvSpPr>
              <p:cNvPr id="23" name="正方形/長方形 22"/>
              <p:cNvSpPr>
                <a:spLocks noRot="1" noChangeAspect="1" noMove="1" noResize="1" noEditPoints="1" noAdjustHandles="1" noChangeArrowheads="1" noChangeShapeType="1" noTextEdit="1"/>
              </p:cNvSpPr>
              <p:nvPr/>
            </p:nvSpPr>
            <p:spPr>
              <a:xfrm>
                <a:off x="627436" y="1114362"/>
                <a:ext cx="4480842" cy="1031051"/>
              </a:xfrm>
              <a:prstGeom prst="rect">
                <a:avLst/>
              </a:prstGeom>
              <a:blipFill rotWithShape="0">
                <a:blip r:embed="rId2"/>
                <a:stretch>
                  <a:fillRect l="-2857" t="-5325" r="-1497" b="-1597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6" name="正方形/長方形 25"/>
              <p:cNvSpPr/>
              <p:nvPr/>
            </p:nvSpPr>
            <p:spPr>
              <a:xfrm>
                <a:off x="4894817" y="2820577"/>
                <a:ext cx="2674771" cy="3727046"/>
              </a:xfrm>
              <a:prstGeom prst="rect">
                <a:avLst/>
              </a:prstGeom>
            </p:spPr>
            <p:txBody>
              <a:bodyPr wrap="none">
                <a:spAutoFit/>
              </a:bodyPr>
              <a:lstStyle/>
              <a:p>
                <a:pPr>
                  <a:spcBef>
                    <a:spcPts val="600"/>
                  </a:spcBef>
                </a:pPr>
                <a14:m>
                  <m:oMath xmlns:m="http://schemas.openxmlformats.org/officeDocument/2006/math">
                    <m:r>
                      <a:rPr lang="en-US" altLang="ja-JP" sz="2000" i="1" dirty="0" smtClean="0">
                        <a:latin typeface="Cambria Math" panose="02040503050406030204" pitchFamily="18" charset="0"/>
                        <a:cs typeface="Times New Roman" panose="02020603050405020304" pitchFamily="18" charset="0"/>
                      </a:rPr>
                      <m:t>𝑦</m:t>
                    </m:r>
                    <m:r>
                      <a:rPr lang="en-US" altLang="ja-JP" sz="2000" i="1" dirty="0" smtClean="0">
                        <a:latin typeface="Cambria Math" panose="02040503050406030204" pitchFamily="18" charset="0"/>
                        <a:cs typeface="Times New Roman" panose="02020603050405020304" pitchFamily="18" charset="0"/>
                      </a:rPr>
                      <m:t>=</m:t>
                    </m:r>
                    <m:f>
                      <m:fPr>
                        <m:ctrlPr>
                          <a:rPr lang="en-US" altLang="ja-JP" sz="2000" i="1" dirty="0">
                            <a:latin typeface="Cambria Math" panose="02040503050406030204" pitchFamily="18" charset="0"/>
                            <a:cs typeface="Times New Roman" panose="02020603050405020304" pitchFamily="18" charset="0"/>
                          </a:rPr>
                        </m:ctrlPr>
                      </m:fPr>
                      <m:num>
                        <m:r>
                          <a:rPr lang="en-US" altLang="ja-JP" sz="2000" i="1" dirty="0">
                            <a:latin typeface="Cambria Math" panose="02040503050406030204" pitchFamily="18" charset="0"/>
                            <a:cs typeface="Times New Roman" panose="02020603050405020304" pitchFamily="18" charset="0"/>
                          </a:rPr>
                          <m:t>1</m:t>
                        </m:r>
                      </m:num>
                      <m:den>
                        <m:r>
                          <a:rPr lang="en-US" altLang="ja-JP" sz="2000" i="1" dirty="0">
                            <a:latin typeface="Cambria Math" panose="02040503050406030204" pitchFamily="18" charset="0"/>
                            <a:cs typeface="Times New Roman" panose="02020603050405020304" pitchFamily="18" charset="0"/>
                          </a:rPr>
                          <m:t>2</m:t>
                        </m:r>
                      </m:den>
                    </m:f>
                    <m:r>
                      <a:rPr lang="en-US" altLang="ja-JP" sz="2000" i="1" dirty="0">
                        <a:latin typeface="Cambria Math" panose="02040503050406030204" pitchFamily="18" charset="0"/>
                        <a:cs typeface="Times New Roman" panose="02020603050405020304" pitchFamily="18" charset="0"/>
                      </a:rPr>
                      <m:t>𝑥</m:t>
                    </m:r>
                    <m:r>
                      <a:rPr lang="en-US" altLang="ja-JP" sz="2000" i="1" dirty="0">
                        <a:latin typeface="Cambria Math" panose="02040503050406030204" pitchFamily="18" charset="0"/>
                        <a:cs typeface="Times New Roman" panose="02020603050405020304" pitchFamily="18" charset="0"/>
                      </a:rPr>
                      <m:t>+2</m:t>
                    </m:r>
                  </m:oMath>
                </a14:m>
                <a:r>
                  <a:rPr lang="ja-JP" altLang="en-US" sz="2000" dirty="0">
                    <a:latin typeface="Times New Roman" panose="02020603050405020304" pitchFamily="18" charset="0"/>
                    <a:ea typeface="メイリオ" panose="020B0604030504040204" pitchFamily="50" charset="-128"/>
                    <a:cs typeface="Times New Roman" panose="02020603050405020304" pitchFamily="18" charset="0"/>
                  </a:rPr>
                  <a:t> </a:t>
                </a:r>
                <a:r>
                  <a:rPr lang="ja-JP" altLang="en-US" sz="2000" dirty="0" smtClean="0">
                    <a:latin typeface="Times New Roman" panose="02020603050405020304" pitchFamily="18" charset="0"/>
                    <a:ea typeface="メイリオ" panose="020B0604030504040204" pitchFamily="50" charset="-128"/>
                    <a:cs typeface="Times New Roman" panose="02020603050405020304" pitchFamily="18" charset="0"/>
                  </a:rPr>
                  <a:t>上の点群</a:t>
                </a:r>
                <a:endParaRPr lang="en-US" altLang="ja-JP" sz="2000" dirty="0" smtClean="0">
                  <a:latin typeface="Times New Roman" panose="02020603050405020304" pitchFamily="18" charset="0"/>
                  <a:ea typeface="メイリオ" panose="020B0604030504040204" pitchFamily="50" charset="-128"/>
                  <a:cs typeface="Times New Roman" panose="02020603050405020304" pitchFamily="18" charset="0"/>
                </a:endParaRPr>
              </a:p>
              <a:p>
                <a:pPr>
                  <a:spcBef>
                    <a:spcPts val="600"/>
                  </a:spcBef>
                </a:pPr>
                <a:r>
                  <a:rPr lang="ja-JP" altLang="en-US" sz="2000" dirty="0" smtClean="0">
                    <a:latin typeface="Times New Roman" panose="02020603050405020304" pitchFamily="18" charset="0"/>
                    <a:ea typeface="メイリオ" panose="020B0604030504040204" pitchFamily="50" charset="-128"/>
                    <a:cs typeface="Times New Roman" panose="02020603050405020304" pitchFamily="18" charset="0"/>
                  </a:rPr>
                  <a:t>を通る直線群は</a:t>
                </a:r>
                <a:endParaRPr lang="en-US" altLang="ja-JP" sz="2000" dirty="0" smtClean="0">
                  <a:latin typeface="Times New Roman" panose="02020603050405020304" pitchFamily="18" charset="0"/>
                  <a:ea typeface="メイリオ" panose="020B0604030504040204" pitchFamily="50" charset="-128"/>
                  <a:cs typeface="Times New Roman" panose="02020603050405020304" pitchFamily="18" charset="0"/>
                </a:endParaRPr>
              </a:p>
              <a:p>
                <a:pPr>
                  <a:spcBef>
                    <a:spcPts val="600"/>
                  </a:spcBef>
                </a:pPr>
                <a14:m>
                  <m:oMath xmlns:m="http://schemas.openxmlformats.org/officeDocument/2006/math">
                    <m:r>
                      <a:rPr lang="en-US" altLang="ja-JP" sz="2000" i="1" dirty="0">
                        <a:latin typeface="Cambria Math" panose="02040503050406030204" pitchFamily="18" charset="0"/>
                        <a:cs typeface="Times New Roman" panose="02020603050405020304" pitchFamily="18" charset="0"/>
                      </a:rPr>
                      <m:t>𝑏</m:t>
                    </m:r>
                    <m:r>
                      <a:rPr lang="en-US" altLang="ja-JP" sz="2000" i="1" dirty="0">
                        <a:latin typeface="Cambria Math" panose="02040503050406030204" pitchFamily="18" charset="0"/>
                        <a:cs typeface="Times New Roman" panose="02020603050405020304" pitchFamily="18" charset="0"/>
                      </a:rPr>
                      <m:t>=−</m:t>
                    </m:r>
                    <m:r>
                      <a:rPr lang="en-US" altLang="ja-JP" sz="2000" i="1" dirty="0">
                        <a:latin typeface="Cambria Math" panose="02040503050406030204" pitchFamily="18" charset="0"/>
                        <a:cs typeface="Times New Roman" panose="02020603050405020304" pitchFamily="18" charset="0"/>
                      </a:rPr>
                      <m:t>𝑎</m:t>
                    </m:r>
                    <m:sSub>
                      <m:sSubPr>
                        <m:ctrlPr>
                          <a:rPr lang="en-US" altLang="ja-JP" sz="2000" i="1" dirty="0">
                            <a:latin typeface="Cambria Math" panose="02040503050406030204" pitchFamily="18" charset="0"/>
                            <a:cs typeface="Times New Roman" panose="02020603050405020304" pitchFamily="18" charset="0"/>
                          </a:rPr>
                        </m:ctrlPr>
                      </m:sSubPr>
                      <m:e>
                        <m:r>
                          <a:rPr lang="en-US" altLang="ja-JP" sz="2000" i="1" dirty="0">
                            <a:latin typeface="Cambria Math" panose="02040503050406030204" pitchFamily="18" charset="0"/>
                            <a:cs typeface="Times New Roman" panose="02020603050405020304" pitchFamily="18" charset="0"/>
                          </a:rPr>
                          <m:t>𝑥</m:t>
                        </m:r>
                      </m:e>
                      <m:sub>
                        <m:r>
                          <a:rPr lang="en-US" altLang="ja-JP" sz="2000" i="1" dirty="0">
                            <a:latin typeface="Cambria Math" panose="02040503050406030204" pitchFamily="18" charset="0"/>
                            <a:cs typeface="Times New Roman" panose="02020603050405020304" pitchFamily="18" charset="0"/>
                          </a:rPr>
                          <m:t>0</m:t>
                        </m:r>
                      </m:sub>
                    </m:sSub>
                    <m:r>
                      <a:rPr lang="en-US" altLang="ja-JP" sz="2000" i="1" dirty="0">
                        <a:latin typeface="Cambria Math" panose="02040503050406030204" pitchFamily="18" charset="0"/>
                        <a:cs typeface="Times New Roman" panose="02020603050405020304" pitchFamily="18" charset="0"/>
                      </a:rPr>
                      <m:t>+</m:t>
                    </m:r>
                    <m:f>
                      <m:fPr>
                        <m:ctrlPr>
                          <a:rPr lang="en-US" altLang="ja-JP" sz="2000" i="1" dirty="0">
                            <a:latin typeface="Cambria Math" panose="02040503050406030204" pitchFamily="18" charset="0"/>
                            <a:cs typeface="Times New Roman" panose="02020603050405020304" pitchFamily="18" charset="0"/>
                          </a:rPr>
                        </m:ctrlPr>
                      </m:fPr>
                      <m:num>
                        <m:r>
                          <a:rPr lang="en-US" altLang="ja-JP" sz="2000" i="1" dirty="0">
                            <a:latin typeface="Cambria Math" panose="02040503050406030204" pitchFamily="18" charset="0"/>
                            <a:cs typeface="Times New Roman" panose="02020603050405020304" pitchFamily="18" charset="0"/>
                          </a:rPr>
                          <m:t>1</m:t>
                        </m:r>
                      </m:num>
                      <m:den>
                        <m:r>
                          <a:rPr lang="en-US" altLang="ja-JP" sz="2000" i="1" dirty="0">
                            <a:latin typeface="Cambria Math" panose="02040503050406030204" pitchFamily="18" charset="0"/>
                            <a:cs typeface="Times New Roman" panose="02020603050405020304" pitchFamily="18" charset="0"/>
                          </a:rPr>
                          <m:t>2</m:t>
                        </m:r>
                      </m:den>
                    </m:f>
                    <m:sSub>
                      <m:sSubPr>
                        <m:ctrlPr>
                          <a:rPr lang="en-US" altLang="ja-JP" sz="2000" i="1" dirty="0">
                            <a:latin typeface="Cambria Math" panose="02040503050406030204" pitchFamily="18" charset="0"/>
                            <a:cs typeface="Times New Roman" panose="02020603050405020304" pitchFamily="18" charset="0"/>
                          </a:rPr>
                        </m:ctrlPr>
                      </m:sSubPr>
                      <m:e>
                        <m:r>
                          <a:rPr lang="en-US" altLang="ja-JP" sz="2000" i="1" dirty="0">
                            <a:latin typeface="Cambria Math" panose="02040503050406030204" pitchFamily="18" charset="0"/>
                            <a:cs typeface="Times New Roman" panose="02020603050405020304" pitchFamily="18" charset="0"/>
                          </a:rPr>
                          <m:t>𝑥</m:t>
                        </m:r>
                      </m:e>
                      <m:sub>
                        <m:r>
                          <a:rPr lang="en-US" altLang="ja-JP" sz="2000" i="1" dirty="0">
                            <a:latin typeface="Cambria Math" panose="02040503050406030204" pitchFamily="18" charset="0"/>
                            <a:cs typeface="Times New Roman" panose="02020603050405020304" pitchFamily="18" charset="0"/>
                          </a:rPr>
                          <m:t>0</m:t>
                        </m:r>
                      </m:sub>
                    </m:sSub>
                    <m:r>
                      <a:rPr lang="en-US" altLang="ja-JP" sz="2000" i="1" dirty="0">
                        <a:latin typeface="Cambria Math" panose="02040503050406030204" pitchFamily="18" charset="0"/>
                        <a:cs typeface="Times New Roman" panose="02020603050405020304" pitchFamily="18" charset="0"/>
                      </a:rPr>
                      <m:t>+2</m:t>
                    </m:r>
                  </m:oMath>
                </a14:m>
                <a:r>
                  <a:rPr lang="ja-JP" altLang="en-US" sz="2000" dirty="0" smtClean="0">
                    <a:latin typeface="Times New Roman" panose="02020603050405020304" pitchFamily="18" charset="0"/>
                    <a:ea typeface="メイリオ" panose="020B0604030504040204" pitchFamily="50" charset="-128"/>
                    <a:cs typeface="Times New Roman" panose="02020603050405020304" pitchFamily="18" charset="0"/>
                  </a:rPr>
                  <a:t>　</a:t>
                </a:r>
                <a:endParaRPr lang="en-US" altLang="ja-JP" sz="2000" dirty="0" smtClean="0">
                  <a:latin typeface="Times New Roman" panose="02020603050405020304" pitchFamily="18" charset="0"/>
                  <a:ea typeface="メイリオ" panose="020B0604030504040204" pitchFamily="50" charset="-128"/>
                  <a:cs typeface="Times New Roman" panose="02020603050405020304" pitchFamily="18" charset="0"/>
                </a:endParaRPr>
              </a:p>
              <a:p>
                <a:pPr>
                  <a:spcBef>
                    <a:spcPts val="600"/>
                  </a:spcBef>
                </a:pPr>
                <a:r>
                  <a:rPr lang="ja-JP" altLang="en-US" sz="2000" dirty="0" smtClean="0">
                    <a:latin typeface="Times New Roman" panose="02020603050405020304" pitchFamily="18" charset="0"/>
                    <a:ea typeface="メイリオ" panose="020B0604030504040204" pitchFamily="50" charset="-128"/>
                    <a:cs typeface="Times New Roman" panose="02020603050405020304" pitchFamily="18" charset="0"/>
                  </a:rPr>
                  <a:t>と</a:t>
                </a:r>
                <a:r>
                  <a:rPr lang="ja-JP" altLang="en-US" sz="2000" dirty="0">
                    <a:latin typeface="Times New Roman" panose="02020603050405020304" pitchFamily="18" charset="0"/>
                    <a:ea typeface="メイリオ" panose="020B0604030504040204" pitchFamily="50" charset="-128"/>
                    <a:cs typeface="Times New Roman" panose="02020603050405020304" pitchFamily="18" charset="0"/>
                  </a:rPr>
                  <a:t>表</a:t>
                </a:r>
                <a:r>
                  <a:rPr lang="ja-JP" altLang="en-US" sz="2000" dirty="0" smtClean="0">
                    <a:latin typeface="Times New Roman" panose="02020603050405020304" pitchFamily="18" charset="0"/>
                    <a:ea typeface="メイリオ" panose="020B0604030504040204" pitchFamily="50" charset="-128"/>
                    <a:cs typeface="Times New Roman" panose="02020603050405020304" pitchFamily="18" charset="0"/>
                  </a:rPr>
                  <a:t>せる</a:t>
                </a:r>
                <a:r>
                  <a:rPr lang="en-US" altLang="ja-JP" sz="2000" dirty="0" smtClean="0">
                    <a:latin typeface="Times New Roman" panose="02020603050405020304" pitchFamily="18" charset="0"/>
                    <a:ea typeface="メイリオ" panose="020B0604030504040204" pitchFamily="50" charset="-128"/>
                    <a:cs typeface="Times New Roman" panose="02020603050405020304" pitchFamily="18" charset="0"/>
                  </a:rPr>
                  <a:t> </a:t>
                </a:r>
              </a:p>
              <a:p>
                <a:pPr>
                  <a:spcBef>
                    <a:spcPts val="600"/>
                  </a:spcBef>
                </a:pPr>
                <a:endParaRPr lang="en-US" altLang="ja-JP" sz="2000" dirty="0" smtClean="0">
                  <a:latin typeface="Times New Roman" panose="02020603050405020304" pitchFamily="18" charset="0"/>
                  <a:ea typeface="メイリオ" panose="020B0604030504040204" pitchFamily="50" charset="-128"/>
                  <a:cs typeface="Times New Roman" panose="02020603050405020304" pitchFamily="18" charset="0"/>
                </a:endParaRPr>
              </a:p>
              <a:p>
                <a:pPr>
                  <a:spcBef>
                    <a:spcPts val="600"/>
                  </a:spcBef>
                </a:pPr>
                <a14:m>
                  <m:oMath xmlns:m="http://schemas.openxmlformats.org/officeDocument/2006/math">
                    <m:sSub>
                      <m:sSubPr>
                        <m:ctrlPr>
                          <a:rPr lang="en-US" altLang="ja-JP" i="1" dirty="0">
                            <a:latin typeface="Cambria Math" panose="02040503050406030204" pitchFamily="18" charset="0"/>
                            <a:cs typeface="Times New Roman" panose="02020603050405020304" pitchFamily="18" charset="0"/>
                          </a:rPr>
                        </m:ctrlPr>
                      </m:sSubPr>
                      <m:e>
                        <m:r>
                          <a:rPr lang="en-US" altLang="ja-JP" i="1" dirty="0">
                            <a:latin typeface="Cambria Math" panose="02040503050406030204" pitchFamily="18" charset="0"/>
                            <a:cs typeface="Times New Roman" panose="02020603050405020304" pitchFamily="18" charset="0"/>
                          </a:rPr>
                          <m:t>𝑥</m:t>
                        </m:r>
                      </m:e>
                      <m:sub>
                        <m:r>
                          <a:rPr lang="en-US" altLang="ja-JP" i="1" dirty="0">
                            <a:latin typeface="Cambria Math" panose="02040503050406030204" pitchFamily="18" charset="0"/>
                            <a:cs typeface="Times New Roman" panose="02020603050405020304" pitchFamily="18" charset="0"/>
                          </a:rPr>
                          <m:t>0</m:t>
                        </m:r>
                      </m:sub>
                    </m:sSub>
                    <m:r>
                      <a:rPr lang="en-US" altLang="ja-JP" b="0" i="1" dirty="0" smtClean="0">
                        <a:latin typeface="Cambria Math" panose="02040503050406030204" pitchFamily="18" charset="0"/>
                        <a:cs typeface="Times New Roman" panose="02020603050405020304" pitchFamily="18" charset="0"/>
                      </a:rPr>
                      <m:t>=0→</m:t>
                    </m:r>
                    <m:r>
                      <a:rPr lang="en-US" altLang="ja-JP" b="0" i="1" dirty="0" smtClean="0">
                        <a:latin typeface="Cambria Math" panose="02040503050406030204" pitchFamily="18" charset="0"/>
                        <a:cs typeface="Times New Roman" panose="02020603050405020304" pitchFamily="18" charset="0"/>
                      </a:rPr>
                      <m:t>𝑏</m:t>
                    </m:r>
                    <m:r>
                      <a:rPr lang="en-US" altLang="ja-JP" b="0" i="1" dirty="0" smtClean="0">
                        <a:latin typeface="Cambria Math" panose="02040503050406030204" pitchFamily="18" charset="0"/>
                        <a:cs typeface="Times New Roman" panose="02020603050405020304" pitchFamily="18" charset="0"/>
                      </a:rPr>
                      <m:t>=2</m:t>
                    </m:r>
                  </m:oMath>
                </a14:m>
                <a:r>
                  <a:rPr lang="en-US" altLang="ja-JP" dirty="0" smtClean="0">
                    <a:latin typeface="Times New Roman" panose="02020603050405020304" pitchFamily="18" charset="0"/>
                    <a:ea typeface="メイリオ" panose="020B0604030504040204" pitchFamily="50" charset="-128"/>
                    <a:cs typeface="Times New Roman" panose="02020603050405020304" pitchFamily="18" charset="0"/>
                  </a:rPr>
                  <a:t> </a:t>
                </a:r>
              </a:p>
              <a:p>
                <a:pPr>
                  <a:spcBef>
                    <a:spcPts val="600"/>
                  </a:spcBef>
                </a:pPr>
                <a14:m>
                  <m:oMath xmlns:m="http://schemas.openxmlformats.org/officeDocument/2006/math">
                    <m:sSub>
                      <m:sSubPr>
                        <m:ctrlPr>
                          <a:rPr lang="en-US" altLang="ja-JP" i="1" dirty="0">
                            <a:latin typeface="Cambria Math" panose="02040503050406030204" pitchFamily="18" charset="0"/>
                            <a:cs typeface="Times New Roman" panose="02020603050405020304" pitchFamily="18" charset="0"/>
                          </a:rPr>
                        </m:ctrlPr>
                      </m:sSubPr>
                      <m:e>
                        <m:r>
                          <a:rPr lang="en-US" altLang="ja-JP" i="1" dirty="0">
                            <a:latin typeface="Cambria Math" panose="02040503050406030204" pitchFamily="18" charset="0"/>
                            <a:cs typeface="Times New Roman" panose="02020603050405020304" pitchFamily="18" charset="0"/>
                          </a:rPr>
                          <m:t>𝑥</m:t>
                        </m:r>
                      </m:e>
                      <m:sub>
                        <m:r>
                          <a:rPr lang="en-US" altLang="ja-JP" i="1" dirty="0">
                            <a:latin typeface="Cambria Math" panose="02040503050406030204" pitchFamily="18" charset="0"/>
                            <a:cs typeface="Times New Roman" panose="02020603050405020304" pitchFamily="18" charset="0"/>
                          </a:rPr>
                          <m:t>0</m:t>
                        </m:r>
                      </m:sub>
                    </m:sSub>
                    <m:r>
                      <a:rPr lang="en-US" altLang="ja-JP" i="1" dirty="0">
                        <a:latin typeface="Cambria Math" panose="02040503050406030204" pitchFamily="18" charset="0"/>
                        <a:cs typeface="Times New Roman" panose="02020603050405020304" pitchFamily="18" charset="0"/>
                      </a:rPr>
                      <m:t>=</m:t>
                    </m:r>
                    <m:r>
                      <a:rPr lang="en-US" altLang="ja-JP" b="0" i="1" dirty="0" smtClean="0">
                        <a:latin typeface="Cambria Math" panose="02040503050406030204" pitchFamily="18" charset="0"/>
                        <a:cs typeface="Times New Roman" panose="02020603050405020304" pitchFamily="18" charset="0"/>
                      </a:rPr>
                      <m:t>1</m:t>
                    </m:r>
                    <m:r>
                      <a:rPr lang="en-US" altLang="ja-JP" i="1" dirty="0">
                        <a:latin typeface="Cambria Math" panose="02040503050406030204" pitchFamily="18" charset="0"/>
                        <a:cs typeface="Times New Roman" panose="02020603050405020304" pitchFamily="18" charset="0"/>
                      </a:rPr>
                      <m:t>→</m:t>
                    </m:r>
                    <m:r>
                      <a:rPr lang="en-US" altLang="ja-JP" i="1" dirty="0">
                        <a:latin typeface="Cambria Math" panose="02040503050406030204" pitchFamily="18" charset="0"/>
                        <a:cs typeface="Times New Roman" panose="02020603050405020304" pitchFamily="18" charset="0"/>
                      </a:rPr>
                      <m:t>𝑏</m:t>
                    </m:r>
                    <m:r>
                      <a:rPr lang="en-US" altLang="ja-JP" i="1" dirty="0">
                        <a:latin typeface="Cambria Math" panose="02040503050406030204" pitchFamily="18" charset="0"/>
                        <a:cs typeface="Times New Roman" panose="02020603050405020304" pitchFamily="18" charset="0"/>
                      </a:rPr>
                      <m:t>=−</m:t>
                    </m:r>
                    <m:r>
                      <a:rPr lang="en-US" altLang="ja-JP" b="0" i="1" dirty="0" smtClean="0">
                        <a:latin typeface="Cambria Math" panose="02040503050406030204" pitchFamily="18" charset="0"/>
                        <a:cs typeface="Times New Roman" panose="02020603050405020304" pitchFamily="18" charset="0"/>
                      </a:rPr>
                      <m:t>𝑎</m:t>
                    </m:r>
                    <m:r>
                      <a:rPr lang="en-US" altLang="ja-JP" b="0" i="1" dirty="0" smtClean="0">
                        <a:latin typeface="Cambria Math" panose="02040503050406030204" pitchFamily="18" charset="0"/>
                        <a:cs typeface="Times New Roman" panose="02020603050405020304" pitchFamily="18" charset="0"/>
                      </a:rPr>
                      <m:t>+</m:t>
                    </m:r>
                    <m:f>
                      <m:fPr>
                        <m:ctrlPr>
                          <a:rPr lang="en-US" altLang="ja-JP" b="0" i="1" dirty="0" smtClean="0">
                            <a:latin typeface="Cambria Math" panose="02040503050406030204" pitchFamily="18" charset="0"/>
                            <a:cs typeface="Times New Roman" panose="02020603050405020304" pitchFamily="18" charset="0"/>
                          </a:rPr>
                        </m:ctrlPr>
                      </m:fPr>
                      <m:num>
                        <m:r>
                          <a:rPr lang="en-US" altLang="ja-JP" b="0" i="1" dirty="0" smtClean="0">
                            <a:latin typeface="Cambria Math" panose="02040503050406030204" pitchFamily="18" charset="0"/>
                            <a:cs typeface="Times New Roman" panose="02020603050405020304" pitchFamily="18" charset="0"/>
                          </a:rPr>
                          <m:t>5</m:t>
                        </m:r>
                      </m:num>
                      <m:den>
                        <m:r>
                          <a:rPr lang="en-US" altLang="ja-JP" i="1" dirty="0">
                            <a:latin typeface="Cambria Math" panose="02040503050406030204" pitchFamily="18" charset="0"/>
                            <a:cs typeface="Times New Roman" panose="02020603050405020304" pitchFamily="18" charset="0"/>
                          </a:rPr>
                          <m:t>2</m:t>
                        </m:r>
                      </m:den>
                    </m:f>
                  </m:oMath>
                </a14:m>
                <a:r>
                  <a:rPr lang="en-US" altLang="ja-JP" dirty="0" smtClean="0">
                    <a:latin typeface="Times New Roman" panose="02020603050405020304" pitchFamily="18" charset="0"/>
                    <a:ea typeface="メイリオ" panose="020B0604030504040204" pitchFamily="50" charset="-128"/>
                    <a:cs typeface="Times New Roman" panose="02020603050405020304" pitchFamily="18" charset="0"/>
                  </a:rPr>
                  <a:t>  </a:t>
                </a:r>
              </a:p>
              <a:p>
                <a:pPr>
                  <a:spcBef>
                    <a:spcPts val="600"/>
                  </a:spcBef>
                </a:pPr>
                <a14:m>
                  <m:oMath xmlns:m="http://schemas.openxmlformats.org/officeDocument/2006/math">
                    <m:sSub>
                      <m:sSubPr>
                        <m:ctrlPr>
                          <a:rPr lang="en-US" altLang="ja-JP" i="1" dirty="0">
                            <a:latin typeface="Cambria Math" panose="02040503050406030204" pitchFamily="18" charset="0"/>
                            <a:cs typeface="Times New Roman" panose="02020603050405020304" pitchFamily="18" charset="0"/>
                          </a:rPr>
                        </m:ctrlPr>
                      </m:sSubPr>
                      <m:e>
                        <m:r>
                          <a:rPr lang="en-US" altLang="ja-JP" i="1" dirty="0">
                            <a:latin typeface="Cambria Math" panose="02040503050406030204" pitchFamily="18" charset="0"/>
                            <a:cs typeface="Times New Roman" panose="02020603050405020304" pitchFamily="18" charset="0"/>
                          </a:rPr>
                          <m:t>𝑥</m:t>
                        </m:r>
                      </m:e>
                      <m:sub>
                        <m:r>
                          <a:rPr lang="en-US" altLang="ja-JP" i="1" dirty="0">
                            <a:latin typeface="Cambria Math" panose="02040503050406030204" pitchFamily="18" charset="0"/>
                            <a:cs typeface="Times New Roman" panose="02020603050405020304" pitchFamily="18" charset="0"/>
                          </a:rPr>
                          <m:t>0</m:t>
                        </m:r>
                      </m:sub>
                    </m:sSub>
                    <m:r>
                      <a:rPr lang="en-US" altLang="ja-JP" i="1" dirty="0">
                        <a:latin typeface="Cambria Math" panose="02040503050406030204" pitchFamily="18" charset="0"/>
                        <a:cs typeface="Times New Roman" panose="02020603050405020304" pitchFamily="18" charset="0"/>
                      </a:rPr>
                      <m:t>=</m:t>
                    </m:r>
                    <m:r>
                      <a:rPr lang="en-US" altLang="ja-JP" b="0" i="1" dirty="0" smtClean="0">
                        <a:latin typeface="Cambria Math" panose="02040503050406030204" pitchFamily="18" charset="0"/>
                        <a:cs typeface="Times New Roman" panose="02020603050405020304" pitchFamily="18" charset="0"/>
                      </a:rPr>
                      <m:t>2</m:t>
                    </m:r>
                    <m:r>
                      <a:rPr lang="en-US" altLang="ja-JP" i="1" dirty="0">
                        <a:latin typeface="Cambria Math" panose="02040503050406030204" pitchFamily="18" charset="0"/>
                        <a:cs typeface="Times New Roman" panose="02020603050405020304" pitchFamily="18" charset="0"/>
                      </a:rPr>
                      <m:t>→</m:t>
                    </m:r>
                    <m:r>
                      <a:rPr lang="en-US" altLang="ja-JP" i="1" dirty="0">
                        <a:latin typeface="Cambria Math" panose="02040503050406030204" pitchFamily="18" charset="0"/>
                        <a:cs typeface="Times New Roman" panose="02020603050405020304" pitchFamily="18" charset="0"/>
                      </a:rPr>
                      <m:t>𝑏</m:t>
                    </m:r>
                    <m:r>
                      <a:rPr lang="en-US" altLang="ja-JP" i="1" dirty="0">
                        <a:latin typeface="Cambria Math" panose="02040503050406030204" pitchFamily="18" charset="0"/>
                        <a:cs typeface="Times New Roman" panose="02020603050405020304" pitchFamily="18" charset="0"/>
                      </a:rPr>
                      <m:t>=−2</m:t>
                    </m:r>
                    <m:r>
                      <a:rPr lang="en-US" altLang="ja-JP" i="1" dirty="0">
                        <a:latin typeface="Cambria Math" panose="02040503050406030204" pitchFamily="18" charset="0"/>
                        <a:cs typeface="Times New Roman" panose="02020603050405020304" pitchFamily="18" charset="0"/>
                      </a:rPr>
                      <m:t>𝑎</m:t>
                    </m:r>
                    <m:r>
                      <a:rPr lang="en-US" altLang="ja-JP" i="1" dirty="0">
                        <a:latin typeface="Cambria Math" panose="02040503050406030204" pitchFamily="18" charset="0"/>
                        <a:cs typeface="Times New Roman" panose="02020603050405020304" pitchFamily="18" charset="0"/>
                      </a:rPr>
                      <m:t>+3</m:t>
                    </m:r>
                  </m:oMath>
                </a14:m>
                <a:r>
                  <a:rPr lang="en-US" altLang="ja-JP" dirty="0">
                    <a:latin typeface="Times New Roman" panose="02020603050405020304" pitchFamily="18" charset="0"/>
                    <a:ea typeface="メイリオ" panose="020B0604030504040204" pitchFamily="50" charset="-128"/>
                    <a:cs typeface="Times New Roman" panose="02020603050405020304" pitchFamily="18" charset="0"/>
                  </a:rPr>
                  <a:t>  </a:t>
                </a:r>
              </a:p>
              <a:p>
                <a:pPr>
                  <a:spcBef>
                    <a:spcPts val="600"/>
                  </a:spcBef>
                </a:pPr>
                <a:endParaRPr lang="en-US" altLang="ja-JP" dirty="0" smtClean="0">
                  <a:latin typeface="Times New Roman" panose="02020603050405020304" pitchFamily="18" charset="0"/>
                  <a:ea typeface="メイリオ" panose="020B0604030504040204" pitchFamily="50" charset="-128"/>
                  <a:cs typeface="Times New Roman" panose="02020603050405020304" pitchFamily="18" charset="0"/>
                </a:endParaRPr>
              </a:p>
            </p:txBody>
          </p:sp>
        </mc:Choice>
        <mc:Fallback xmlns="">
          <p:sp>
            <p:nvSpPr>
              <p:cNvPr id="26" name="正方形/長方形 25"/>
              <p:cNvSpPr>
                <a:spLocks noRot="1" noChangeAspect="1" noMove="1" noResize="1" noEditPoints="1" noAdjustHandles="1" noChangeArrowheads="1" noChangeShapeType="1" noTextEdit="1"/>
              </p:cNvSpPr>
              <p:nvPr/>
            </p:nvSpPr>
            <p:spPr>
              <a:xfrm>
                <a:off x="4894817" y="2820577"/>
                <a:ext cx="2674771" cy="3727046"/>
              </a:xfrm>
              <a:prstGeom prst="rect">
                <a:avLst/>
              </a:prstGeom>
              <a:blipFill rotWithShape="0">
                <a:blip r:embed="rId3"/>
                <a:stretch>
                  <a:fillRect l="-2506"/>
                </a:stretch>
              </a:blipFill>
            </p:spPr>
            <p:txBody>
              <a:bodyPr/>
              <a:lstStyle/>
              <a:p>
                <a:r>
                  <a:rPr lang="ja-JP" altLang="en-US">
                    <a:noFill/>
                  </a:rPr>
                  <a:t> </a:t>
                </a:r>
              </a:p>
            </p:txBody>
          </p:sp>
        </mc:Fallback>
      </mc:AlternateContent>
      <p:sp>
        <p:nvSpPr>
          <p:cNvPr id="27" name="正方形/長方形 26"/>
          <p:cNvSpPr/>
          <p:nvPr/>
        </p:nvSpPr>
        <p:spPr>
          <a:xfrm>
            <a:off x="2027157" y="6000951"/>
            <a:ext cx="1220206" cy="523220"/>
          </a:xfrm>
          <a:prstGeom prst="rect">
            <a:avLst/>
          </a:prstGeom>
        </p:spPr>
        <p:txBody>
          <a:bodyPr wrap="none">
            <a:spAutoFit/>
          </a:bodyPr>
          <a:lstStyle/>
          <a:p>
            <a:r>
              <a:rPr lang="en-US" altLang="ja-JP" sz="2800" i="1" dirty="0" err="1">
                <a:latin typeface="Times New Roman" panose="02020603050405020304" pitchFamily="18" charset="0"/>
                <a:ea typeface="メイリオ" panose="020B0604030504040204" pitchFamily="50" charset="-128"/>
                <a:cs typeface="Times New Roman" panose="02020603050405020304" pitchFamily="18" charset="0"/>
              </a:rPr>
              <a:t>xy</a:t>
            </a:r>
            <a:r>
              <a:rPr lang="ja-JP" altLang="en-US" sz="2800" dirty="0">
                <a:latin typeface="Times New Roman" panose="02020603050405020304" pitchFamily="18" charset="0"/>
                <a:ea typeface="メイリオ" panose="020B0604030504040204" pitchFamily="50" charset="-128"/>
                <a:cs typeface="Times New Roman" panose="02020603050405020304" pitchFamily="18" charset="0"/>
              </a:rPr>
              <a:t>空間</a:t>
            </a:r>
          </a:p>
        </p:txBody>
      </p:sp>
      <p:sp>
        <p:nvSpPr>
          <p:cNvPr id="28" name="正方形/長方形 27"/>
          <p:cNvSpPr/>
          <p:nvPr/>
        </p:nvSpPr>
        <p:spPr>
          <a:xfrm>
            <a:off x="8021556" y="6000951"/>
            <a:ext cx="3057247" cy="523220"/>
          </a:xfrm>
          <a:prstGeom prst="rect">
            <a:avLst/>
          </a:prstGeom>
        </p:spPr>
        <p:txBody>
          <a:bodyPr wrap="none">
            <a:spAutoFit/>
          </a:bodyPr>
          <a:lstStyle/>
          <a:p>
            <a:r>
              <a:rPr lang="en-US" altLang="ja-JP" sz="2800" i="1" dirty="0" smtClean="0">
                <a:latin typeface="Times New Roman" panose="02020603050405020304" pitchFamily="18" charset="0"/>
                <a:ea typeface="メイリオ" panose="020B0604030504040204" pitchFamily="50" charset="-128"/>
                <a:cs typeface="Times New Roman" panose="02020603050405020304" pitchFamily="18" charset="0"/>
              </a:rPr>
              <a:t>ab</a:t>
            </a:r>
            <a:r>
              <a:rPr lang="ja-JP" altLang="en-US" sz="2800" i="1" dirty="0" smtClean="0">
                <a:latin typeface="Times New Roman" panose="02020603050405020304" pitchFamily="18" charset="0"/>
                <a:ea typeface="メイリオ" panose="020B0604030504040204" pitchFamily="50" charset="-128"/>
                <a:cs typeface="Times New Roman" panose="02020603050405020304" pitchFamily="18" charset="0"/>
              </a:rPr>
              <a:t>パラメータ</a:t>
            </a:r>
            <a:r>
              <a:rPr lang="ja-JP" altLang="en-US" sz="2800" dirty="0" smtClean="0">
                <a:latin typeface="Times New Roman" panose="02020603050405020304" pitchFamily="18" charset="0"/>
                <a:ea typeface="メイリオ" panose="020B0604030504040204" pitchFamily="50" charset="-128"/>
                <a:cs typeface="Times New Roman" panose="02020603050405020304" pitchFamily="18" charset="0"/>
              </a:rPr>
              <a:t>空間</a:t>
            </a:r>
            <a:endParaRPr lang="ja-JP" altLang="en-US" sz="2800" dirty="0">
              <a:latin typeface="Times New Roman" panose="02020603050405020304" pitchFamily="18" charset="0"/>
              <a:ea typeface="メイリオ" panose="020B0604030504040204" pitchFamily="50" charset="-128"/>
              <a:cs typeface="Times New Roman" panose="02020603050405020304" pitchFamily="18" charset="0"/>
            </a:endParaRPr>
          </a:p>
        </p:txBody>
      </p:sp>
      <p:cxnSp>
        <p:nvCxnSpPr>
          <p:cNvPr id="39" name="直線コネクタ 38"/>
          <p:cNvCxnSpPr/>
          <p:nvPr/>
        </p:nvCxnSpPr>
        <p:spPr>
          <a:xfrm flipV="1">
            <a:off x="7414054" y="4176585"/>
            <a:ext cx="3892378" cy="1"/>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49" name="直線コネクタ 48"/>
          <p:cNvCxnSpPr/>
          <p:nvPr/>
        </p:nvCxnSpPr>
        <p:spPr>
          <a:xfrm>
            <a:off x="8745151" y="5729288"/>
            <a:ext cx="4128" cy="86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直線コネクタ 49"/>
          <p:cNvCxnSpPr/>
          <p:nvPr/>
        </p:nvCxnSpPr>
        <p:spPr>
          <a:xfrm>
            <a:off x="9540603" y="5729288"/>
            <a:ext cx="4128" cy="86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直線コネクタ 50"/>
          <p:cNvCxnSpPr/>
          <p:nvPr/>
        </p:nvCxnSpPr>
        <p:spPr>
          <a:xfrm>
            <a:off x="10336054" y="5729288"/>
            <a:ext cx="4128" cy="86200"/>
          </a:xfrm>
          <a:prstGeom prst="line">
            <a:avLst/>
          </a:prstGeom>
        </p:spPr>
        <p:style>
          <a:lnRef idx="1">
            <a:schemeClr val="accent1"/>
          </a:lnRef>
          <a:fillRef idx="0">
            <a:schemeClr val="accent1"/>
          </a:fillRef>
          <a:effectRef idx="0">
            <a:schemeClr val="accent1"/>
          </a:effectRef>
          <a:fontRef idx="minor">
            <a:schemeClr val="tx1"/>
          </a:fontRef>
        </p:style>
      </p:cxnSp>
      <p:sp>
        <p:nvSpPr>
          <p:cNvPr id="53" name="円/楕円 52"/>
          <p:cNvSpPr/>
          <p:nvPr/>
        </p:nvSpPr>
        <p:spPr>
          <a:xfrm>
            <a:off x="8289471" y="4102553"/>
            <a:ext cx="130629" cy="13062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imes New Roman" panose="02020603050405020304" pitchFamily="18" charset="0"/>
              <a:ea typeface="メイリオ" panose="020B0604030504040204" pitchFamily="50" charset="-128"/>
              <a:cs typeface="Times New Roman" panose="02020603050405020304" pitchFamily="18" charset="0"/>
            </a:endParaRPr>
          </a:p>
        </p:txBody>
      </p:sp>
      <p:cxnSp>
        <p:nvCxnSpPr>
          <p:cNvPr id="55" name="直線コネクタ 54"/>
          <p:cNvCxnSpPr/>
          <p:nvPr/>
        </p:nvCxnSpPr>
        <p:spPr>
          <a:xfrm flipH="1" flipV="1">
            <a:off x="7954280" y="3346610"/>
            <a:ext cx="102302" cy="1428"/>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直線コネクタ 55"/>
          <p:cNvCxnSpPr/>
          <p:nvPr/>
        </p:nvCxnSpPr>
        <p:spPr>
          <a:xfrm flipH="1" flipV="1">
            <a:off x="7954280" y="4163613"/>
            <a:ext cx="102302" cy="1428"/>
          </a:xfrm>
          <a:prstGeom prst="line">
            <a:avLst/>
          </a:prstGeom>
        </p:spPr>
        <p:style>
          <a:lnRef idx="1">
            <a:schemeClr val="accent1"/>
          </a:lnRef>
          <a:fillRef idx="0">
            <a:schemeClr val="accent1"/>
          </a:fillRef>
          <a:effectRef idx="0">
            <a:schemeClr val="accent1"/>
          </a:effectRef>
          <a:fontRef idx="minor">
            <a:schemeClr val="tx1"/>
          </a:fontRef>
        </p:style>
      </p:cxnSp>
      <p:cxnSp>
        <p:nvCxnSpPr>
          <p:cNvPr id="57" name="直線コネクタ 56"/>
          <p:cNvCxnSpPr/>
          <p:nvPr/>
        </p:nvCxnSpPr>
        <p:spPr>
          <a:xfrm flipH="1" flipV="1">
            <a:off x="7954280" y="4980616"/>
            <a:ext cx="102302" cy="1428"/>
          </a:xfrm>
          <a:prstGeom prst="line">
            <a:avLst/>
          </a:prstGeom>
        </p:spPr>
        <p:style>
          <a:lnRef idx="1">
            <a:schemeClr val="accent1"/>
          </a:lnRef>
          <a:fillRef idx="0">
            <a:schemeClr val="accent1"/>
          </a:fillRef>
          <a:effectRef idx="0">
            <a:schemeClr val="accent1"/>
          </a:effectRef>
          <a:fontRef idx="minor">
            <a:schemeClr val="tx1"/>
          </a:fontRef>
        </p:style>
      </p:cxnSp>
      <p:cxnSp>
        <p:nvCxnSpPr>
          <p:cNvPr id="58" name="直線コネクタ 57"/>
          <p:cNvCxnSpPr/>
          <p:nvPr/>
        </p:nvCxnSpPr>
        <p:spPr>
          <a:xfrm flipH="1" flipV="1">
            <a:off x="7941561" y="3346610"/>
            <a:ext cx="102302" cy="1428"/>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直線コネクタ 35"/>
          <p:cNvCxnSpPr/>
          <p:nvPr/>
        </p:nvCxnSpPr>
        <p:spPr>
          <a:xfrm flipV="1">
            <a:off x="638629" y="2981849"/>
            <a:ext cx="3483428" cy="2264228"/>
          </a:xfrm>
          <a:prstGeom prst="line">
            <a:avLst/>
          </a:prstGeom>
          <a:ln w="2540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正方形/長方形 36"/>
              <p:cNvSpPr/>
              <p:nvPr/>
            </p:nvSpPr>
            <p:spPr>
              <a:xfrm>
                <a:off x="2172570" y="4758134"/>
                <a:ext cx="1799210" cy="700705"/>
              </a:xfrm>
              <a:prstGeom prst="rect">
                <a:avLst/>
              </a:prstGeom>
            </p:spPr>
            <p:txBody>
              <a:bodyPr wrap="none">
                <a:spAutoFit/>
              </a:bodyPr>
              <a:lstStyle/>
              <a:p>
                <a14:m>
                  <m:oMath xmlns:m="http://schemas.openxmlformats.org/officeDocument/2006/math">
                    <m:r>
                      <a:rPr lang="en-US" altLang="ja-JP" sz="2800" i="1" dirty="0" smtClean="0">
                        <a:latin typeface="Cambria Math" panose="02040503050406030204" pitchFamily="18" charset="0"/>
                        <a:cs typeface="Times New Roman" panose="02020603050405020304" pitchFamily="18" charset="0"/>
                      </a:rPr>
                      <m:t>𝑦</m:t>
                    </m:r>
                    <m:r>
                      <a:rPr lang="en-US" altLang="ja-JP" sz="2800" i="1" dirty="0" smtClean="0">
                        <a:latin typeface="Cambria Math" panose="02040503050406030204" pitchFamily="18" charset="0"/>
                        <a:cs typeface="Times New Roman" panose="02020603050405020304" pitchFamily="18" charset="0"/>
                      </a:rPr>
                      <m:t>=</m:t>
                    </m:r>
                    <m:f>
                      <m:fPr>
                        <m:ctrlPr>
                          <a:rPr lang="en-US" altLang="ja-JP" sz="2800" i="1" dirty="0" smtClean="0">
                            <a:latin typeface="Cambria Math" panose="02040503050406030204" pitchFamily="18" charset="0"/>
                            <a:cs typeface="Times New Roman" panose="02020603050405020304" pitchFamily="18" charset="0"/>
                          </a:rPr>
                        </m:ctrlPr>
                      </m:fPr>
                      <m:num>
                        <m:r>
                          <a:rPr lang="en-US" altLang="ja-JP" sz="2800" i="1" dirty="0" smtClean="0">
                            <a:latin typeface="Cambria Math" panose="02040503050406030204" pitchFamily="18" charset="0"/>
                            <a:cs typeface="Times New Roman" panose="02020603050405020304" pitchFamily="18" charset="0"/>
                          </a:rPr>
                          <m:t>1</m:t>
                        </m:r>
                      </m:num>
                      <m:den>
                        <m:r>
                          <a:rPr lang="en-US" altLang="ja-JP" sz="2800" i="1" dirty="0" smtClean="0">
                            <a:latin typeface="Cambria Math" panose="02040503050406030204" pitchFamily="18" charset="0"/>
                            <a:cs typeface="Times New Roman" panose="02020603050405020304" pitchFamily="18" charset="0"/>
                          </a:rPr>
                          <m:t>2</m:t>
                        </m:r>
                      </m:den>
                    </m:f>
                    <m:r>
                      <a:rPr lang="en-US" altLang="ja-JP" sz="2800" i="1" dirty="0" smtClean="0">
                        <a:latin typeface="Cambria Math" panose="02040503050406030204" pitchFamily="18" charset="0"/>
                        <a:cs typeface="Times New Roman" panose="02020603050405020304" pitchFamily="18" charset="0"/>
                      </a:rPr>
                      <m:t>𝑥</m:t>
                    </m:r>
                    <m:r>
                      <a:rPr lang="en-US" altLang="ja-JP" sz="2800" i="1" dirty="0" smtClean="0">
                        <a:latin typeface="Cambria Math" panose="02040503050406030204" pitchFamily="18" charset="0"/>
                        <a:cs typeface="Times New Roman" panose="02020603050405020304" pitchFamily="18" charset="0"/>
                      </a:rPr>
                      <m:t>+</m:t>
                    </m:r>
                  </m:oMath>
                </a14:m>
                <a:r>
                  <a:rPr lang="en-US" altLang="ja-JP" sz="2800" dirty="0" smtClean="0">
                    <a:latin typeface="Times New Roman" panose="02020603050405020304" pitchFamily="18" charset="0"/>
                    <a:ea typeface="メイリオ" panose="020B0604030504040204" pitchFamily="50" charset="-128"/>
                    <a:cs typeface="Times New Roman" panose="02020603050405020304" pitchFamily="18" charset="0"/>
                  </a:rPr>
                  <a:t>2</a:t>
                </a:r>
                <a:endParaRPr lang="ja-JP" altLang="en-US" sz="2800" dirty="0">
                  <a:latin typeface="Times New Roman" panose="02020603050405020304" pitchFamily="18" charset="0"/>
                  <a:ea typeface="メイリオ" panose="020B0604030504040204" pitchFamily="50" charset="-128"/>
                  <a:cs typeface="Times New Roman" panose="02020603050405020304" pitchFamily="18" charset="0"/>
                </a:endParaRPr>
              </a:p>
            </p:txBody>
          </p:sp>
        </mc:Choice>
        <mc:Fallback xmlns="">
          <p:sp>
            <p:nvSpPr>
              <p:cNvPr id="37" name="正方形/長方形 36"/>
              <p:cNvSpPr>
                <a:spLocks noRot="1" noChangeAspect="1" noMove="1" noResize="1" noEditPoints="1" noAdjustHandles="1" noChangeArrowheads="1" noChangeShapeType="1" noTextEdit="1"/>
              </p:cNvSpPr>
              <p:nvPr/>
            </p:nvSpPr>
            <p:spPr>
              <a:xfrm>
                <a:off x="2172570" y="4758134"/>
                <a:ext cx="1799210" cy="700705"/>
              </a:xfrm>
              <a:prstGeom prst="rect">
                <a:avLst/>
              </a:prstGeom>
              <a:blipFill rotWithShape="0">
                <a:blip r:embed="rId4"/>
                <a:stretch>
                  <a:fillRect r="-5743" b="-11404"/>
                </a:stretch>
              </a:blipFill>
            </p:spPr>
            <p:txBody>
              <a:bodyPr/>
              <a:lstStyle/>
              <a:p>
                <a:r>
                  <a:rPr lang="ja-JP" altLang="en-US">
                    <a:noFill/>
                  </a:rPr>
                  <a:t> </a:t>
                </a:r>
              </a:p>
            </p:txBody>
          </p:sp>
        </mc:Fallback>
      </mc:AlternateContent>
      <p:sp>
        <p:nvSpPr>
          <p:cNvPr id="40" name="円/楕円 39"/>
          <p:cNvSpPr/>
          <p:nvPr/>
        </p:nvSpPr>
        <p:spPr>
          <a:xfrm>
            <a:off x="1187362" y="4804623"/>
            <a:ext cx="102735" cy="1027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41" name="円/楕円 40"/>
          <p:cNvSpPr/>
          <p:nvPr/>
        </p:nvSpPr>
        <p:spPr>
          <a:xfrm>
            <a:off x="1416328" y="4656106"/>
            <a:ext cx="102735" cy="1027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42" name="円/楕円 41"/>
          <p:cNvSpPr/>
          <p:nvPr/>
        </p:nvSpPr>
        <p:spPr>
          <a:xfrm>
            <a:off x="1645294" y="4507589"/>
            <a:ext cx="102735" cy="1027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43" name="円/楕円 42"/>
          <p:cNvSpPr/>
          <p:nvPr/>
        </p:nvSpPr>
        <p:spPr>
          <a:xfrm>
            <a:off x="1874260" y="4359072"/>
            <a:ext cx="102735" cy="1027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44" name="円/楕円 43"/>
          <p:cNvSpPr/>
          <p:nvPr/>
        </p:nvSpPr>
        <p:spPr>
          <a:xfrm>
            <a:off x="2103226" y="4210555"/>
            <a:ext cx="102735" cy="1027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45" name="円/楕円 44"/>
          <p:cNvSpPr/>
          <p:nvPr/>
        </p:nvSpPr>
        <p:spPr>
          <a:xfrm>
            <a:off x="2332192" y="4062038"/>
            <a:ext cx="102735" cy="1027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46" name="円/楕円 45"/>
          <p:cNvSpPr/>
          <p:nvPr/>
        </p:nvSpPr>
        <p:spPr>
          <a:xfrm>
            <a:off x="2790124" y="3765004"/>
            <a:ext cx="102735" cy="1027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47" name="円/楕円 46"/>
          <p:cNvSpPr/>
          <p:nvPr/>
        </p:nvSpPr>
        <p:spPr>
          <a:xfrm>
            <a:off x="3477022" y="3319453"/>
            <a:ext cx="102735" cy="1027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48" name="円/楕円 47"/>
          <p:cNvSpPr/>
          <p:nvPr/>
        </p:nvSpPr>
        <p:spPr>
          <a:xfrm>
            <a:off x="3248056" y="3467970"/>
            <a:ext cx="102735" cy="1027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52" name="円/楕円 51"/>
          <p:cNvSpPr/>
          <p:nvPr/>
        </p:nvSpPr>
        <p:spPr>
          <a:xfrm>
            <a:off x="3934958" y="3022419"/>
            <a:ext cx="102735" cy="1027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54" name="円/楕円 53"/>
          <p:cNvSpPr/>
          <p:nvPr/>
        </p:nvSpPr>
        <p:spPr>
          <a:xfrm>
            <a:off x="3705988" y="3170936"/>
            <a:ext cx="102735" cy="1027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59" name="円/楕円 58"/>
          <p:cNvSpPr/>
          <p:nvPr/>
        </p:nvSpPr>
        <p:spPr>
          <a:xfrm>
            <a:off x="3019090" y="3616487"/>
            <a:ext cx="102735" cy="1027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60" name="円/楕円 59"/>
          <p:cNvSpPr/>
          <p:nvPr/>
        </p:nvSpPr>
        <p:spPr>
          <a:xfrm>
            <a:off x="958396" y="4953136"/>
            <a:ext cx="102735" cy="1027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61" name="円/楕円 60"/>
          <p:cNvSpPr/>
          <p:nvPr/>
        </p:nvSpPr>
        <p:spPr>
          <a:xfrm>
            <a:off x="2561158" y="3913521"/>
            <a:ext cx="102735" cy="1027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imes New Roman" panose="02020603050405020304" pitchFamily="18" charset="0"/>
              <a:ea typeface="メイリオ" panose="020B0604030504040204" pitchFamily="50" charset="-128"/>
              <a:cs typeface="Times New Roman" panose="02020603050405020304" pitchFamily="18" charset="0"/>
            </a:endParaRPr>
          </a:p>
        </p:txBody>
      </p:sp>
      <p:grpSp>
        <p:nvGrpSpPr>
          <p:cNvPr id="97" name="グループ化 96"/>
          <p:cNvGrpSpPr/>
          <p:nvPr/>
        </p:nvGrpSpPr>
        <p:grpSpPr>
          <a:xfrm>
            <a:off x="-2187147" y="2032687"/>
            <a:ext cx="1668162" cy="1668162"/>
            <a:chOff x="-2187147" y="2032687"/>
            <a:chExt cx="1668162" cy="1668162"/>
          </a:xfrm>
        </p:grpSpPr>
        <p:grpSp>
          <p:nvGrpSpPr>
            <p:cNvPr id="34" name="グループ化 33"/>
            <p:cNvGrpSpPr/>
            <p:nvPr/>
          </p:nvGrpSpPr>
          <p:grpSpPr>
            <a:xfrm>
              <a:off x="-2187147" y="2032687"/>
              <a:ext cx="1668162" cy="1668162"/>
              <a:chOff x="-2174790" y="2014152"/>
              <a:chExt cx="1668162" cy="1668162"/>
            </a:xfrm>
          </p:grpSpPr>
          <p:cxnSp>
            <p:nvCxnSpPr>
              <p:cNvPr id="8" name="直線コネクタ 7"/>
              <p:cNvCxnSpPr/>
              <p:nvPr/>
            </p:nvCxnSpPr>
            <p:spPr>
              <a:xfrm>
                <a:off x="-1340709" y="2014152"/>
                <a:ext cx="0" cy="1668162"/>
              </a:xfrm>
              <a:prstGeom prst="line">
                <a:avLst/>
              </a:prstGeom>
            </p:spPr>
            <p:style>
              <a:lnRef idx="1">
                <a:schemeClr val="accent1"/>
              </a:lnRef>
              <a:fillRef idx="0">
                <a:schemeClr val="accent1"/>
              </a:fillRef>
              <a:effectRef idx="0">
                <a:schemeClr val="accent1"/>
              </a:effectRef>
              <a:fontRef idx="minor">
                <a:schemeClr val="tx1"/>
              </a:fontRef>
            </p:style>
          </p:cxnSp>
          <p:cxnSp>
            <p:nvCxnSpPr>
              <p:cNvPr id="84" name="直線コネクタ 83"/>
              <p:cNvCxnSpPr/>
              <p:nvPr/>
            </p:nvCxnSpPr>
            <p:spPr>
              <a:xfrm>
                <a:off x="-1930493" y="2258449"/>
                <a:ext cx="1179568" cy="1179568"/>
              </a:xfrm>
              <a:prstGeom prst="line">
                <a:avLst/>
              </a:prstGeom>
            </p:spPr>
            <p:style>
              <a:lnRef idx="1">
                <a:schemeClr val="accent1"/>
              </a:lnRef>
              <a:fillRef idx="0">
                <a:schemeClr val="accent1"/>
              </a:fillRef>
              <a:effectRef idx="0">
                <a:schemeClr val="accent1"/>
              </a:effectRef>
              <a:fontRef idx="minor">
                <a:schemeClr val="tx1"/>
              </a:fontRef>
            </p:style>
          </p:cxnSp>
          <p:cxnSp>
            <p:nvCxnSpPr>
              <p:cNvPr id="85" name="直線コネクタ 84"/>
              <p:cNvCxnSpPr/>
              <p:nvPr/>
            </p:nvCxnSpPr>
            <p:spPr>
              <a:xfrm>
                <a:off x="-2174790" y="2848233"/>
                <a:ext cx="166816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6" name="直線コネクタ 85"/>
              <p:cNvCxnSpPr/>
              <p:nvPr/>
            </p:nvCxnSpPr>
            <p:spPr>
              <a:xfrm flipV="1">
                <a:off x="-1930493" y="2258449"/>
                <a:ext cx="1179568" cy="1179568"/>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87" name="グループ化 86"/>
            <p:cNvGrpSpPr/>
            <p:nvPr/>
          </p:nvGrpSpPr>
          <p:grpSpPr>
            <a:xfrm rot="20700000">
              <a:off x="-2187147" y="2032687"/>
              <a:ext cx="1668162" cy="1668162"/>
              <a:chOff x="-2174790" y="2014152"/>
              <a:chExt cx="1668162" cy="1668162"/>
            </a:xfrm>
          </p:grpSpPr>
          <p:cxnSp>
            <p:nvCxnSpPr>
              <p:cNvPr id="88" name="直線コネクタ 87"/>
              <p:cNvCxnSpPr/>
              <p:nvPr/>
            </p:nvCxnSpPr>
            <p:spPr>
              <a:xfrm>
                <a:off x="-1340709" y="2014152"/>
                <a:ext cx="0" cy="1668162"/>
              </a:xfrm>
              <a:prstGeom prst="line">
                <a:avLst/>
              </a:prstGeom>
            </p:spPr>
            <p:style>
              <a:lnRef idx="1">
                <a:schemeClr val="accent1"/>
              </a:lnRef>
              <a:fillRef idx="0">
                <a:schemeClr val="accent1"/>
              </a:fillRef>
              <a:effectRef idx="0">
                <a:schemeClr val="accent1"/>
              </a:effectRef>
              <a:fontRef idx="minor">
                <a:schemeClr val="tx1"/>
              </a:fontRef>
            </p:style>
          </p:cxnSp>
          <p:cxnSp>
            <p:nvCxnSpPr>
              <p:cNvPr id="89" name="直線コネクタ 88"/>
              <p:cNvCxnSpPr/>
              <p:nvPr/>
            </p:nvCxnSpPr>
            <p:spPr>
              <a:xfrm>
                <a:off x="-1930493" y="2258449"/>
                <a:ext cx="1179568" cy="1179568"/>
              </a:xfrm>
              <a:prstGeom prst="line">
                <a:avLst/>
              </a:prstGeom>
            </p:spPr>
            <p:style>
              <a:lnRef idx="1">
                <a:schemeClr val="accent1"/>
              </a:lnRef>
              <a:fillRef idx="0">
                <a:schemeClr val="accent1"/>
              </a:fillRef>
              <a:effectRef idx="0">
                <a:schemeClr val="accent1"/>
              </a:effectRef>
              <a:fontRef idx="minor">
                <a:schemeClr val="tx1"/>
              </a:fontRef>
            </p:style>
          </p:cxnSp>
          <p:cxnSp>
            <p:nvCxnSpPr>
              <p:cNvPr id="90" name="直線コネクタ 89"/>
              <p:cNvCxnSpPr/>
              <p:nvPr/>
            </p:nvCxnSpPr>
            <p:spPr>
              <a:xfrm>
                <a:off x="-2174790" y="2848233"/>
                <a:ext cx="166816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1" name="直線コネクタ 90"/>
              <p:cNvCxnSpPr/>
              <p:nvPr/>
            </p:nvCxnSpPr>
            <p:spPr>
              <a:xfrm flipV="1">
                <a:off x="-1930493" y="2258449"/>
                <a:ext cx="1179568" cy="1179568"/>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92" name="グループ化 91"/>
            <p:cNvGrpSpPr/>
            <p:nvPr/>
          </p:nvGrpSpPr>
          <p:grpSpPr>
            <a:xfrm rot="900000">
              <a:off x="-2187147" y="2032687"/>
              <a:ext cx="1668162" cy="1668162"/>
              <a:chOff x="-2174790" y="2014152"/>
              <a:chExt cx="1668162" cy="1668162"/>
            </a:xfrm>
          </p:grpSpPr>
          <p:cxnSp>
            <p:nvCxnSpPr>
              <p:cNvPr id="93" name="直線コネクタ 92"/>
              <p:cNvCxnSpPr/>
              <p:nvPr/>
            </p:nvCxnSpPr>
            <p:spPr>
              <a:xfrm>
                <a:off x="-1340709" y="2014152"/>
                <a:ext cx="0" cy="1668162"/>
              </a:xfrm>
              <a:prstGeom prst="line">
                <a:avLst/>
              </a:prstGeom>
            </p:spPr>
            <p:style>
              <a:lnRef idx="1">
                <a:schemeClr val="accent1"/>
              </a:lnRef>
              <a:fillRef idx="0">
                <a:schemeClr val="accent1"/>
              </a:fillRef>
              <a:effectRef idx="0">
                <a:schemeClr val="accent1"/>
              </a:effectRef>
              <a:fontRef idx="minor">
                <a:schemeClr val="tx1"/>
              </a:fontRef>
            </p:style>
          </p:cxnSp>
          <p:cxnSp>
            <p:nvCxnSpPr>
              <p:cNvPr id="94" name="直線コネクタ 93"/>
              <p:cNvCxnSpPr/>
              <p:nvPr/>
            </p:nvCxnSpPr>
            <p:spPr>
              <a:xfrm>
                <a:off x="-1930493" y="2258449"/>
                <a:ext cx="1179568" cy="1179568"/>
              </a:xfrm>
              <a:prstGeom prst="line">
                <a:avLst/>
              </a:prstGeom>
            </p:spPr>
            <p:style>
              <a:lnRef idx="1">
                <a:schemeClr val="accent1"/>
              </a:lnRef>
              <a:fillRef idx="0">
                <a:schemeClr val="accent1"/>
              </a:fillRef>
              <a:effectRef idx="0">
                <a:schemeClr val="accent1"/>
              </a:effectRef>
              <a:fontRef idx="minor">
                <a:schemeClr val="tx1"/>
              </a:fontRef>
            </p:style>
          </p:cxnSp>
          <p:cxnSp>
            <p:nvCxnSpPr>
              <p:cNvPr id="95" name="直線コネクタ 94"/>
              <p:cNvCxnSpPr/>
              <p:nvPr/>
            </p:nvCxnSpPr>
            <p:spPr>
              <a:xfrm>
                <a:off x="-2174790" y="2848233"/>
                <a:ext cx="166816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6" name="直線コネクタ 95"/>
              <p:cNvCxnSpPr/>
              <p:nvPr/>
            </p:nvCxnSpPr>
            <p:spPr>
              <a:xfrm flipV="1">
                <a:off x="-1930493" y="2258449"/>
                <a:ext cx="1179568" cy="1179568"/>
              </a:xfrm>
              <a:prstGeom prst="line">
                <a:avLst/>
              </a:prstGeom>
            </p:spPr>
            <p:style>
              <a:lnRef idx="1">
                <a:schemeClr val="accent1"/>
              </a:lnRef>
              <a:fillRef idx="0">
                <a:schemeClr val="accent1"/>
              </a:fillRef>
              <a:effectRef idx="0">
                <a:schemeClr val="accent1"/>
              </a:effectRef>
              <a:fontRef idx="minor">
                <a:schemeClr val="tx1"/>
              </a:fontRef>
            </p:style>
          </p:cxnSp>
        </p:grpSp>
      </p:grpSp>
      <p:grpSp>
        <p:nvGrpSpPr>
          <p:cNvPr id="114" name="グループ化 113"/>
          <p:cNvGrpSpPr/>
          <p:nvPr/>
        </p:nvGrpSpPr>
        <p:grpSpPr>
          <a:xfrm>
            <a:off x="383059" y="4374292"/>
            <a:ext cx="1272746" cy="1272746"/>
            <a:chOff x="383059" y="4374292"/>
            <a:chExt cx="1272746" cy="1272746"/>
          </a:xfrm>
        </p:grpSpPr>
        <p:cxnSp>
          <p:nvCxnSpPr>
            <p:cNvPr id="110" name="直線コネクタ 109"/>
            <p:cNvCxnSpPr/>
            <p:nvPr/>
          </p:nvCxnSpPr>
          <p:spPr>
            <a:xfrm>
              <a:off x="1019432" y="4374292"/>
              <a:ext cx="0" cy="1272746"/>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11" name="直線コネクタ 110"/>
            <p:cNvCxnSpPr/>
            <p:nvPr/>
          </p:nvCxnSpPr>
          <p:spPr>
            <a:xfrm>
              <a:off x="569449" y="4560682"/>
              <a:ext cx="899967" cy="899967"/>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12" name="直線コネクタ 111"/>
            <p:cNvCxnSpPr/>
            <p:nvPr/>
          </p:nvCxnSpPr>
          <p:spPr>
            <a:xfrm>
              <a:off x="383059" y="5010665"/>
              <a:ext cx="1272746" cy="0"/>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13" name="直線コネクタ 112"/>
            <p:cNvCxnSpPr/>
            <p:nvPr/>
          </p:nvCxnSpPr>
          <p:spPr>
            <a:xfrm flipV="1">
              <a:off x="569449" y="4560682"/>
              <a:ext cx="899967" cy="899967"/>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06" name="直線コネクタ 105"/>
            <p:cNvCxnSpPr/>
            <p:nvPr/>
          </p:nvCxnSpPr>
          <p:spPr>
            <a:xfrm rot="20700000">
              <a:off x="1019432" y="4374292"/>
              <a:ext cx="0" cy="1272746"/>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07" name="直線コネクタ 106"/>
            <p:cNvCxnSpPr/>
            <p:nvPr/>
          </p:nvCxnSpPr>
          <p:spPr>
            <a:xfrm rot="20700000">
              <a:off x="569449" y="4560682"/>
              <a:ext cx="899967" cy="899967"/>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08" name="直線コネクタ 107"/>
            <p:cNvCxnSpPr/>
            <p:nvPr/>
          </p:nvCxnSpPr>
          <p:spPr>
            <a:xfrm rot="20700000">
              <a:off x="383059" y="5010665"/>
              <a:ext cx="1272746" cy="0"/>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09" name="直線コネクタ 108"/>
            <p:cNvCxnSpPr/>
            <p:nvPr/>
          </p:nvCxnSpPr>
          <p:spPr>
            <a:xfrm rot="20700000" flipV="1">
              <a:off x="569449" y="4560682"/>
              <a:ext cx="899967" cy="899967"/>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02" name="直線コネクタ 101"/>
            <p:cNvCxnSpPr/>
            <p:nvPr/>
          </p:nvCxnSpPr>
          <p:spPr>
            <a:xfrm rot="900000">
              <a:off x="1019432" y="4374292"/>
              <a:ext cx="0" cy="1272746"/>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03" name="直線コネクタ 102"/>
            <p:cNvCxnSpPr/>
            <p:nvPr/>
          </p:nvCxnSpPr>
          <p:spPr>
            <a:xfrm rot="900000">
              <a:off x="569449" y="4560682"/>
              <a:ext cx="899967" cy="899967"/>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04" name="直線コネクタ 103"/>
            <p:cNvCxnSpPr/>
            <p:nvPr/>
          </p:nvCxnSpPr>
          <p:spPr>
            <a:xfrm rot="900000">
              <a:off x="383059" y="5010665"/>
              <a:ext cx="1272746" cy="0"/>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05" name="直線コネクタ 104"/>
            <p:cNvCxnSpPr/>
            <p:nvPr/>
          </p:nvCxnSpPr>
          <p:spPr>
            <a:xfrm rot="900000" flipV="1">
              <a:off x="569449" y="4560682"/>
              <a:ext cx="899967" cy="899967"/>
            </a:xfrm>
            <a:prstGeom prst="line">
              <a:avLst/>
            </a:prstGeom>
            <a:ln w="6350"/>
          </p:spPr>
          <p:style>
            <a:lnRef idx="1">
              <a:schemeClr val="accent1"/>
            </a:lnRef>
            <a:fillRef idx="0">
              <a:schemeClr val="accent1"/>
            </a:fillRef>
            <a:effectRef idx="0">
              <a:schemeClr val="accent1"/>
            </a:effectRef>
            <a:fontRef idx="minor">
              <a:schemeClr val="tx1"/>
            </a:fontRef>
          </p:style>
        </p:cxnSp>
      </p:grpSp>
      <p:grpSp>
        <p:nvGrpSpPr>
          <p:cNvPr id="115" name="グループ化 114"/>
          <p:cNvGrpSpPr/>
          <p:nvPr/>
        </p:nvGrpSpPr>
        <p:grpSpPr>
          <a:xfrm>
            <a:off x="1062681" y="3929449"/>
            <a:ext cx="1272746" cy="1272746"/>
            <a:chOff x="383059" y="4374292"/>
            <a:chExt cx="1272746" cy="1272746"/>
          </a:xfrm>
        </p:grpSpPr>
        <p:cxnSp>
          <p:nvCxnSpPr>
            <p:cNvPr id="116" name="直線コネクタ 115"/>
            <p:cNvCxnSpPr/>
            <p:nvPr/>
          </p:nvCxnSpPr>
          <p:spPr>
            <a:xfrm>
              <a:off x="1019432" y="4374292"/>
              <a:ext cx="0" cy="1272746"/>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17" name="直線コネクタ 116"/>
            <p:cNvCxnSpPr/>
            <p:nvPr/>
          </p:nvCxnSpPr>
          <p:spPr>
            <a:xfrm>
              <a:off x="569449" y="4560682"/>
              <a:ext cx="899967" cy="899967"/>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18" name="直線コネクタ 117"/>
            <p:cNvCxnSpPr/>
            <p:nvPr/>
          </p:nvCxnSpPr>
          <p:spPr>
            <a:xfrm>
              <a:off x="383059" y="5010665"/>
              <a:ext cx="1272746" cy="0"/>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19" name="直線コネクタ 118"/>
            <p:cNvCxnSpPr/>
            <p:nvPr/>
          </p:nvCxnSpPr>
          <p:spPr>
            <a:xfrm flipV="1">
              <a:off x="569449" y="4560682"/>
              <a:ext cx="899967" cy="899967"/>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20" name="直線コネクタ 119"/>
            <p:cNvCxnSpPr/>
            <p:nvPr/>
          </p:nvCxnSpPr>
          <p:spPr>
            <a:xfrm rot="20700000">
              <a:off x="1019432" y="4374292"/>
              <a:ext cx="0" cy="1272746"/>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21" name="直線コネクタ 120"/>
            <p:cNvCxnSpPr/>
            <p:nvPr/>
          </p:nvCxnSpPr>
          <p:spPr>
            <a:xfrm rot="20700000">
              <a:off x="569449" y="4560682"/>
              <a:ext cx="899967" cy="899967"/>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22" name="直線コネクタ 121"/>
            <p:cNvCxnSpPr/>
            <p:nvPr/>
          </p:nvCxnSpPr>
          <p:spPr>
            <a:xfrm rot="20700000">
              <a:off x="383059" y="5010665"/>
              <a:ext cx="1272746" cy="0"/>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23" name="直線コネクタ 122"/>
            <p:cNvCxnSpPr/>
            <p:nvPr/>
          </p:nvCxnSpPr>
          <p:spPr>
            <a:xfrm rot="20700000" flipV="1">
              <a:off x="569449" y="4560682"/>
              <a:ext cx="899967" cy="899967"/>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24" name="直線コネクタ 123"/>
            <p:cNvCxnSpPr/>
            <p:nvPr/>
          </p:nvCxnSpPr>
          <p:spPr>
            <a:xfrm rot="900000">
              <a:off x="1019432" y="4374292"/>
              <a:ext cx="0" cy="1272746"/>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25" name="直線コネクタ 124"/>
            <p:cNvCxnSpPr/>
            <p:nvPr/>
          </p:nvCxnSpPr>
          <p:spPr>
            <a:xfrm rot="900000">
              <a:off x="569449" y="4560682"/>
              <a:ext cx="899967" cy="899967"/>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26" name="直線コネクタ 125"/>
            <p:cNvCxnSpPr/>
            <p:nvPr/>
          </p:nvCxnSpPr>
          <p:spPr>
            <a:xfrm rot="900000">
              <a:off x="383059" y="5010665"/>
              <a:ext cx="1272746" cy="0"/>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27" name="直線コネクタ 126"/>
            <p:cNvCxnSpPr/>
            <p:nvPr/>
          </p:nvCxnSpPr>
          <p:spPr>
            <a:xfrm rot="900000" flipV="1">
              <a:off x="569449" y="4560682"/>
              <a:ext cx="899967" cy="899967"/>
            </a:xfrm>
            <a:prstGeom prst="line">
              <a:avLst/>
            </a:prstGeom>
            <a:ln w="6350"/>
          </p:spPr>
          <p:style>
            <a:lnRef idx="1">
              <a:schemeClr val="accent1"/>
            </a:lnRef>
            <a:fillRef idx="0">
              <a:schemeClr val="accent1"/>
            </a:fillRef>
            <a:effectRef idx="0">
              <a:schemeClr val="accent1"/>
            </a:effectRef>
            <a:fontRef idx="minor">
              <a:schemeClr val="tx1"/>
            </a:fontRef>
          </p:style>
        </p:cxnSp>
      </p:grpSp>
      <p:grpSp>
        <p:nvGrpSpPr>
          <p:cNvPr id="128" name="グループ化 127"/>
          <p:cNvGrpSpPr/>
          <p:nvPr/>
        </p:nvGrpSpPr>
        <p:grpSpPr>
          <a:xfrm>
            <a:off x="1742302" y="3484606"/>
            <a:ext cx="1272746" cy="1272746"/>
            <a:chOff x="383059" y="4374292"/>
            <a:chExt cx="1272746" cy="1272746"/>
          </a:xfrm>
        </p:grpSpPr>
        <p:cxnSp>
          <p:nvCxnSpPr>
            <p:cNvPr id="129" name="直線コネクタ 128"/>
            <p:cNvCxnSpPr/>
            <p:nvPr/>
          </p:nvCxnSpPr>
          <p:spPr>
            <a:xfrm>
              <a:off x="1019432" y="4374292"/>
              <a:ext cx="0" cy="1272746"/>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30" name="直線コネクタ 129"/>
            <p:cNvCxnSpPr/>
            <p:nvPr/>
          </p:nvCxnSpPr>
          <p:spPr>
            <a:xfrm>
              <a:off x="569449" y="4560682"/>
              <a:ext cx="899967" cy="899967"/>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31" name="直線コネクタ 130"/>
            <p:cNvCxnSpPr/>
            <p:nvPr/>
          </p:nvCxnSpPr>
          <p:spPr>
            <a:xfrm>
              <a:off x="383059" y="5010665"/>
              <a:ext cx="1272746" cy="0"/>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32" name="直線コネクタ 131"/>
            <p:cNvCxnSpPr/>
            <p:nvPr/>
          </p:nvCxnSpPr>
          <p:spPr>
            <a:xfrm flipV="1">
              <a:off x="569449" y="4560682"/>
              <a:ext cx="899967" cy="899967"/>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33" name="直線コネクタ 132"/>
            <p:cNvCxnSpPr/>
            <p:nvPr/>
          </p:nvCxnSpPr>
          <p:spPr>
            <a:xfrm rot="20700000">
              <a:off x="1019432" y="4374292"/>
              <a:ext cx="0" cy="1272746"/>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34" name="直線コネクタ 133"/>
            <p:cNvCxnSpPr/>
            <p:nvPr/>
          </p:nvCxnSpPr>
          <p:spPr>
            <a:xfrm rot="20700000">
              <a:off x="569449" y="4560682"/>
              <a:ext cx="899967" cy="899967"/>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35" name="直線コネクタ 134"/>
            <p:cNvCxnSpPr/>
            <p:nvPr/>
          </p:nvCxnSpPr>
          <p:spPr>
            <a:xfrm rot="20700000">
              <a:off x="383059" y="5010665"/>
              <a:ext cx="1272746" cy="0"/>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36" name="直線コネクタ 135"/>
            <p:cNvCxnSpPr/>
            <p:nvPr/>
          </p:nvCxnSpPr>
          <p:spPr>
            <a:xfrm rot="20700000" flipV="1">
              <a:off x="569449" y="4560682"/>
              <a:ext cx="899967" cy="899967"/>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37" name="直線コネクタ 136"/>
            <p:cNvCxnSpPr/>
            <p:nvPr/>
          </p:nvCxnSpPr>
          <p:spPr>
            <a:xfrm rot="900000">
              <a:off x="1019432" y="4374292"/>
              <a:ext cx="0" cy="1272746"/>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38" name="直線コネクタ 137"/>
            <p:cNvCxnSpPr/>
            <p:nvPr/>
          </p:nvCxnSpPr>
          <p:spPr>
            <a:xfrm rot="900000">
              <a:off x="569449" y="4560682"/>
              <a:ext cx="899967" cy="899967"/>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39" name="直線コネクタ 138"/>
            <p:cNvCxnSpPr/>
            <p:nvPr/>
          </p:nvCxnSpPr>
          <p:spPr>
            <a:xfrm rot="900000">
              <a:off x="383059" y="5010665"/>
              <a:ext cx="1272746" cy="0"/>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40" name="直線コネクタ 139"/>
            <p:cNvCxnSpPr/>
            <p:nvPr/>
          </p:nvCxnSpPr>
          <p:spPr>
            <a:xfrm rot="900000" flipV="1">
              <a:off x="569449" y="4560682"/>
              <a:ext cx="899967" cy="899967"/>
            </a:xfrm>
            <a:prstGeom prst="line">
              <a:avLst/>
            </a:prstGeom>
            <a:ln w="6350"/>
          </p:spPr>
          <p:style>
            <a:lnRef idx="1">
              <a:schemeClr val="accent1"/>
            </a:lnRef>
            <a:fillRef idx="0">
              <a:schemeClr val="accent1"/>
            </a:fillRef>
            <a:effectRef idx="0">
              <a:schemeClr val="accent1"/>
            </a:effectRef>
            <a:fontRef idx="minor">
              <a:schemeClr val="tx1"/>
            </a:fontRef>
          </p:style>
        </p:cxnSp>
      </p:grpSp>
      <p:grpSp>
        <p:nvGrpSpPr>
          <p:cNvPr id="141" name="グループ化 140"/>
          <p:cNvGrpSpPr/>
          <p:nvPr/>
        </p:nvGrpSpPr>
        <p:grpSpPr>
          <a:xfrm>
            <a:off x="2199502" y="3188043"/>
            <a:ext cx="1272746" cy="1272746"/>
            <a:chOff x="383059" y="4374292"/>
            <a:chExt cx="1272746" cy="1272746"/>
          </a:xfrm>
        </p:grpSpPr>
        <p:cxnSp>
          <p:nvCxnSpPr>
            <p:cNvPr id="142" name="直線コネクタ 141"/>
            <p:cNvCxnSpPr/>
            <p:nvPr/>
          </p:nvCxnSpPr>
          <p:spPr>
            <a:xfrm>
              <a:off x="1019432" y="4374292"/>
              <a:ext cx="0" cy="1272746"/>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43" name="直線コネクタ 142"/>
            <p:cNvCxnSpPr/>
            <p:nvPr/>
          </p:nvCxnSpPr>
          <p:spPr>
            <a:xfrm>
              <a:off x="569449" y="4560682"/>
              <a:ext cx="899967" cy="899967"/>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44" name="直線コネクタ 143"/>
            <p:cNvCxnSpPr/>
            <p:nvPr/>
          </p:nvCxnSpPr>
          <p:spPr>
            <a:xfrm>
              <a:off x="383059" y="5010665"/>
              <a:ext cx="1272746" cy="0"/>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45" name="直線コネクタ 144"/>
            <p:cNvCxnSpPr/>
            <p:nvPr/>
          </p:nvCxnSpPr>
          <p:spPr>
            <a:xfrm flipV="1">
              <a:off x="569449" y="4560682"/>
              <a:ext cx="899967" cy="899967"/>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46" name="直線コネクタ 145"/>
            <p:cNvCxnSpPr/>
            <p:nvPr/>
          </p:nvCxnSpPr>
          <p:spPr>
            <a:xfrm rot="20700000">
              <a:off x="1019432" y="4374292"/>
              <a:ext cx="0" cy="1272746"/>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47" name="直線コネクタ 146"/>
            <p:cNvCxnSpPr/>
            <p:nvPr/>
          </p:nvCxnSpPr>
          <p:spPr>
            <a:xfrm rot="20700000">
              <a:off x="569449" y="4560682"/>
              <a:ext cx="899967" cy="899967"/>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48" name="直線コネクタ 147"/>
            <p:cNvCxnSpPr/>
            <p:nvPr/>
          </p:nvCxnSpPr>
          <p:spPr>
            <a:xfrm rot="20700000">
              <a:off x="383059" y="5010665"/>
              <a:ext cx="1272746" cy="0"/>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49" name="直線コネクタ 148"/>
            <p:cNvCxnSpPr/>
            <p:nvPr/>
          </p:nvCxnSpPr>
          <p:spPr>
            <a:xfrm rot="20700000" flipV="1">
              <a:off x="569449" y="4560682"/>
              <a:ext cx="899967" cy="899967"/>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50" name="直線コネクタ 149"/>
            <p:cNvCxnSpPr/>
            <p:nvPr/>
          </p:nvCxnSpPr>
          <p:spPr>
            <a:xfrm rot="900000">
              <a:off x="1019432" y="4374292"/>
              <a:ext cx="0" cy="1272746"/>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51" name="直線コネクタ 150"/>
            <p:cNvCxnSpPr/>
            <p:nvPr/>
          </p:nvCxnSpPr>
          <p:spPr>
            <a:xfrm rot="900000">
              <a:off x="569449" y="4560682"/>
              <a:ext cx="899967" cy="899967"/>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52" name="直線コネクタ 151"/>
            <p:cNvCxnSpPr/>
            <p:nvPr/>
          </p:nvCxnSpPr>
          <p:spPr>
            <a:xfrm rot="900000">
              <a:off x="383059" y="5010665"/>
              <a:ext cx="1272746" cy="0"/>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53" name="直線コネクタ 152"/>
            <p:cNvCxnSpPr/>
            <p:nvPr/>
          </p:nvCxnSpPr>
          <p:spPr>
            <a:xfrm rot="900000" flipV="1">
              <a:off x="569449" y="4560682"/>
              <a:ext cx="899967" cy="899967"/>
            </a:xfrm>
            <a:prstGeom prst="line">
              <a:avLst/>
            </a:prstGeom>
            <a:ln w="6350"/>
          </p:spPr>
          <p:style>
            <a:lnRef idx="1">
              <a:schemeClr val="accent1"/>
            </a:lnRef>
            <a:fillRef idx="0">
              <a:schemeClr val="accent1"/>
            </a:fillRef>
            <a:effectRef idx="0">
              <a:schemeClr val="accent1"/>
            </a:effectRef>
            <a:fontRef idx="minor">
              <a:schemeClr val="tx1"/>
            </a:fontRef>
          </p:style>
        </p:cxnSp>
      </p:grpSp>
      <p:grpSp>
        <p:nvGrpSpPr>
          <p:cNvPr id="154" name="グループ化 153"/>
          <p:cNvGrpSpPr/>
          <p:nvPr/>
        </p:nvGrpSpPr>
        <p:grpSpPr>
          <a:xfrm>
            <a:off x="2656702" y="2903838"/>
            <a:ext cx="1272746" cy="1272746"/>
            <a:chOff x="383059" y="4374292"/>
            <a:chExt cx="1272746" cy="1272746"/>
          </a:xfrm>
        </p:grpSpPr>
        <p:cxnSp>
          <p:nvCxnSpPr>
            <p:cNvPr id="155" name="直線コネクタ 154"/>
            <p:cNvCxnSpPr/>
            <p:nvPr/>
          </p:nvCxnSpPr>
          <p:spPr>
            <a:xfrm>
              <a:off x="1019432" y="4374292"/>
              <a:ext cx="0" cy="1272746"/>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56" name="直線コネクタ 155"/>
            <p:cNvCxnSpPr/>
            <p:nvPr/>
          </p:nvCxnSpPr>
          <p:spPr>
            <a:xfrm>
              <a:off x="569449" y="4560682"/>
              <a:ext cx="899967" cy="899967"/>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57" name="直線コネクタ 156"/>
            <p:cNvCxnSpPr/>
            <p:nvPr/>
          </p:nvCxnSpPr>
          <p:spPr>
            <a:xfrm>
              <a:off x="383059" y="5010665"/>
              <a:ext cx="1272746" cy="0"/>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58" name="直線コネクタ 157"/>
            <p:cNvCxnSpPr/>
            <p:nvPr/>
          </p:nvCxnSpPr>
          <p:spPr>
            <a:xfrm flipV="1">
              <a:off x="569449" y="4560682"/>
              <a:ext cx="899967" cy="899967"/>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59" name="直線コネクタ 158"/>
            <p:cNvCxnSpPr/>
            <p:nvPr/>
          </p:nvCxnSpPr>
          <p:spPr>
            <a:xfrm rot="20700000">
              <a:off x="1019432" y="4374292"/>
              <a:ext cx="0" cy="1272746"/>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60" name="直線コネクタ 159"/>
            <p:cNvCxnSpPr/>
            <p:nvPr/>
          </p:nvCxnSpPr>
          <p:spPr>
            <a:xfrm rot="20700000">
              <a:off x="569449" y="4560682"/>
              <a:ext cx="899967" cy="899967"/>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61" name="直線コネクタ 160"/>
            <p:cNvCxnSpPr/>
            <p:nvPr/>
          </p:nvCxnSpPr>
          <p:spPr>
            <a:xfrm rot="20700000">
              <a:off x="383059" y="5010665"/>
              <a:ext cx="1272746" cy="0"/>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62" name="直線コネクタ 161"/>
            <p:cNvCxnSpPr/>
            <p:nvPr/>
          </p:nvCxnSpPr>
          <p:spPr>
            <a:xfrm rot="20700000" flipV="1">
              <a:off x="569449" y="4560682"/>
              <a:ext cx="899967" cy="899967"/>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63" name="直線コネクタ 162"/>
            <p:cNvCxnSpPr/>
            <p:nvPr/>
          </p:nvCxnSpPr>
          <p:spPr>
            <a:xfrm rot="900000">
              <a:off x="1019432" y="4374292"/>
              <a:ext cx="0" cy="1272746"/>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64" name="直線コネクタ 163"/>
            <p:cNvCxnSpPr/>
            <p:nvPr/>
          </p:nvCxnSpPr>
          <p:spPr>
            <a:xfrm rot="900000">
              <a:off x="569449" y="4560682"/>
              <a:ext cx="899967" cy="899967"/>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65" name="直線コネクタ 164"/>
            <p:cNvCxnSpPr/>
            <p:nvPr/>
          </p:nvCxnSpPr>
          <p:spPr>
            <a:xfrm rot="900000">
              <a:off x="383059" y="5010665"/>
              <a:ext cx="1272746" cy="0"/>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66" name="直線コネクタ 165"/>
            <p:cNvCxnSpPr/>
            <p:nvPr/>
          </p:nvCxnSpPr>
          <p:spPr>
            <a:xfrm rot="900000" flipV="1">
              <a:off x="569449" y="4560682"/>
              <a:ext cx="899967" cy="899967"/>
            </a:xfrm>
            <a:prstGeom prst="line">
              <a:avLst/>
            </a:prstGeom>
            <a:ln w="6350"/>
          </p:spPr>
          <p:style>
            <a:lnRef idx="1">
              <a:schemeClr val="accent1"/>
            </a:lnRef>
            <a:fillRef idx="0">
              <a:schemeClr val="accent1"/>
            </a:fillRef>
            <a:effectRef idx="0">
              <a:schemeClr val="accent1"/>
            </a:effectRef>
            <a:fontRef idx="minor">
              <a:schemeClr val="tx1"/>
            </a:fontRef>
          </p:style>
        </p:cxnSp>
      </p:grpSp>
      <p:grpSp>
        <p:nvGrpSpPr>
          <p:cNvPr id="167" name="グループ化 166"/>
          <p:cNvGrpSpPr/>
          <p:nvPr/>
        </p:nvGrpSpPr>
        <p:grpSpPr>
          <a:xfrm>
            <a:off x="3126259" y="2619633"/>
            <a:ext cx="1272746" cy="1272746"/>
            <a:chOff x="383059" y="4374292"/>
            <a:chExt cx="1272746" cy="1272746"/>
          </a:xfrm>
        </p:grpSpPr>
        <p:cxnSp>
          <p:nvCxnSpPr>
            <p:cNvPr id="168" name="直線コネクタ 167"/>
            <p:cNvCxnSpPr/>
            <p:nvPr/>
          </p:nvCxnSpPr>
          <p:spPr>
            <a:xfrm>
              <a:off x="1019432" y="4374292"/>
              <a:ext cx="0" cy="1272746"/>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69" name="直線コネクタ 168"/>
            <p:cNvCxnSpPr/>
            <p:nvPr/>
          </p:nvCxnSpPr>
          <p:spPr>
            <a:xfrm>
              <a:off x="569449" y="4560682"/>
              <a:ext cx="899967" cy="899967"/>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70" name="直線コネクタ 169"/>
            <p:cNvCxnSpPr/>
            <p:nvPr/>
          </p:nvCxnSpPr>
          <p:spPr>
            <a:xfrm>
              <a:off x="383059" y="5010665"/>
              <a:ext cx="1272746" cy="0"/>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71" name="直線コネクタ 170"/>
            <p:cNvCxnSpPr/>
            <p:nvPr/>
          </p:nvCxnSpPr>
          <p:spPr>
            <a:xfrm flipV="1">
              <a:off x="569449" y="4560682"/>
              <a:ext cx="899967" cy="899967"/>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72" name="直線コネクタ 171"/>
            <p:cNvCxnSpPr/>
            <p:nvPr/>
          </p:nvCxnSpPr>
          <p:spPr>
            <a:xfrm rot="20700000">
              <a:off x="1019432" y="4374292"/>
              <a:ext cx="0" cy="1272746"/>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73" name="直線コネクタ 172"/>
            <p:cNvCxnSpPr/>
            <p:nvPr/>
          </p:nvCxnSpPr>
          <p:spPr>
            <a:xfrm rot="20700000">
              <a:off x="569449" y="4560682"/>
              <a:ext cx="899967" cy="899967"/>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74" name="直線コネクタ 173"/>
            <p:cNvCxnSpPr/>
            <p:nvPr/>
          </p:nvCxnSpPr>
          <p:spPr>
            <a:xfrm rot="20700000">
              <a:off x="383059" y="5010665"/>
              <a:ext cx="1272746" cy="0"/>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75" name="直線コネクタ 174"/>
            <p:cNvCxnSpPr/>
            <p:nvPr/>
          </p:nvCxnSpPr>
          <p:spPr>
            <a:xfrm rot="20700000" flipV="1">
              <a:off x="569449" y="4560682"/>
              <a:ext cx="899967" cy="899967"/>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76" name="直線コネクタ 175"/>
            <p:cNvCxnSpPr/>
            <p:nvPr/>
          </p:nvCxnSpPr>
          <p:spPr>
            <a:xfrm rot="900000">
              <a:off x="1019432" y="4374292"/>
              <a:ext cx="0" cy="1272746"/>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77" name="直線コネクタ 176"/>
            <p:cNvCxnSpPr/>
            <p:nvPr/>
          </p:nvCxnSpPr>
          <p:spPr>
            <a:xfrm rot="900000">
              <a:off x="569449" y="4560682"/>
              <a:ext cx="899967" cy="899967"/>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78" name="直線コネクタ 177"/>
            <p:cNvCxnSpPr/>
            <p:nvPr/>
          </p:nvCxnSpPr>
          <p:spPr>
            <a:xfrm rot="900000">
              <a:off x="383059" y="5010665"/>
              <a:ext cx="1272746" cy="0"/>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79" name="直線コネクタ 178"/>
            <p:cNvCxnSpPr/>
            <p:nvPr/>
          </p:nvCxnSpPr>
          <p:spPr>
            <a:xfrm rot="900000" flipV="1">
              <a:off x="569449" y="4560682"/>
              <a:ext cx="899967" cy="899967"/>
            </a:xfrm>
            <a:prstGeom prst="line">
              <a:avLst/>
            </a:prstGeom>
            <a:ln w="6350"/>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80" name="正方形/長方形 179"/>
              <p:cNvSpPr/>
              <p:nvPr/>
            </p:nvSpPr>
            <p:spPr>
              <a:xfrm>
                <a:off x="8663627" y="905279"/>
                <a:ext cx="3000950" cy="2139047"/>
              </a:xfrm>
              <a:prstGeom prst="rect">
                <a:avLst/>
              </a:prstGeom>
            </p:spPr>
            <p:txBody>
              <a:bodyPr wrap="none">
                <a:spAutoFit/>
              </a:bodyPr>
              <a:lstStyle/>
              <a:p>
                <a:pPr>
                  <a:spcBef>
                    <a:spcPts val="600"/>
                  </a:spcBef>
                </a:pPr>
                <a14:m>
                  <m:oMath xmlns:m="http://schemas.openxmlformats.org/officeDocument/2006/math">
                    <m:r>
                      <a:rPr lang="en-US" altLang="ja-JP" i="1" dirty="0" smtClean="0">
                        <a:latin typeface="Cambria Math" panose="02040503050406030204" pitchFamily="18" charset="0"/>
                        <a:cs typeface="Times New Roman" panose="02020603050405020304" pitchFamily="18" charset="0"/>
                      </a:rPr>
                      <m:t>𝑦</m:t>
                    </m:r>
                    <m:r>
                      <a:rPr lang="en-US" altLang="ja-JP" i="1" dirty="0" smtClean="0">
                        <a:latin typeface="Cambria Math" panose="02040503050406030204" pitchFamily="18" charset="0"/>
                        <a:cs typeface="Times New Roman" panose="02020603050405020304" pitchFamily="18" charset="0"/>
                      </a:rPr>
                      <m:t>=</m:t>
                    </m:r>
                    <m:sSub>
                      <m:sSubPr>
                        <m:ctrlPr>
                          <a:rPr lang="en-US" altLang="ja-JP" b="0" i="1" dirty="0" smtClean="0">
                            <a:latin typeface="Cambria Math" panose="02040503050406030204" pitchFamily="18" charset="0"/>
                            <a:cs typeface="Times New Roman" panose="02020603050405020304" pitchFamily="18" charset="0"/>
                          </a:rPr>
                        </m:ctrlPr>
                      </m:sSubPr>
                      <m:e>
                        <m:r>
                          <a:rPr lang="en-US" altLang="ja-JP" b="0" i="1" dirty="0" smtClean="0">
                            <a:latin typeface="Cambria Math" panose="02040503050406030204" pitchFamily="18" charset="0"/>
                            <a:cs typeface="Times New Roman" panose="02020603050405020304" pitchFamily="18" charset="0"/>
                          </a:rPr>
                          <m:t>𝑎</m:t>
                        </m:r>
                      </m:e>
                      <m:sub>
                        <m:r>
                          <a:rPr lang="en-US" altLang="ja-JP" b="0" i="1" dirty="0" smtClean="0">
                            <a:latin typeface="Cambria Math" panose="02040503050406030204" pitchFamily="18" charset="0"/>
                            <a:cs typeface="Times New Roman" panose="02020603050405020304" pitchFamily="18" charset="0"/>
                          </a:rPr>
                          <m:t>0</m:t>
                        </m:r>
                      </m:sub>
                    </m:sSub>
                    <m:r>
                      <a:rPr lang="en-US" altLang="ja-JP" i="1" dirty="0">
                        <a:latin typeface="Cambria Math" panose="02040503050406030204" pitchFamily="18" charset="0"/>
                        <a:cs typeface="Times New Roman" panose="02020603050405020304" pitchFamily="18" charset="0"/>
                      </a:rPr>
                      <m:t>𝑥</m:t>
                    </m:r>
                    <m:r>
                      <a:rPr lang="en-US" altLang="ja-JP" i="1" dirty="0">
                        <a:latin typeface="Cambria Math" panose="02040503050406030204" pitchFamily="18" charset="0"/>
                        <a:cs typeface="Times New Roman" panose="02020603050405020304" pitchFamily="18" charset="0"/>
                      </a:rPr>
                      <m:t>+</m:t>
                    </m:r>
                    <m:sSub>
                      <m:sSubPr>
                        <m:ctrlPr>
                          <a:rPr lang="en-US" altLang="ja-JP" b="0" i="1" dirty="0" smtClean="0">
                            <a:latin typeface="Cambria Math" panose="02040503050406030204" pitchFamily="18" charset="0"/>
                            <a:cs typeface="Times New Roman" panose="02020603050405020304" pitchFamily="18" charset="0"/>
                          </a:rPr>
                        </m:ctrlPr>
                      </m:sSubPr>
                      <m:e>
                        <m:r>
                          <a:rPr lang="en-US" altLang="ja-JP" b="0" i="1" dirty="0" smtClean="0">
                            <a:latin typeface="Cambria Math" panose="02040503050406030204" pitchFamily="18" charset="0"/>
                            <a:cs typeface="Times New Roman" panose="02020603050405020304" pitchFamily="18" charset="0"/>
                          </a:rPr>
                          <m:t>𝑏</m:t>
                        </m:r>
                      </m:e>
                      <m:sub>
                        <m:r>
                          <a:rPr lang="en-US" altLang="ja-JP" b="0" i="1" dirty="0" smtClean="0">
                            <a:latin typeface="Cambria Math" panose="02040503050406030204" pitchFamily="18" charset="0"/>
                            <a:cs typeface="Times New Roman" panose="02020603050405020304" pitchFamily="18" charset="0"/>
                          </a:rPr>
                          <m:t>0</m:t>
                        </m:r>
                      </m:sub>
                    </m:sSub>
                  </m:oMath>
                </a14:m>
                <a:r>
                  <a:rPr lang="ja-JP" altLang="en-US" dirty="0">
                    <a:latin typeface="Times New Roman" panose="02020603050405020304" pitchFamily="18" charset="0"/>
                    <a:ea typeface="メイリオ" panose="020B0604030504040204" pitchFamily="50" charset="-128"/>
                    <a:cs typeface="Times New Roman" panose="02020603050405020304" pitchFamily="18" charset="0"/>
                  </a:rPr>
                  <a:t> </a:t>
                </a:r>
                <a:r>
                  <a:rPr lang="ja-JP" altLang="en-US" dirty="0" smtClean="0">
                    <a:latin typeface="Times New Roman" panose="02020603050405020304" pitchFamily="18" charset="0"/>
                    <a:ea typeface="メイリオ" panose="020B0604030504040204" pitchFamily="50" charset="-128"/>
                    <a:cs typeface="Times New Roman" panose="02020603050405020304" pitchFamily="18" charset="0"/>
                  </a:rPr>
                  <a:t>を通る点群は</a:t>
                </a:r>
                <a:endParaRPr lang="en-US" altLang="ja-JP" dirty="0" smtClean="0">
                  <a:latin typeface="Times New Roman" panose="02020603050405020304" pitchFamily="18" charset="0"/>
                  <a:ea typeface="メイリオ" panose="020B0604030504040204" pitchFamily="50" charset="-128"/>
                  <a:cs typeface="Times New Roman" panose="02020603050405020304" pitchFamily="18" charset="0"/>
                </a:endParaRPr>
              </a:p>
              <a:p>
                <a:pPr>
                  <a:spcBef>
                    <a:spcPts val="600"/>
                  </a:spcBef>
                </a:pPr>
                <a14:m>
                  <m:oMath xmlns:m="http://schemas.openxmlformats.org/officeDocument/2006/math">
                    <m:d>
                      <m:dPr>
                        <m:ctrlPr>
                          <a:rPr lang="en-US" altLang="ja-JP" b="0" i="1" dirty="0" smtClean="0">
                            <a:latin typeface="Cambria Math" panose="02040503050406030204" pitchFamily="18" charset="0"/>
                            <a:cs typeface="Times New Roman" panose="02020603050405020304" pitchFamily="18" charset="0"/>
                          </a:rPr>
                        </m:ctrlPr>
                      </m:dPr>
                      <m:e>
                        <m:sSub>
                          <m:sSubPr>
                            <m:ctrlPr>
                              <a:rPr lang="en-US" altLang="ja-JP" b="0" i="1" dirty="0" smtClean="0">
                                <a:latin typeface="Cambria Math" panose="02040503050406030204" pitchFamily="18" charset="0"/>
                                <a:cs typeface="Times New Roman" panose="02020603050405020304" pitchFamily="18" charset="0"/>
                              </a:rPr>
                            </m:ctrlPr>
                          </m:sSubPr>
                          <m:e>
                            <m:r>
                              <a:rPr lang="en-US" altLang="ja-JP" b="0" i="1" dirty="0" smtClean="0">
                                <a:latin typeface="Cambria Math" panose="02040503050406030204" pitchFamily="18" charset="0"/>
                                <a:cs typeface="Times New Roman" panose="02020603050405020304" pitchFamily="18" charset="0"/>
                              </a:rPr>
                              <m:t>𝑥</m:t>
                            </m:r>
                          </m:e>
                          <m:sub>
                            <m:r>
                              <a:rPr lang="en-US" altLang="ja-JP" b="0" i="1" dirty="0" smtClean="0">
                                <a:latin typeface="Cambria Math" panose="02040503050406030204" pitchFamily="18" charset="0"/>
                                <a:cs typeface="Times New Roman" panose="02020603050405020304" pitchFamily="18" charset="0"/>
                              </a:rPr>
                              <m:t>0</m:t>
                            </m:r>
                          </m:sub>
                        </m:sSub>
                        <m:r>
                          <a:rPr lang="en-US" altLang="ja-JP" b="0" i="1" dirty="0" smtClean="0">
                            <a:latin typeface="Cambria Math" panose="02040503050406030204" pitchFamily="18" charset="0"/>
                            <a:cs typeface="Times New Roman" panose="02020603050405020304" pitchFamily="18" charset="0"/>
                          </a:rPr>
                          <m:t>,</m:t>
                        </m:r>
                        <m:sSub>
                          <m:sSubPr>
                            <m:ctrlPr>
                              <a:rPr lang="en-US" altLang="ja-JP" i="1" dirty="0">
                                <a:latin typeface="Cambria Math" panose="02040503050406030204" pitchFamily="18" charset="0"/>
                                <a:cs typeface="Times New Roman" panose="02020603050405020304" pitchFamily="18" charset="0"/>
                              </a:rPr>
                            </m:ctrlPr>
                          </m:sSubPr>
                          <m:e>
                            <m:r>
                              <a:rPr lang="en-US" altLang="ja-JP" i="1" dirty="0">
                                <a:latin typeface="Cambria Math" panose="02040503050406030204" pitchFamily="18" charset="0"/>
                                <a:cs typeface="Times New Roman" panose="02020603050405020304" pitchFamily="18" charset="0"/>
                              </a:rPr>
                              <m:t>𝑎</m:t>
                            </m:r>
                          </m:e>
                          <m:sub>
                            <m:r>
                              <a:rPr lang="en-US" altLang="ja-JP" i="1" dirty="0">
                                <a:latin typeface="Cambria Math" panose="02040503050406030204" pitchFamily="18" charset="0"/>
                                <a:cs typeface="Times New Roman" panose="02020603050405020304" pitchFamily="18" charset="0"/>
                              </a:rPr>
                              <m:t>0</m:t>
                            </m:r>
                          </m:sub>
                        </m:sSub>
                        <m:sSub>
                          <m:sSubPr>
                            <m:ctrlPr>
                              <a:rPr lang="en-US" altLang="ja-JP" b="0" i="1" dirty="0" smtClean="0">
                                <a:latin typeface="Cambria Math" panose="02040503050406030204" pitchFamily="18" charset="0"/>
                                <a:cs typeface="Times New Roman" panose="02020603050405020304" pitchFamily="18" charset="0"/>
                              </a:rPr>
                            </m:ctrlPr>
                          </m:sSubPr>
                          <m:e>
                            <m:r>
                              <a:rPr lang="en-US" altLang="ja-JP" i="1" dirty="0">
                                <a:latin typeface="Cambria Math" panose="02040503050406030204" pitchFamily="18" charset="0"/>
                                <a:cs typeface="Times New Roman" panose="02020603050405020304" pitchFamily="18" charset="0"/>
                              </a:rPr>
                              <m:t>𝑥</m:t>
                            </m:r>
                          </m:e>
                          <m:sub>
                            <m:r>
                              <a:rPr lang="en-US" altLang="ja-JP" b="0" i="1" dirty="0" smtClean="0">
                                <a:latin typeface="Cambria Math" panose="02040503050406030204" pitchFamily="18" charset="0"/>
                                <a:cs typeface="Times New Roman" panose="02020603050405020304" pitchFamily="18" charset="0"/>
                              </a:rPr>
                              <m:t>0</m:t>
                            </m:r>
                          </m:sub>
                        </m:sSub>
                        <m:r>
                          <a:rPr lang="en-US" altLang="ja-JP" i="1" dirty="0">
                            <a:latin typeface="Cambria Math" panose="02040503050406030204" pitchFamily="18" charset="0"/>
                            <a:cs typeface="Times New Roman" panose="02020603050405020304" pitchFamily="18" charset="0"/>
                          </a:rPr>
                          <m:t>+</m:t>
                        </m:r>
                        <m:sSub>
                          <m:sSubPr>
                            <m:ctrlPr>
                              <a:rPr lang="en-US" altLang="ja-JP" i="1" dirty="0">
                                <a:latin typeface="Cambria Math" panose="02040503050406030204" pitchFamily="18" charset="0"/>
                                <a:cs typeface="Times New Roman" panose="02020603050405020304" pitchFamily="18" charset="0"/>
                              </a:rPr>
                            </m:ctrlPr>
                          </m:sSubPr>
                          <m:e>
                            <m:r>
                              <a:rPr lang="en-US" altLang="ja-JP" i="1" dirty="0">
                                <a:latin typeface="Cambria Math" panose="02040503050406030204" pitchFamily="18" charset="0"/>
                                <a:cs typeface="Times New Roman" panose="02020603050405020304" pitchFamily="18" charset="0"/>
                              </a:rPr>
                              <m:t>𝑏</m:t>
                            </m:r>
                          </m:e>
                          <m:sub>
                            <m:r>
                              <a:rPr lang="en-US" altLang="ja-JP" i="1" dirty="0">
                                <a:latin typeface="Cambria Math" panose="02040503050406030204" pitchFamily="18" charset="0"/>
                                <a:cs typeface="Times New Roman" panose="02020603050405020304" pitchFamily="18" charset="0"/>
                              </a:rPr>
                              <m:t>0</m:t>
                            </m:r>
                          </m:sub>
                        </m:sSub>
                      </m:e>
                    </m:d>
                  </m:oMath>
                </a14:m>
                <a:r>
                  <a:rPr lang="en-US" altLang="ja-JP" dirty="0" smtClean="0">
                    <a:latin typeface="Times New Roman" panose="02020603050405020304" pitchFamily="18" charset="0"/>
                    <a:ea typeface="メイリオ" panose="020B0604030504040204" pitchFamily="50" charset="-128"/>
                    <a:cs typeface="Times New Roman" panose="02020603050405020304" pitchFamily="18" charset="0"/>
                  </a:rPr>
                  <a:t> </a:t>
                </a:r>
                <a:r>
                  <a:rPr lang="ja-JP" altLang="en-US" dirty="0" smtClean="0">
                    <a:latin typeface="Times New Roman" panose="02020603050405020304" pitchFamily="18" charset="0"/>
                    <a:ea typeface="メイリオ" panose="020B0604030504040204" pitchFamily="50" charset="-128"/>
                    <a:cs typeface="Times New Roman" panose="02020603050405020304" pitchFamily="18" charset="0"/>
                  </a:rPr>
                  <a:t>と表せる．</a:t>
                </a:r>
                <a:endParaRPr lang="en-US" altLang="ja-JP" dirty="0" smtClean="0">
                  <a:latin typeface="Times New Roman" panose="02020603050405020304" pitchFamily="18" charset="0"/>
                  <a:ea typeface="メイリオ" panose="020B0604030504040204" pitchFamily="50" charset="-128"/>
                  <a:cs typeface="Times New Roman" panose="02020603050405020304" pitchFamily="18" charset="0"/>
                </a:endParaRPr>
              </a:p>
              <a:p>
                <a:pPr>
                  <a:spcBef>
                    <a:spcPts val="600"/>
                  </a:spcBef>
                </a:pPr>
                <a:r>
                  <a:rPr lang="ja-JP" altLang="en-US" dirty="0" smtClean="0">
                    <a:latin typeface="Times New Roman" panose="02020603050405020304" pitchFamily="18" charset="0"/>
                    <a:ea typeface="メイリオ" panose="020B0604030504040204" pitchFamily="50" charset="-128"/>
                    <a:cs typeface="Times New Roman" panose="02020603050405020304" pitchFamily="18" charset="0"/>
                  </a:rPr>
                  <a:t>この点を通る直線群は</a:t>
                </a:r>
                <a:endParaRPr lang="en-US" altLang="ja-JP" dirty="0" smtClean="0">
                  <a:latin typeface="Times New Roman" panose="02020603050405020304" pitchFamily="18" charset="0"/>
                  <a:ea typeface="メイリオ" panose="020B0604030504040204" pitchFamily="50" charset="-128"/>
                  <a:cs typeface="Times New Roman" panose="02020603050405020304" pitchFamily="18" charset="0"/>
                </a:endParaRPr>
              </a:p>
              <a:p>
                <a:pPr>
                  <a:spcBef>
                    <a:spcPts val="600"/>
                  </a:spcBef>
                </a:pPr>
                <a14:m>
                  <m:oMath xmlns:m="http://schemas.openxmlformats.org/officeDocument/2006/math">
                    <m:sSub>
                      <m:sSubPr>
                        <m:ctrlPr>
                          <a:rPr lang="en-US" altLang="ja-JP" i="1" dirty="0">
                            <a:latin typeface="Cambria Math" panose="02040503050406030204" pitchFamily="18" charset="0"/>
                            <a:cs typeface="Times New Roman" panose="02020603050405020304" pitchFamily="18" charset="0"/>
                          </a:rPr>
                        </m:ctrlPr>
                      </m:sSubPr>
                      <m:e>
                        <m:r>
                          <a:rPr lang="en-US" altLang="ja-JP" i="1" dirty="0">
                            <a:latin typeface="Cambria Math" panose="02040503050406030204" pitchFamily="18" charset="0"/>
                            <a:cs typeface="Times New Roman" panose="02020603050405020304" pitchFamily="18" charset="0"/>
                          </a:rPr>
                          <m:t>𝑎</m:t>
                        </m:r>
                      </m:e>
                      <m:sub>
                        <m:r>
                          <a:rPr lang="en-US" altLang="ja-JP" i="1" dirty="0">
                            <a:latin typeface="Cambria Math" panose="02040503050406030204" pitchFamily="18" charset="0"/>
                            <a:cs typeface="Times New Roman" panose="02020603050405020304" pitchFamily="18" charset="0"/>
                          </a:rPr>
                          <m:t>0</m:t>
                        </m:r>
                      </m:sub>
                    </m:sSub>
                    <m:sSub>
                      <m:sSubPr>
                        <m:ctrlPr>
                          <a:rPr lang="en-US" altLang="ja-JP" i="1" dirty="0">
                            <a:latin typeface="Cambria Math" panose="02040503050406030204" pitchFamily="18" charset="0"/>
                            <a:cs typeface="Times New Roman" panose="02020603050405020304" pitchFamily="18" charset="0"/>
                          </a:rPr>
                        </m:ctrlPr>
                      </m:sSubPr>
                      <m:e>
                        <m:r>
                          <a:rPr lang="en-US" altLang="ja-JP" i="1" dirty="0">
                            <a:latin typeface="Cambria Math" panose="02040503050406030204" pitchFamily="18" charset="0"/>
                            <a:cs typeface="Times New Roman" panose="02020603050405020304" pitchFamily="18" charset="0"/>
                          </a:rPr>
                          <m:t>𝑥</m:t>
                        </m:r>
                      </m:e>
                      <m:sub>
                        <m:r>
                          <a:rPr lang="en-US" altLang="ja-JP" i="1" dirty="0">
                            <a:latin typeface="Cambria Math" panose="02040503050406030204" pitchFamily="18" charset="0"/>
                            <a:cs typeface="Times New Roman" panose="02020603050405020304" pitchFamily="18" charset="0"/>
                          </a:rPr>
                          <m:t>0</m:t>
                        </m:r>
                      </m:sub>
                    </m:sSub>
                    <m:r>
                      <a:rPr lang="en-US" altLang="ja-JP" i="1" dirty="0">
                        <a:latin typeface="Cambria Math" panose="02040503050406030204" pitchFamily="18" charset="0"/>
                        <a:cs typeface="Times New Roman" panose="02020603050405020304" pitchFamily="18" charset="0"/>
                      </a:rPr>
                      <m:t>+</m:t>
                    </m:r>
                    <m:sSub>
                      <m:sSubPr>
                        <m:ctrlPr>
                          <a:rPr lang="en-US" altLang="ja-JP" i="1" dirty="0">
                            <a:latin typeface="Cambria Math" panose="02040503050406030204" pitchFamily="18" charset="0"/>
                            <a:cs typeface="Times New Roman" panose="02020603050405020304" pitchFamily="18" charset="0"/>
                          </a:rPr>
                        </m:ctrlPr>
                      </m:sSubPr>
                      <m:e>
                        <m:r>
                          <a:rPr lang="en-US" altLang="ja-JP" i="1" dirty="0">
                            <a:latin typeface="Cambria Math" panose="02040503050406030204" pitchFamily="18" charset="0"/>
                            <a:cs typeface="Times New Roman" panose="02020603050405020304" pitchFamily="18" charset="0"/>
                          </a:rPr>
                          <m:t>𝑏</m:t>
                        </m:r>
                      </m:e>
                      <m:sub>
                        <m:r>
                          <a:rPr lang="en-US" altLang="ja-JP" i="1" dirty="0">
                            <a:latin typeface="Cambria Math" panose="02040503050406030204" pitchFamily="18" charset="0"/>
                            <a:cs typeface="Times New Roman" panose="02020603050405020304" pitchFamily="18" charset="0"/>
                          </a:rPr>
                          <m:t>0</m:t>
                        </m:r>
                      </m:sub>
                    </m:sSub>
                    <m:r>
                      <a:rPr lang="en-US" altLang="ja-JP" i="1" dirty="0">
                        <a:latin typeface="Cambria Math" panose="02040503050406030204" pitchFamily="18" charset="0"/>
                        <a:cs typeface="Times New Roman" panose="02020603050405020304" pitchFamily="18" charset="0"/>
                      </a:rPr>
                      <m:t>=</m:t>
                    </m:r>
                    <m:r>
                      <a:rPr lang="en-US" altLang="ja-JP" i="1" dirty="0">
                        <a:latin typeface="Cambria Math" panose="02040503050406030204" pitchFamily="18" charset="0"/>
                        <a:cs typeface="Times New Roman" panose="02020603050405020304" pitchFamily="18" charset="0"/>
                      </a:rPr>
                      <m:t>𝑎</m:t>
                    </m:r>
                    <m:sSub>
                      <m:sSubPr>
                        <m:ctrlPr>
                          <a:rPr lang="en-US" altLang="ja-JP" i="1" dirty="0">
                            <a:latin typeface="Cambria Math" panose="02040503050406030204" pitchFamily="18" charset="0"/>
                            <a:cs typeface="Times New Roman" panose="02020603050405020304" pitchFamily="18" charset="0"/>
                          </a:rPr>
                        </m:ctrlPr>
                      </m:sSubPr>
                      <m:e>
                        <m:r>
                          <a:rPr lang="en-US" altLang="ja-JP" i="1" dirty="0">
                            <a:latin typeface="Cambria Math" panose="02040503050406030204" pitchFamily="18" charset="0"/>
                            <a:cs typeface="Times New Roman" panose="02020603050405020304" pitchFamily="18" charset="0"/>
                          </a:rPr>
                          <m:t>𝑥</m:t>
                        </m:r>
                      </m:e>
                      <m:sub>
                        <m:r>
                          <a:rPr lang="en-US" altLang="ja-JP" i="1" dirty="0">
                            <a:latin typeface="Cambria Math" panose="02040503050406030204" pitchFamily="18" charset="0"/>
                            <a:cs typeface="Times New Roman" panose="02020603050405020304" pitchFamily="18" charset="0"/>
                          </a:rPr>
                          <m:t>0</m:t>
                        </m:r>
                      </m:sub>
                    </m:sSub>
                    <m:r>
                      <a:rPr lang="en-US" altLang="ja-JP" i="1" dirty="0">
                        <a:latin typeface="Cambria Math" panose="02040503050406030204" pitchFamily="18" charset="0"/>
                        <a:cs typeface="Times New Roman" panose="02020603050405020304" pitchFamily="18" charset="0"/>
                      </a:rPr>
                      <m:t>+</m:t>
                    </m:r>
                    <m:r>
                      <a:rPr lang="en-US" altLang="ja-JP" i="1" dirty="0">
                        <a:latin typeface="Cambria Math" panose="02040503050406030204" pitchFamily="18" charset="0"/>
                        <a:cs typeface="Times New Roman" panose="02020603050405020304" pitchFamily="18" charset="0"/>
                      </a:rPr>
                      <m:t>𝑏</m:t>
                    </m:r>
                  </m:oMath>
                </a14:m>
                <a:r>
                  <a:rPr lang="ja-JP" altLang="en-US" dirty="0">
                    <a:latin typeface="Times New Roman" panose="02020603050405020304" pitchFamily="18" charset="0"/>
                    <a:ea typeface="メイリオ" panose="020B0604030504040204" pitchFamily="50" charset="-128"/>
                    <a:cs typeface="Times New Roman" panose="02020603050405020304" pitchFamily="18" charset="0"/>
                  </a:rPr>
                  <a:t> より</a:t>
                </a:r>
                <a:endParaRPr lang="en-US" altLang="ja-JP" dirty="0">
                  <a:latin typeface="Times New Roman" panose="02020603050405020304" pitchFamily="18" charset="0"/>
                  <a:ea typeface="メイリオ" panose="020B0604030504040204" pitchFamily="50" charset="-128"/>
                  <a:cs typeface="Times New Roman" panose="02020603050405020304" pitchFamily="18" charset="0"/>
                </a:endParaRPr>
              </a:p>
              <a:p>
                <a:pPr>
                  <a:spcBef>
                    <a:spcPts val="600"/>
                  </a:spcBef>
                </a:pPr>
                <a14:m>
                  <m:oMath xmlns:m="http://schemas.openxmlformats.org/officeDocument/2006/math">
                    <m:r>
                      <a:rPr lang="en-US" altLang="ja-JP" i="1" dirty="0">
                        <a:latin typeface="Cambria Math" panose="02040503050406030204" pitchFamily="18" charset="0"/>
                        <a:cs typeface="Times New Roman" panose="02020603050405020304" pitchFamily="18" charset="0"/>
                      </a:rPr>
                      <m:t>𝑏</m:t>
                    </m:r>
                    <m:r>
                      <a:rPr lang="en-US" altLang="ja-JP" i="1" dirty="0">
                        <a:latin typeface="Cambria Math" panose="02040503050406030204" pitchFamily="18" charset="0"/>
                        <a:cs typeface="Times New Roman" panose="02020603050405020304" pitchFamily="18" charset="0"/>
                      </a:rPr>
                      <m:t>=−</m:t>
                    </m:r>
                    <m:r>
                      <a:rPr lang="en-US" altLang="ja-JP" i="1" dirty="0">
                        <a:latin typeface="Cambria Math" panose="02040503050406030204" pitchFamily="18" charset="0"/>
                        <a:cs typeface="Times New Roman" panose="02020603050405020304" pitchFamily="18" charset="0"/>
                      </a:rPr>
                      <m:t>𝑎</m:t>
                    </m:r>
                    <m:sSub>
                      <m:sSubPr>
                        <m:ctrlPr>
                          <a:rPr lang="en-US" altLang="ja-JP" i="1" dirty="0">
                            <a:latin typeface="Cambria Math" panose="02040503050406030204" pitchFamily="18" charset="0"/>
                            <a:cs typeface="Times New Roman" panose="02020603050405020304" pitchFamily="18" charset="0"/>
                          </a:rPr>
                        </m:ctrlPr>
                      </m:sSubPr>
                      <m:e>
                        <m:r>
                          <a:rPr lang="en-US" altLang="ja-JP" i="1" dirty="0">
                            <a:latin typeface="Cambria Math" panose="02040503050406030204" pitchFamily="18" charset="0"/>
                            <a:cs typeface="Times New Roman" panose="02020603050405020304" pitchFamily="18" charset="0"/>
                          </a:rPr>
                          <m:t>𝑥</m:t>
                        </m:r>
                      </m:e>
                      <m:sub>
                        <m:r>
                          <a:rPr lang="en-US" altLang="ja-JP" i="1" dirty="0">
                            <a:latin typeface="Cambria Math" panose="02040503050406030204" pitchFamily="18" charset="0"/>
                            <a:cs typeface="Times New Roman" panose="02020603050405020304" pitchFamily="18" charset="0"/>
                          </a:rPr>
                          <m:t>0</m:t>
                        </m:r>
                      </m:sub>
                    </m:sSub>
                    <m:r>
                      <a:rPr lang="en-US" altLang="ja-JP" i="1" dirty="0">
                        <a:latin typeface="Cambria Math" panose="02040503050406030204" pitchFamily="18" charset="0"/>
                        <a:cs typeface="Times New Roman" panose="02020603050405020304" pitchFamily="18" charset="0"/>
                      </a:rPr>
                      <m:t>+</m:t>
                    </m:r>
                    <m:sSub>
                      <m:sSubPr>
                        <m:ctrlPr>
                          <a:rPr lang="en-US" altLang="ja-JP" i="1" dirty="0">
                            <a:latin typeface="Cambria Math" panose="02040503050406030204" pitchFamily="18" charset="0"/>
                            <a:cs typeface="Times New Roman" panose="02020603050405020304" pitchFamily="18" charset="0"/>
                          </a:rPr>
                        </m:ctrlPr>
                      </m:sSubPr>
                      <m:e>
                        <m:r>
                          <a:rPr lang="en-US" altLang="ja-JP" i="1" dirty="0">
                            <a:latin typeface="Cambria Math" panose="02040503050406030204" pitchFamily="18" charset="0"/>
                            <a:cs typeface="Times New Roman" panose="02020603050405020304" pitchFamily="18" charset="0"/>
                          </a:rPr>
                          <m:t>𝑎</m:t>
                        </m:r>
                      </m:e>
                      <m:sub>
                        <m:r>
                          <a:rPr lang="en-US" altLang="ja-JP" i="1" dirty="0">
                            <a:latin typeface="Cambria Math" panose="02040503050406030204" pitchFamily="18" charset="0"/>
                            <a:cs typeface="Times New Roman" panose="02020603050405020304" pitchFamily="18" charset="0"/>
                          </a:rPr>
                          <m:t>0</m:t>
                        </m:r>
                      </m:sub>
                    </m:sSub>
                    <m:sSub>
                      <m:sSubPr>
                        <m:ctrlPr>
                          <a:rPr lang="en-US" altLang="ja-JP" i="1" dirty="0">
                            <a:latin typeface="Cambria Math" panose="02040503050406030204" pitchFamily="18" charset="0"/>
                            <a:cs typeface="Times New Roman" panose="02020603050405020304" pitchFamily="18" charset="0"/>
                          </a:rPr>
                        </m:ctrlPr>
                      </m:sSubPr>
                      <m:e>
                        <m:r>
                          <a:rPr lang="en-US" altLang="ja-JP" i="1" dirty="0">
                            <a:latin typeface="Cambria Math" panose="02040503050406030204" pitchFamily="18" charset="0"/>
                            <a:cs typeface="Times New Roman" panose="02020603050405020304" pitchFamily="18" charset="0"/>
                          </a:rPr>
                          <m:t>𝑥</m:t>
                        </m:r>
                      </m:e>
                      <m:sub>
                        <m:r>
                          <a:rPr lang="en-US" altLang="ja-JP" i="1" dirty="0">
                            <a:latin typeface="Cambria Math" panose="02040503050406030204" pitchFamily="18" charset="0"/>
                            <a:cs typeface="Times New Roman" panose="02020603050405020304" pitchFamily="18" charset="0"/>
                          </a:rPr>
                          <m:t>0</m:t>
                        </m:r>
                      </m:sub>
                    </m:sSub>
                    <m:r>
                      <a:rPr lang="en-US" altLang="ja-JP" i="1" dirty="0">
                        <a:latin typeface="Cambria Math" panose="02040503050406030204" pitchFamily="18" charset="0"/>
                        <a:cs typeface="Times New Roman" panose="02020603050405020304" pitchFamily="18" charset="0"/>
                      </a:rPr>
                      <m:t>+</m:t>
                    </m:r>
                    <m:sSub>
                      <m:sSubPr>
                        <m:ctrlPr>
                          <a:rPr lang="en-US" altLang="ja-JP" i="1" dirty="0">
                            <a:latin typeface="Cambria Math" panose="02040503050406030204" pitchFamily="18" charset="0"/>
                            <a:cs typeface="Times New Roman" panose="02020603050405020304" pitchFamily="18" charset="0"/>
                          </a:rPr>
                        </m:ctrlPr>
                      </m:sSubPr>
                      <m:e>
                        <m:r>
                          <a:rPr lang="en-US" altLang="ja-JP" i="1" dirty="0">
                            <a:latin typeface="Cambria Math" panose="02040503050406030204" pitchFamily="18" charset="0"/>
                            <a:cs typeface="Times New Roman" panose="02020603050405020304" pitchFamily="18" charset="0"/>
                          </a:rPr>
                          <m:t>𝑏</m:t>
                        </m:r>
                      </m:e>
                      <m:sub>
                        <m:r>
                          <a:rPr lang="en-US" altLang="ja-JP" i="1" dirty="0">
                            <a:latin typeface="Cambria Math" panose="02040503050406030204" pitchFamily="18" charset="0"/>
                            <a:cs typeface="Times New Roman" panose="02020603050405020304" pitchFamily="18" charset="0"/>
                          </a:rPr>
                          <m:t>0</m:t>
                        </m:r>
                      </m:sub>
                    </m:sSub>
                  </m:oMath>
                </a14:m>
                <a:r>
                  <a:rPr lang="ja-JP" altLang="en-US" dirty="0" smtClean="0">
                    <a:latin typeface="Times New Roman" panose="02020603050405020304" pitchFamily="18" charset="0"/>
                    <a:ea typeface="メイリオ" panose="020B0604030504040204" pitchFamily="50" charset="-128"/>
                    <a:cs typeface="Times New Roman" panose="02020603050405020304" pitchFamily="18" charset="0"/>
                  </a:rPr>
                  <a:t>　</a:t>
                </a:r>
                <a:endParaRPr lang="en-US" altLang="ja-JP" dirty="0" smtClean="0">
                  <a:latin typeface="Times New Roman" panose="02020603050405020304" pitchFamily="18" charset="0"/>
                  <a:ea typeface="メイリオ" panose="020B0604030504040204" pitchFamily="50" charset="-128"/>
                  <a:cs typeface="Times New Roman" panose="02020603050405020304" pitchFamily="18" charset="0"/>
                </a:endParaRPr>
              </a:p>
              <a:p>
                <a:pPr>
                  <a:spcBef>
                    <a:spcPts val="600"/>
                  </a:spcBef>
                </a:pPr>
                <a14:m>
                  <m:oMath xmlns:m="http://schemas.openxmlformats.org/officeDocument/2006/math">
                    <m:d>
                      <m:dPr>
                        <m:ctrlPr>
                          <a:rPr lang="en-US" altLang="ja-JP" i="1" dirty="0">
                            <a:latin typeface="Cambria Math" panose="02040503050406030204" pitchFamily="18" charset="0"/>
                            <a:cs typeface="Times New Roman" panose="02020603050405020304" pitchFamily="18" charset="0"/>
                          </a:rPr>
                        </m:ctrlPr>
                      </m:dPr>
                      <m:e>
                        <m:sSub>
                          <m:sSubPr>
                            <m:ctrlPr>
                              <a:rPr lang="en-US" altLang="ja-JP" i="1" dirty="0">
                                <a:latin typeface="Cambria Math" panose="02040503050406030204" pitchFamily="18" charset="0"/>
                                <a:cs typeface="Times New Roman" panose="02020603050405020304" pitchFamily="18" charset="0"/>
                              </a:rPr>
                            </m:ctrlPr>
                          </m:sSubPr>
                          <m:e>
                            <m:r>
                              <a:rPr lang="en-US" altLang="ja-JP" b="0" i="1" dirty="0" smtClean="0">
                                <a:latin typeface="Cambria Math" panose="02040503050406030204" pitchFamily="18" charset="0"/>
                                <a:cs typeface="Times New Roman" panose="02020603050405020304" pitchFamily="18" charset="0"/>
                              </a:rPr>
                              <m:t>𝑎</m:t>
                            </m:r>
                          </m:e>
                          <m:sub>
                            <m:r>
                              <a:rPr lang="en-US" altLang="ja-JP" i="1" dirty="0">
                                <a:latin typeface="Cambria Math" panose="02040503050406030204" pitchFamily="18" charset="0"/>
                                <a:cs typeface="Times New Roman" panose="02020603050405020304" pitchFamily="18" charset="0"/>
                              </a:rPr>
                              <m:t>0</m:t>
                            </m:r>
                          </m:sub>
                        </m:sSub>
                        <m:r>
                          <a:rPr lang="en-US" altLang="ja-JP" i="1" dirty="0">
                            <a:latin typeface="Cambria Math" panose="02040503050406030204" pitchFamily="18" charset="0"/>
                            <a:cs typeface="Times New Roman" panose="02020603050405020304" pitchFamily="18" charset="0"/>
                          </a:rPr>
                          <m:t>,</m:t>
                        </m:r>
                        <m:sSub>
                          <m:sSubPr>
                            <m:ctrlPr>
                              <a:rPr lang="en-US" altLang="ja-JP" i="1" dirty="0">
                                <a:latin typeface="Cambria Math" panose="02040503050406030204" pitchFamily="18" charset="0"/>
                                <a:cs typeface="Times New Roman" panose="02020603050405020304" pitchFamily="18" charset="0"/>
                              </a:rPr>
                            </m:ctrlPr>
                          </m:sSubPr>
                          <m:e>
                            <m:r>
                              <a:rPr lang="en-US" altLang="ja-JP" b="0" i="1" dirty="0" smtClean="0">
                                <a:latin typeface="Cambria Math" panose="02040503050406030204" pitchFamily="18" charset="0"/>
                                <a:cs typeface="Times New Roman" panose="02020603050405020304" pitchFamily="18" charset="0"/>
                              </a:rPr>
                              <m:t>𝑏</m:t>
                            </m:r>
                          </m:e>
                          <m:sub>
                            <m:r>
                              <a:rPr lang="en-US" altLang="ja-JP" i="1" dirty="0">
                                <a:latin typeface="Cambria Math" panose="02040503050406030204" pitchFamily="18" charset="0"/>
                                <a:cs typeface="Times New Roman" panose="02020603050405020304" pitchFamily="18" charset="0"/>
                              </a:rPr>
                              <m:t>0</m:t>
                            </m:r>
                          </m:sub>
                        </m:sSub>
                      </m:e>
                    </m:d>
                  </m:oMath>
                </a14:m>
                <a:r>
                  <a:rPr lang="ja-JP" altLang="en-US" dirty="0" smtClean="0">
                    <a:latin typeface="Times New Roman" panose="02020603050405020304" pitchFamily="18" charset="0"/>
                    <a:ea typeface="メイリオ" panose="020B0604030504040204" pitchFamily="50" charset="-128"/>
                    <a:cs typeface="Times New Roman" panose="02020603050405020304" pitchFamily="18" charset="0"/>
                  </a:rPr>
                  <a:t>を通る直線群になる</a:t>
                </a:r>
                <a:endParaRPr lang="ja-JP" altLang="en-US" dirty="0">
                  <a:latin typeface="Times New Roman" panose="02020603050405020304" pitchFamily="18" charset="0"/>
                  <a:ea typeface="メイリオ" panose="020B0604030504040204" pitchFamily="50" charset="-128"/>
                  <a:cs typeface="Times New Roman" panose="02020603050405020304" pitchFamily="18" charset="0"/>
                </a:endParaRPr>
              </a:p>
            </p:txBody>
          </p:sp>
        </mc:Choice>
        <mc:Fallback xmlns="">
          <p:sp>
            <p:nvSpPr>
              <p:cNvPr id="180" name="正方形/長方形 179"/>
              <p:cNvSpPr>
                <a:spLocks noRot="1" noChangeAspect="1" noMove="1" noResize="1" noEditPoints="1" noAdjustHandles="1" noChangeArrowheads="1" noChangeShapeType="1" noTextEdit="1"/>
              </p:cNvSpPr>
              <p:nvPr/>
            </p:nvSpPr>
            <p:spPr>
              <a:xfrm>
                <a:off x="8663627" y="905279"/>
                <a:ext cx="3000950" cy="2139047"/>
              </a:xfrm>
              <a:prstGeom prst="rect">
                <a:avLst/>
              </a:prstGeom>
              <a:blipFill rotWithShape="0">
                <a:blip r:embed="rId5"/>
                <a:stretch>
                  <a:fillRect l="-1626" t="-1143" r="-1423" b="-4286"/>
                </a:stretch>
              </a:blipFill>
            </p:spPr>
            <p:txBody>
              <a:bodyPr/>
              <a:lstStyle/>
              <a:p>
                <a:r>
                  <a:rPr lang="ja-JP" altLang="en-US">
                    <a:noFill/>
                  </a:rPr>
                  <a:t> </a:t>
                </a:r>
              </a:p>
            </p:txBody>
          </p:sp>
        </mc:Fallback>
      </mc:AlternateContent>
      <p:cxnSp>
        <p:nvCxnSpPr>
          <p:cNvPr id="184" name="直線コネクタ 183"/>
          <p:cNvCxnSpPr/>
          <p:nvPr/>
        </p:nvCxnSpPr>
        <p:spPr>
          <a:xfrm>
            <a:off x="7525265" y="3311611"/>
            <a:ext cx="2656703" cy="274320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87" name="直線コネクタ 186"/>
          <p:cNvCxnSpPr/>
          <p:nvPr/>
        </p:nvCxnSpPr>
        <p:spPr>
          <a:xfrm>
            <a:off x="7760043" y="2953266"/>
            <a:ext cx="1631092" cy="3348681"/>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3" name="スライド番号プレースホルダー 2"/>
          <p:cNvSpPr>
            <a:spLocks noGrp="1"/>
          </p:cNvSpPr>
          <p:nvPr>
            <p:ph type="sldNum" sz="quarter" idx="12"/>
          </p:nvPr>
        </p:nvSpPr>
        <p:spPr/>
        <p:txBody>
          <a:bodyPr/>
          <a:lstStyle/>
          <a:p>
            <a:fld id="{F35DE295-420C-4265-BE54-AE59FA4027A6}" type="slidenum">
              <a:rPr kumimoji="1" lang="ja-JP" altLang="en-US" smtClean="0"/>
              <a:t>28</a:t>
            </a:fld>
            <a:endParaRPr kumimoji="1" lang="ja-JP" altLang="en-US"/>
          </a:p>
        </p:txBody>
      </p:sp>
      <p:sp>
        <p:nvSpPr>
          <p:cNvPr id="4" name="正方形/長方形 3"/>
          <p:cNvSpPr/>
          <p:nvPr/>
        </p:nvSpPr>
        <p:spPr>
          <a:xfrm>
            <a:off x="11129815" y="-32823"/>
            <a:ext cx="1069524" cy="369332"/>
          </a:xfrm>
          <a:prstGeom prst="rect">
            <a:avLst/>
          </a:prstGeom>
        </p:spPr>
        <p:txBody>
          <a:bodyPr wrap="none">
            <a:spAutoFit/>
          </a:bodyPr>
          <a:lstStyle/>
          <a:p>
            <a:r>
              <a:rPr lang="en-US" altLang="ja-JP" b="1" dirty="0" smtClean="0">
                <a:solidFill>
                  <a:srgbClr val="FF0000"/>
                </a:solidFill>
              </a:rPr>
              <a:t>SKIP</a:t>
            </a:r>
            <a:r>
              <a:rPr lang="ja-JP" altLang="en-US" b="1" dirty="0" smtClean="0">
                <a:solidFill>
                  <a:srgbClr val="FF0000"/>
                </a:solidFill>
              </a:rPr>
              <a:t>不要</a:t>
            </a:r>
            <a:endParaRPr lang="ja-JP" altLang="en-US" b="1" dirty="0">
              <a:solidFill>
                <a:srgbClr val="FF0000"/>
              </a:solidFill>
            </a:endParaRPr>
          </a:p>
        </p:txBody>
      </p:sp>
    </p:spTree>
    <p:extLst>
      <p:ext uri="{BB962C8B-B14F-4D97-AF65-F5344CB8AC3E}">
        <p14:creationId xmlns:p14="http://schemas.microsoft.com/office/powerpoint/2010/main" val="2670131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4"/>
                                        </p:tgtEl>
                                        <p:attrNameLst>
                                          <p:attrName>style.visibility</p:attrName>
                                        </p:attrNameLst>
                                      </p:cBhvr>
                                      <p:to>
                                        <p:strVal val="visible"/>
                                      </p:to>
                                    </p:set>
                                    <p:animEffect transition="in" filter="fade">
                                      <p:cBhvr>
                                        <p:cTn id="7" dur="250"/>
                                        <p:tgtEl>
                                          <p:spTgt spid="1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5"/>
                                        </p:tgtEl>
                                        <p:attrNameLst>
                                          <p:attrName>style.visibility</p:attrName>
                                        </p:attrNameLst>
                                      </p:cBhvr>
                                      <p:to>
                                        <p:strVal val="visible"/>
                                      </p:to>
                                    </p:set>
                                    <p:animEffect transition="in" filter="fade">
                                      <p:cBhvr>
                                        <p:cTn id="12" dur="250"/>
                                        <p:tgtEl>
                                          <p:spTgt spid="11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1"/>
                                        </p:tgtEl>
                                        <p:attrNameLst>
                                          <p:attrName>style.visibility</p:attrName>
                                        </p:attrNameLst>
                                      </p:cBhvr>
                                      <p:to>
                                        <p:strVal val="visible"/>
                                      </p:to>
                                    </p:set>
                                    <p:animEffect transition="in" filter="fade">
                                      <p:cBhvr>
                                        <p:cTn id="17" dur="250"/>
                                        <p:tgtEl>
                                          <p:spTgt spid="14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28"/>
                                        </p:tgtEl>
                                        <p:attrNameLst>
                                          <p:attrName>style.visibility</p:attrName>
                                        </p:attrNameLst>
                                      </p:cBhvr>
                                      <p:to>
                                        <p:strVal val="visible"/>
                                      </p:to>
                                    </p:set>
                                    <p:animEffect transition="in" filter="fade">
                                      <p:cBhvr>
                                        <p:cTn id="22" dur="250"/>
                                        <p:tgtEl>
                                          <p:spTgt spid="12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67"/>
                                        </p:tgtEl>
                                        <p:attrNameLst>
                                          <p:attrName>style.visibility</p:attrName>
                                        </p:attrNameLst>
                                      </p:cBhvr>
                                      <p:to>
                                        <p:strVal val="visible"/>
                                      </p:to>
                                    </p:set>
                                    <p:animEffect transition="in" filter="fade">
                                      <p:cBhvr>
                                        <p:cTn id="27" dur="250"/>
                                        <p:tgtEl>
                                          <p:spTgt spid="16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54"/>
                                        </p:tgtEl>
                                        <p:attrNameLst>
                                          <p:attrName>style.visibility</p:attrName>
                                        </p:attrNameLst>
                                      </p:cBhvr>
                                      <p:to>
                                        <p:strVal val="visible"/>
                                      </p:to>
                                    </p:set>
                                    <p:animEffect transition="in" filter="fade">
                                      <p:cBhvr>
                                        <p:cTn id="32" dur="250"/>
                                        <p:tgtEl>
                                          <p:spTgt spid="1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41638" y="228600"/>
            <a:ext cx="11013333" cy="733270"/>
          </a:xfrm>
        </p:spPr>
        <p:txBody>
          <a:bodyPr>
            <a:normAutofit/>
          </a:bodyPr>
          <a:lstStyle/>
          <a:p>
            <a:pPr algn="ctr"/>
            <a:r>
              <a:rPr kumimoji="1" lang="en-US" altLang="ja-JP" sz="3600" i="1" dirty="0" err="1" smtClean="0">
                <a:latin typeface="Times New Roman" panose="02020603050405020304" pitchFamily="18" charset="0"/>
                <a:cs typeface="Times New Roman" panose="02020603050405020304" pitchFamily="18" charset="0"/>
              </a:rPr>
              <a:t>xy</a:t>
            </a:r>
            <a:r>
              <a:rPr kumimoji="1" lang="ja-JP" altLang="en-US" sz="3600" dirty="0" smtClean="0">
                <a:latin typeface="Times New Roman" panose="02020603050405020304" pitchFamily="18" charset="0"/>
                <a:cs typeface="Times New Roman" panose="02020603050405020304" pitchFamily="18" charset="0"/>
              </a:rPr>
              <a:t>空間と</a:t>
            </a:r>
            <a:r>
              <a:rPr lang="en-US" altLang="ja-JP" sz="3600" i="1" dirty="0" smtClean="0">
                <a:latin typeface="Times New Roman" panose="02020603050405020304" pitchFamily="18" charset="0"/>
                <a:cs typeface="Times New Roman" panose="02020603050405020304" pitchFamily="18" charset="0"/>
              </a:rPr>
              <a:t>ab</a:t>
            </a:r>
            <a:r>
              <a:rPr lang="ja-JP" altLang="en-US" sz="3600" dirty="0" smtClean="0">
                <a:latin typeface="Times New Roman" panose="02020603050405020304" pitchFamily="18" charset="0"/>
                <a:cs typeface="Times New Roman" panose="02020603050405020304" pitchFamily="18" charset="0"/>
              </a:rPr>
              <a:t>空間 </a:t>
            </a:r>
            <a:endParaRPr kumimoji="1" lang="ja-JP" alt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9" name="コンテンツ プレースホルダー 2"/>
              <p:cNvSpPr>
                <a:spLocks noGrp="1"/>
              </p:cNvSpPr>
              <p:nvPr>
                <p:ph idx="1"/>
              </p:nvPr>
            </p:nvSpPr>
            <p:spPr>
              <a:xfrm>
                <a:off x="438150" y="1141627"/>
                <a:ext cx="13163550" cy="4387849"/>
              </a:xfrm>
            </p:spPr>
            <p:txBody>
              <a:bodyPr>
                <a:noAutofit/>
              </a:bodyPr>
              <a:lstStyle/>
              <a:p>
                <a:pPr marL="0" indent="0">
                  <a:buNone/>
                </a:pPr>
                <a:r>
                  <a:rPr lang="ja-JP" altLang="en-US" dirty="0" smtClean="0">
                    <a:latin typeface="Times New Roman" panose="02020603050405020304" pitchFamily="18" charset="0"/>
                    <a:cs typeface="Times New Roman" panose="02020603050405020304" pitchFamily="18" charset="0"/>
                  </a:rPr>
                  <a:t>直線の傾きを横軸，</a:t>
                </a:r>
                <a:r>
                  <a:rPr lang="en-US" altLang="ja-JP" dirty="0" smtClean="0">
                    <a:latin typeface="Times New Roman" panose="02020603050405020304" pitchFamily="18" charset="0"/>
                    <a:cs typeface="Times New Roman" panose="02020603050405020304" pitchFamily="18" charset="0"/>
                  </a:rPr>
                  <a:t>y</a:t>
                </a:r>
                <a:r>
                  <a:rPr lang="ja-JP" altLang="en-US" dirty="0" smtClean="0">
                    <a:latin typeface="Times New Roman" panose="02020603050405020304" pitchFamily="18" charset="0"/>
                    <a:cs typeface="Times New Roman" panose="02020603050405020304" pitchFamily="18" charset="0"/>
                  </a:rPr>
                  <a:t>切片を縦軸にとる</a:t>
                </a:r>
                <a:r>
                  <a:rPr lang="en-US" altLang="ja-JP" dirty="0" smtClean="0">
                    <a:latin typeface="Times New Roman" panose="02020603050405020304" pitchFamily="18" charset="0"/>
                    <a:cs typeface="Times New Roman" panose="02020603050405020304" pitchFamily="18" charset="0"/>
                  </a:rPr>
                  <a:t>ab</a:t>
                </a:r>
                <a:r>
                  <a:rPr lang="ja-JP" altLang="en-US" dirty="0" smtClean="0">
                    <a:latin typeface="Times New Roman" panose="02020603050405020304" pitchFamily="18" charset="0"/>
                    <a:cs typeface="Times New Roman" panose="02020603050405020304" pitchFamily="18" charset="0"/>
                  </a:rPr>
                  <a:t>空間を考えると</a:t>
                </a:r>
                <a:r>
                  <a:rPr lang="en-US" altLang="ja-JP" dirty="0" smtClean="0">
                    <a:latin typeface="Times New Roman" panose="02020603050405020304" pitchFamily="18" charset="0"/>
                    <a:cs typeface="Times New Roman" panose="02020603050405020304" pitchFamily="18" charset="0"/>
                  </a:rPr>
                  <a:t>…</a:t>
                </a:r>
              </a:p>
              <a:p>
                <a:pPr lvl="8"/>
                <a:endParaRPr lang="en-US" altLang="ja-JP" sz="1600" dirty="0">
                  <a:latin typeface="Times New Roman" panose="02020603050405020304" pitchFamily="18" charset="0"/>
                  <a:cs typeface="Times New Roman" panose="02020603050405020304" pitchFamily="18" charset="0"/>
                </a:endParaRPr>
              </a:p>
              <a:p>
                <a:r>
                  <a:rPr lang="ja-JP" altLang="en-US" dirty="0" smtClean="0">
                    <a:latin typeface="Times New Roman" panose="02020603050405020304" pitchFamily="18" charset="0"/>
                    <a:cs typeface="Times New Roman" panose="02020603050405020304" pitchFamily="18" charset="0"/>
                  </a:rPr>
                  <a:t>直線 </a:t>
                </a:r>
                <a14:m>
                  <m:oMath xmlns:m="http://schemas.openxmlformats.org/officeDocument/2006/math">
                    <m:r>
                      <a:rPr lang="en-US" altLang="ja-JP" i="1" dirty="0">
                        <a:latin typeface="Cambria Math" panose="02040503050406030204" pitchFamily="18" charset="0"/>
                        <a:cs typeface="Times New Roman" panose="02020603050405020304" pitchFamily="18" charset="0"/>
                      </a:rPr>
                      <m:t>𝑦</m:t>
                    </m:r>
                    <m:r>
                      <a:rPr lang="en-US" altLang="ja-JP" i="1" dirty="0">
                        <a:latin typeface="Cambria Math" panose="02040503050406030204" pitchFamily="18" charset="0"/>
                        <a:cs typeface="Times New Roman" panose="02020603050405020304" pitchFamily="18" charset="0"/>
                      </a:rPr>
                      <m:t>=</m:t>
                    </m:r>
                    <m:sSub>
                      <m:sSubPr>
                        <m:ctrlPr>
                          <a:rPr lang="en-US" altLang="ja-JP" i="1" dirty="0" smtClean="0">
                            <a:latin typeface="Cambria Math" panose="02040503050406030204" pitchFamily="18" charset="0"/>
                            <a:cs typeface="Times New Roman" panose="02020603050405020304" pitchFamily="18" charset="0"/>
                          </a:rPr>
                        </m:ctrlPr>
                      </m:sSubPr>
                      <m:e>
                        <m:r>
                          <a:rPr lang="en-US" altLang="ja-JP" i="1" dirty="0">
                            <a:latin typeface="Cambria Math" panose="02040503050406030204" pitchFamily="18" charset="0"/>
                            <a:cs typeface="Times New Roman" panose="02020603050405020304" pitchFamily="18" charset="0"/>
                          </a:rPr>
                          <m:t>𝑎</m:t>
                        </m:r>
                      </m:e>
                      <m:sub>
                        <m:r>
                          <a:rPr lang="en-US" altLang="ja-JP" i="1" dirty="0">
                            <a:latin typeface="Cambria Math" panose="02040503050406030204" pitchFamily="18" charset="0"/>
                            <a:cs typeface="Times New Roman" panose="02020603050405020304" pitchFamily="18" charset="0"/>
                          </a:rPr>
                          <m:t>0</m:t>
                        </m:r>
                      </m:sub>
                    </m:sSub>
                    <m:r>
                      <a:rPr lang="en-US" altLang="ja-JP" i="1" dirty="0">
                        <a:latin typeface="Cambria Math" panose="02040503050406030204" pitchFamily="18" charset="0"/>
                        <a:cs typeface="Times New Roman" panose="02020603050405020304" pitchFamily="18" charset="0"/>
                      </a:rPr>
                      <m:t>𝑥</m:t>
                    </m:r>
                    <m:r>
                      <a:rPr lang="en-US" altLang="ja-JP" i="1" dirty="0">
                        <a:latin typeface="Cambria Math" panose="02040503050406030204" pitchFamily="18" charset="0"/>
                        <a:cs typeface="Times New Roman" panose="02020603050405020304" pitchFamily="18" charset="0"/>
                      </a:rPr>
                      <m:t>+</m:t>
                    </m:r>
                    <m:sSub>
                      <m:sSubPr>
                        <m:ctrlPr>
                          <a:rPr lang="en-US" altLang="ja-JP" i="1" dirty="0">
                            <a:latin typeface="Cambria Math" panose="02040503050406030204" pitchFamily="18" charset="0"/>
                            <a:cs typeface="Times New Roman" panose="02020603050405020304" pitchFamily="18" charset="0"/>
                          </a:rPr>
                        </m:ctrlPr>
                      </m:sSubPr>
                      <m:e>
                        <m:r>
                          <a:rPr lang="en-US" altLang="ja-JP" i="1" dirty="0">
                            <a:latin typeface="Cambria Math" panose="02040503050406030204" pitchFamily="18" charset="0"/>
                            <a:cs typeface="Times New Roman" panose="02020603050405020304" pitchFamily="18" charset="0"/>
                          </a:rPr>
                          <m:t>𝑏</m:t>
                        </m:r>
                      </m:e>
                      <m:sub>
                        <m:r>
                          <a:rPr lang="en-US" altLang="ja-JP" i="1" dirty="0">
                            <a:latin typeface="Cambria Math" panose="02040503050406030204" pitchFamily="18" charset="0"/>
                            <a:cs typeface="Times New Roman" panose="02020603050405020304" pitchFamily="18" charset="0"/>
                          </a:rPr>
                          <m:t>0</m:t>
                        </m:r>
                      </m:sub>
                    </m:sSub>
                  </m:oMath>
                </a14:m>
                <a:r>
                  <a:rPr lang="en-US" altLang="ja-JP" dirty="0" smtClean="0">
                    <a:latin typeface="Times New Roman" panose="02020603050405020304" pitchFamily="18" charset="0"/>
                    <a:cs typeface="Times New Roman" panose="02020603050405020304" pitchFamily="18" charset="0"/>
                    <a:sym typeface="Wingdings" panose="05000000000000000000" pitchFamily="2" charset="2"/>
                  </a:rPr>
                  <a:t>		 </a:t>
                </a:r>
                <a:r>
                  <a:rPr lang="ja-JP" altLang="en-US" dirty="0" smtClean="0">
                    <a:latin typeface="Times New Roman" panose="02020603050405020304" pitchFamily="18" charset="0"/>
                    <a:cs typeface="Times New Roman" panose="02020603050405020304" pitchFamily="18" charset="0"/>
                    <a:sym typeface="Wingdings" panose="05000000000000000000" pitchFamily="2" charset="2"/>
                  </a:rPr>
                  <a:t>点</a:t>
                </a:r>
                <a14:m>
                  <m:oMath xmlns:m="http://schemas.openxmlformats.org/officeDocument/2006/math">
                    <m:d>
                      <m:dPr>
                        <m:ctrlPr>
                          <a:rPr lang="en-US" altLang="ja-JP" i="1" dirty="0">
                            <a:latin typeface="Cambria Math" panose="02040503050406030204" pitchFamily="18" charset="0"/>
                            <a:cs typeface="Times New Roman" panose="02020603050405020304" pitchFamily="18" charset="0"/>
                          </a:rPr>
                        </m:ctrlPr>
                      </m:dPr>
                      <m:e>
                        <m:sSub>
                          <m:sSubPr>
                            <m:ctrlPr>
                              <a:rPr lang="en-US" altLang="ja-JP" i="1" dirty="0">
                                <a:latin typeface="Cambria Math" panose="02040503050406030204" pitchFamily="18" charset="0"/>
                                <a:cs typeface="Times New Roman" panose="02020603050405020304" pitchFamily="18" charset="0"/>
                              </a:rPr>
                            </m:ctrlPr>
                          </m:sSubPr>
                          <m:e>
                            <m:r>
                              <a:rPr lang="en-US" altLang="ja-JP" i="1" dirty="0">
                                <a:latin typeface="Cambria Math" panose="02040503050406030204" pitchFamily="18" charset="0"/>
                                <a:cs typeface="Times New Roman" panose="02020603050405020304" pitchFamily="18" charset="0"/>
                              </a:rPr>
                              <m:t>𝑎</m:t>
                            </m:r>
                          </m:e>
                          <m:sub>
                            <m:r>
                              <a:rPr lang="en-US" altLang="ja-JP" i="1" dirty="0">
                                <a:latin typeface="Cambria Math" panose="02040503050406030204" pitchFamily="18" charset="0"/>
                                <a:cs typeface="Times New Roman" panose="02020603050405020304" pitchFamily="18" charset="0"/>
                              </a:rPr>
                              <m:t>0</m:t>
                            </m:r>
                          </m:sub>
                        </m:sSub>
                        <m:r>
                          <a:rPr lang="en-US" altLang="ja-JP" i="1" dirty="0">
                            <a:latin typeface="Cambria Math" panose="02040503050406030204" pitchFamily="18" charset="0"/>
                            <a:cs typeface="Times New Roman" panose="02020603050405020304" pitchFamily="18" charset="0"/>
                          </a:rPr>
                          <m:t>,</m:t>
                        </m:r>
                        <m:sSub>
                          <m:sSubPr>
                            <m:ctrlPr>
                              <a:rPr lang="en-US" altLang="ja-JP" i="1" dirty="0">
                                <a:latin typeface="Cambria Math" panose="02040503050406030204" pitchFamily="18" charset="0"/>
                                <a:cs typeface="Times New Roman" panose="02020603050405020304" pitchFamily="18" charset="0"/>
                              </a:rPr>
                            </m:ctrlPr>
                          </m:sSubPr>
                          <m:e>
                            <m:r>
                              <a:rPr lang="en-US" altLang="ja-JP" i="1" dirty="0">
                                <a:latin typeface="Cambria Math" panose="02040503050406030204" pitchFamily="18" charset="0"/>
                                <a:cs typeface="Times New Roman" panose="02020603050405020304" pitchFamily="18" charset="0"/>
                              </a:rPr>
                              <m:t>𝑏</m:t>
                            </m:r>
                          </m:e>
                          <m:sub>
                            <m:r>
                              <a:rPr lang="en-US" altLang="ja-JP" i="1" dirty="0">
                                <a:latin typeface="Cambria Math" panose="02040503050406030204" pitchFamily="18" charset="0"/>
                                <a:cs typeface="Times New Roman" panose="02020603050405020304" pitchFamily="18" charset="0"/>
                              </a:rPr>
                              <m:t>0</m:t>
                            </m:r>
                          </m:sub>
                        </m:sSub>
                      </m:e>
                    </m:d>
                  </m:oMath>
                </a14:m>
                <a:r>
                  <a:rPr lang="ja-JP" altLang="en-US" dirty="0" smtClean="0">
                    <a:latin typeface="Times New Roman" panose="02020603050405020304" pitchFamily="18" charset="0"/>
                    <a:cs typeface="Times New Roman" panose="02020603050405020304" pitchFamily="18" charset="0"/>
                    <a:sym typeface="Wingdings" panose="05000000000000000000" pitchFamily="2" charset="2"/>
                  </a:rPr>
                  <a:t>に</a:t>
                </a:r>
                <a:endParaRPr lang="en-US" altLang="ja-JP" dirty="0" smtClean="0">
                  <a:latin typeface="Times New Roman" panose="02020603050405020304" pitchFamily="18" charset="0"/>
                  <a:cs typeface="Times New Roman" panose="02020603050405020304" pitchFamily="18" charset="0"/>
                  <a:sym typeface="Wingdings" panose="05000000000000000000" pitchFamily="2" charset="2"/>
                </a:endParaRPr>
              </a:p>
              <a:p>
                <a:r>
                  <a:rPr kumimoji="1" lang="ja-JP" altLang="en-US" dirty="0" smtClean="0">
                    <a:latin typeface="Times New Roman" panose="02020603050405020304" pitchFamily="18" charset="0"/>
                    <a:cs typeface="Times New Roman" panose="02020603050405020304" pitchFamily="18" charset="0"/>
                  </a:rPr>
                  <a:t>点</a:t>
                </a:r>
                <a14:m>
                  <m:oMath xmlns:m="http://schemas.openxmlformats.org/officeDocument/2006/math">
                    <m:d>
                      <m:dPr>
                        <m:ctrlPr>
                          <a:rPr lang="en-US" altLang="ja-JP" i="1" dirty="0">
                            <a:latin typeface="Cambria Math" panose="02040503050406030204" pitchFamily="18" charset="0"/>
                            <a:cs typeface="Times New Roman" panose="02020603050405020304" pitchFamily="18" charset="0"/>
                          </a:rPr>
                        </m:ctrlPr>
                      </m:dPr>
                      <m:e>
                        <m:sSub>
                          <m:sSubPr>
                            <m:ctrlPr>
                              <a:rPr lang="en-US" altLang="ja-JP" i="1" dirty="0">
                                <a:latin typeface="Cambria Math" panose="02040503050406030204" pitchFamily="18" charset="0"/>
                                <a:cs typeface="Times New Roman" panose="02020603050405020304" pitchFamily="18" charset="0"/>
                              </a:rPr>
                            </m:ctrlPr>
                          </m:sSubPr>
                          <m:e>
                            <m:r>
                              <a:rPr lang="en-US" altLang="ja-JP" b="0" i="1" dirty="0" smtClean="0">
                                <a:latin typeface="Cambria Math" panose="02040503050406030204" pitchFamily="18" charset="0"/>
                                <a:cs typeface="Times New Roman" panose="02020603050405020304" pitchFamily="18" charset="0"/>
                              </a:rPr>
                              <m:t>𝑥</m:t>
                            </m:r>
                          </m:e>
                          <m:sub>
                            <m:r>
                              <a:rPr lang="en-US" altLang="ja-JP" i="1" dirty="0">
                                <a:latin typeface="Cambria Math" panose="02040503050406030204" pitchFamily="18" charset="0"/>
                                <a:cs typeface="Times New Roman" panose="02020603050405020304" pitchFamily="18" charset="0"/>
                              </a:rPr>
                              <m:t>0</m:t>
                            </m:r>
                          </m:sub>
                        </m:sSub>
                        <m:r>
                          <a:rPr lang="en-US" altLang="ja-JP" i="1" dirty="0">
                            <a:latin typeface="Cambria Math" panose="02040503050406030204" pitchFamily="18" charset="0"/>
                            <a:cs typeface="Times New Roman" panose="02020603050405020304" pitchFamily="18" charset="0"/>
                          </a:rPr>
                          <m:t>,</m:t>
                        </m:r>
                        <m:sSub>
                          <m:sSubPr>
                            <m:ctrlPr>
                              <a:rPr lang="en-US" altLang="ja-JP" i="1" dirty="0">
                                <a:latin typeface="Cambria Math" panose="02040503050406030204" pitchFamily="18" charset="0"/>
                                <a:cs typeface="Times New Roman" panose="02020603050405020304" pitchFamily="18" charset="0"/>
                              </a:rPr>
                            </m:ctrlPr>
                          </m:sSubPr>
                          <m:e>
                            <m:r>
                              <a:rPr lang="en-US" altLang="ja-JP" b="0" i="1" dirty="0" smtClean="0">
                                <a:latin typeface="Cambria Math" panose="02040503050406030204" pitchFamily="18" charset="0"/>
                                <a:cs typeface="Times New Roman" panose="02020603050405020304" pitchFamily="18" charset="0"/>
                              </a:rPr>
                              <m:t>𝑦</m:t>
                            </m:r>
                          </m:e>
                          <m:sub>
                            <m:r>
                              <a:rPr lang="en-US" altLang="ja-JP" i="1" dirty="0">
                                <a:latin typeface="Cambria Math" panose="02040503050406030204" pitchFamily="18" charset="0"/>
                                <a:cs typeface="Times New Roman" panose="02020603050405020304" pitchFamily="18" charset="0"/>
                              </a:rPr>
                              <m:t>0</m:t>
                            </m:r>
                          </m:sub>
                        </m:sSub>
                      </m:e>
                    </m:d>
                  </m:oMath>
                </a14:m>
                <a:r>
                  <a:rPr kumimoji="1" lang="ja-JP" altLang="en-US" dirty="0" smtClean="0">
                    <a:latin typeface="Times New Roman" panose="02020603050405020304" pitchFamily="18" charset="0"/>
                    <a:cs typeface="Times New Roman" panose="02020603050405020304" pitchFamily="18" charset="0"/>
                  </a:rPr>
                  <a:t>を通る直線群</a:t>
                </a:r>
                <a:r>
                  <a:rPr kumimoji="1" lang="en-US" altLang="ja-JP" dirty="0" smtClean="0">
                    <a:latin typeface="Times New Roman" panose="02020603050405020304" pitchFamily="18" charset="0"/>
                    <a:cs typeface="Times New Roman" panose="02020603050405020304" pitchFamily="18" charset="0"/>
                  </a:rPr>
                  <a:t>	</a:t>
                </a:r>
                <a:r>
                  <a:rPr kumimoji="1" lang="en-US" altLang="ja-JP" dirty="0" smtClean="0">
                    <a:latin typeface="Times New Roman" panose="02020603050405020304" pitchFamily="18" charset="0"/>
                    <a:cs typeface="Times New Roman" panose="02020603050405020304" pitchFamily="18" charset="0"/>
                    <a:sym typeface="Wingdings" panose="05000000000000000000" pitchFamily="2" charset="2"/>
                  </a:rPr>
                  <a:t> </a:t>
                </a:r>
                <a:r>
                  <a:rPr kumimoji="1" lang="ja-JP" altLang="en-US" dirty="0" smtClean="0">
                    <a:latin typeface="Times New Roman" panose="02020603050405020304" pitchFamily="18" charset="0"/>
                    <a:cs typeface="Times New Roman" panose="02020603050405020304" pitchFamily="18" charset="0"/>
                    <a:sym typeface="Wingdings" panose="05000000000000000000" pitchFamily="2" charset="2"/>
                  </a:rPr>
                  <a:t>直線</a:t>
                </a:r>
                <a14:m>
                  <m:oMath xmlns:m="http://schemas.openxmlformats.org/officeDocument/2006/math">
                    <m:r>
                      <a:rPr lang="ja-JP" altLang="en-US" i="1" dirty="0" smtClean="0">
                        <a:latin typeface="Cambria Math" panose="02040503050406030204" pitchFamily="18" charset="0"/>
                        <a:cs typeface="Times New Roman" panose="02020603050405020304" pitchFamily="18" charset="0"/>
                        <a:sym typeface="Wingdings" panose="05000000000000000000" pitchFamily="2" charset="2"/>
                      </a:rPr>
                      <m:t> </m:t>
                    </m:r>
                    <m:r>
                      <a:rPr lang="en-US" altLang="ja-JP" i="1" dirty="0">
                        <a:latin typeface="Cambria Math" panose="02040503050406030204" pitchFamily="18" charset="0"/>
                        <a:cs typeface="Times New Roman" panose="02020603050405020304" pitchFamily="18" charset="0"/>
                      </a:rPr>
                      <m:t>𝑏</m:t>
                    </m:r>
                    <m:r>
                      <a:rPr lang="en-US" altLang="ja-JP" i="1" dirty="0">
                        <a:latin typeface="Cambria Math" panose="02040503050406030204" pitchFamily="18" charset="0"/>
                        <a:cs typeface="Times New Roman" panose="02020603050405020304" pitchFamily="18" charset="0"/>
                      </a:rPr>
                      <m:t>=−</m:t>
                    </m:r>
                    <m:sSub>
                      <m:sSubPr>
                        <m:ctrlPr>
                          <a:rPr lang="en-US" altLang="ja-JP" i="1" dirty="0">
                            <a:latin typeface="Cambria Math" panose="02040503050406030204" pitchFamily="18" charset="0"/>
                            <a:cs typeface="Times New Roman" panose="02020603050405020304" pitchFamily="18" charset="0"/>
                          </a:rPr>
                        </m:ctrlPr>
                      </m:sSubPr>
                      <m:e>
                        <m:r>
                          <a:rPr lang="en-US" altLang="ja-JP" i="1" dirty="0">
                            <a:latin typeface="Cambria Math" panose="02040503050406030204" pitchFamily="18" charset="0"/>
                            <a:cs typeface="Times New Roman" panose="02020603050405020304" pitchFamily="18" charset="0"/>
                          </a:rPr>
                          <m:t>𝑥</m:t>
                        </m:r>
                      </m:e>
                      <m:sub>
                        <m:r>
                          <a:rPr lang="en-US" altLang="ja-JP" i="1" dirty="0">
                            <a:latin typeface="Cambria Math" panose="02040503050406030204" pitchFamily="18" charset="0"/>
                            <a:cs typeface="Times New Roman" panose="02020603050405020304" pitchFamily="18" charset="0"/>
                          </a:rPr>
                          <m:t>0</m:t>
                        </m:r>
                      </m:sub>
                    </m:sSub>
                    <m:r>
                      <a:rPr lang="en-US" altLang="ja-JP" i="1" dirty="0">
                        <a:latin typeface="Cambria Math" panose="02040503050406030204" pitchFamily="18" charset="0"/>
                        <a:cs typeface="Times New Roman" panose="02020603050405020304" pitchFamily="18" charset="0"/>
                      </a:rPr>
                      <m:t>𝑎</m:t>
                    </m:r>
                    <m:r>
                      <a:rPr lang="en-US" altLang="ja-JP" i="1" dirty="0">
                        <a:latin typeface="Cambria Math" panose="02040503050406030204" pitchFamily="18" charset="0"/>
                        <a:cs typeface="Times New Roman" panose="02020603050405020304" pitchFamily="18" charset="0"/>
                      </a:rPr>
                      <m:t>+</m:t>
                    </m:r>
                    <m:sSub>
                      <m:sSubPr>
                        <m:ctrlPr>
                          <a:rPr lang="en-US" altLang="ja-JP" i="1" dirty="0">
                            <a:latin typeface="Cambria Math" panose="02040503050406030204" pitchFamily="18" charset="0"/>
                            <a:cs typeface="Times New Roman" panose="02020603050405020304" pitchFamily="18" charset="0"/>
                          </a:rPr>
                        </m:ctrlPr>
                      </m:sSubPr>
                      <m:e>
                        <m:r>
                          <a:rPr lang="en-US" altLang="ja-JP" i="1" dirty="0">
                            <a:latin typeface="Cambria Math" panose="02040503050406030204" pitchFamily="18" charset="0"/>
                            <a:cs typeface="Times New Roman" panose="02020603050405020304" pitchFamily="18" charset="0"/>
                          </a:rPr>
                          <m:t>𝑦</m:t>
                        </m:r>
                      </m:e>
                      <m:sub>
                        <m:r>
                          <a:rPr lang="en-US" altLang="ja-JP" i="1" dirty="0">
                            <a:latin typeface="Cambria Math" panose="02040503050406030204" pitchFamily="18" charset="0"/>
                            <a:cs typeface="Times New Roman" panose="02020603050405020304" pitchFamily="18" charset="0"/>
                          </a:rPr>
                          <m:t>0</m:t>
                        </m:r>
                      </m:sub>
                    </m:sSub>
                  </m:oMath>
                </a14:m>
                <a:r>
                  <a:rPr kumimoji="1" lang="ja-JP" altLang="en-US" dirty="0" smtClean="0">
                    <a:latin typeface="Times New Roman" panose="02020603050405020304" pitchFamily="18" charset="0"/>
                    <a:cs typeface="Times New Roman" panose="02020603050405020304" pitchFamily="18" charset="0"/>
                  </a:rPr>
                  <a:t>に</a:t>
                </a:r>
                <a:endParaRPr kumimoji="1" lang="en-US" altLang="ja-JP" dirty="0" smtClean="0">
                  <a:latin typeface="Times New Roman" panose="02020603050405020304" pitchFamily="18" charset="0"/>
                  <a:cs typeface="Times New Roman" panose="02020603050405020304" pitchFamily="18" charset="0"/>
                </a:endParaRPr>
              </a:p>
              <a:p>
                <a:r>
                  <a:rPr lang="ja-JP" altLang="en-US" dirty="0">
                    <a:latin typeface="Times New Roman" panose="02020603050405020304" pitchFamily="18" charset="0"/>
                    <a:cs typeface="Times New Roman" panose="02020603050405020304" pitchFamily="18" charset="0"/>
                  </a:rPr>
                  <a:t>直線 </a:t>
                </a:r>
                <a14:m>
                  <m:oMath xmlns:m="http://schemas.openxmlformats.org/officeDocument/2006/math">
                    <m:r>
                      <a:rPr lang="en-US" altLang="ja-JP" i="1" dirty="0">
                        <a:latin typeface="Cambria Math" panose="02040503050406030204" pitchFamily="18" charset="0"/>
                        <a:cs typeface="Times New Roman" panose="02020603050405020304" pitchFamily="18" charset="0"/>
                      </a:rPr>
                      <m:t>𝑦</m:t>
                    </m:r>
                    <m:r>
                      <a:rPr lang="en-US" altLang="ja-JP" i="1" dirty="0">
                        <a:latin typeface="Cambria Math" panose="02040503050406030204" pitchFamily="18" charset="0"/>
                        <a:cs typeface="Times New Roman" panose="02020603050405020304" pitchFamily="18" charset="0"/>
                      </a:rPr>
                      <m:t>=</m:t>
                    </m:r>
                    <m:sSub>
                      <m:sSubPr>
                        <m:ctrlPr>
                          <a:rPr lang="en-US" altLang="ja-JP" i="1" dirty="0">
                            <a:latin typeface="Cambria Math" panose="02040503050406030204" pitchFamily="18" charset="0"/>
                            <a:cs typeface="Times New Roman" panose="02020603050405020304" pitchFamily="18" charset="0"/>
                          </a:rPr>
                        </m:ctrlPr>
                      </m:sSubPr>
                      <m:e>
                        <m:r>
                          <a:rPr lang="en-US" altLang="ja-JP" i="1" dirty="0">
                            <a:latin typeface="Cambria Math" panose="02040503050406030204" pitchFamily="18" charset="0"/>
                            <a:cs typeface="Times New Roman" panose="02020603050405020304" pitchFamily="18" charset="0"/>
                          </a:rPr>
                          <m:t>𝑎</m:t>
                        </m:r>
                      </m:e>
                      <m:sub>
                        <m:r>
                          <a:rPr lang="en-US" altLang="ja-JP" i="1" dirty="0">
                            <a:latin typeface="Cambria Math" panose="02040503050406030204" pitchFamily="18" charset="0"/>
                            <a:cs typeface="Times New Roman" panose="02020603050405020304" pitchFamily="18" charset="0"/>
                          </a:rPr>
                          <m:t>0</m:t>
                        </m:r>
                      </m:sub>
                    </m:sSub>
                    <m:r>
                      <a:rPr lang="en-US" altLang="ja-JP" i="1" dirty="0">
                        <a:latin typeface="Cambria Math" panose="02040503050406030204" pitchFamily="18" charset="0"/>
                        <a:cs typeface="Times New Roman" panose="02020603050405020304" pitchFamily="18" charset="0"/>
                      </a:rPr>
                      <m:t>𝑥</m:t>
                    </m:r>
                    <m:r>
                      <a:rPr lang="en-US" altLang="ja-JP" i="1" dirty="0">
                        <a:latin typeface="Cambria Math" panose="02040503050406030204" pitchFamily="18" charset="0"/>
                        <a:cs typeface="Times New Roman" panose="02020603050405020304" pitchFamily="18" charset="0"/>
                      </a:rPr>
                      <m:t>+</m:t>
                    </m:r>
                    <m:sSub>
                      <m:sSubPr>
                        <m:ctrlPr>
                          <a:rPr lang="en-US" altLang="ja-JP" i="1" dirty="0">
                            <a:latin typeface="Cambria Math" panose="02040503050406030204" pitchFamily="18" charset="0"/>
                            <a:cs typeface="Times New Roman" panose="02020603050405020304" pitchFamily="18" charset="0"/>
                          </a:rPr>
                        </m:ctrlPr>
                      </m:sSubPr>
                      <m:e>
                        <m:r>
                          <a:rPr lang="en-US" altLang="ja-JP" i="1" dirty="0">
                            <a:latin typeface="Cambria Math" panose="02040503050406030204" pitchFamily="18" charset="0"/>
                            <a:cs typeface="Times New Roman" panose="02020603050405020304" pitchFamily="18" charset="0"/>
                          </a:rPr>
                          <m:t>𝑏</m:t>
                        </m:r>
                      </m:e>
                      <m:sub>
                        <m:r>
                          <a:rPr lang="en-US" altLang="ja-JP" i="1" dirty="0">
                            <a:latin typeface="Cambria Math" panose="02040503050406030204" pitchFamily="18" charset="0"/>
                            <a:cs typeface="Times New Roman" panose="02020603050405020304" pitchFamily="18" charset="0"/>
                          </a:rPr>
                          <m:t>0</m:t>
                        </m:r>
                      </m:sub>
                    </m:sSub>
                  </m:oMath>
                </a14:m>
                <a:r>
                  <a:rPr kumimoji="1" lang="ja-JP" altLang="en-US" dirty="0" smtClean="0">
                    <a:latin typeface="Times New Roman" panose="02020603050405020304" pitchFamily="18" charset="0"/>
                    <a:cs typeface="Times New Roman" panose="02020603050405020304" pitchFamily="18" charset="0"/>
                  </a:rPr>
                  <a:t>上の点群を通る直線群</a:t>
                </a:r>
                <a:r>
                  <a:rPr lang="ja-JP" altLang="en-US" dirty="0" smtClean="0">
                    <a:latin typeface="Times New Roman" panose="02020603050405020304" pitchFamily="18" charset="0"/>
                    <a:cs typeface="Times New Roman" panose="02020603050405020304" pitchFamily="18" charset="0"/>
                  </a:rPr>
                  <a:t>   </a:t>
                </a:r>
                <a:r>
                  <a:rPr lang="en-US" altLang="ja-JP" dirty="0" smtClean="0">
                    <a:latin typeface="Times New Roman" panose="02020603050405020304" pitchFamily="18" charset="0"/>
                    <a:cs typeface="Times New Roman" panose="02020603050405020304" pitchFamily="18" charset="0"/>
                    <a:sym typeface="Wingdings" panose="05000000000000000000" pitchFamily="2" charset="2"/>
                  </a:rPr>
                  <a:t></a:t>
                </a:r>
                <a:r>
                  <a:rPr lang="ja-JP" altLang="en-US" dirty="0">
                    <a:latin typeface="Times New Roman" panose="02020603050405020304" pitchFamily="18" charset="0"/>
                    <a:cs typeface="Times New Roman" panose="02020603050405020304" pitchFamily="18" charset="0"/>
                    <a:sym typeface="Wingdings" panose="05000000000000000000" pitchFamily="2" charset="2"/>
                  </a:rPr>
                  <a:t>点</a:t>
                </a:r>
                <a14:m>
                  <m:oMath xmlns:m="http://schemas.openxmlformats.org/officeDocument/2006/math">
                    <m:d>
                      <m:dPr>
                        <m:ctrlPr>
                          <a:rPr lang="en-US" altLang="ja-JP" i="1" dirty="0">
                            <a:latin typeface="Cambria Math" panose="02040503050406030204" pitchFamily="18" charset="0"/>
                            <a:cs typeface="Times New Roman" panose="02020603050405020304" pitchFamily="18" charset="0"/>
                          </a:rPr>
                        </m:ctrlPr>
                      </m:dPr>
                      <m:e>
                        <m:sSub>
                          <m:sSubPr>
                            <m:ctrlPr>
                              <a:rPr lang="en-US" altLang="ja-JP" i="1" dirty="0">
                                <a:latin typeface="Cambria Math" panose="02040503050406030204" pitchFamily="18" charset="0"/>
                                <a:cs typeface="Times New Roman" panose="02020603050405020304" pitchFamily="18" charset="0"/>
                              </a:rPr>
                            </m:ctrlPr>
                          </m:sSubPr>
                          <m:e>
                            <m:r>
                              <a:rPr lang="en-US" altLang="ja-JP" i="1" dirty="0">
                                <a:latin typeface="Cambria Math" panose="02040503050406030204" pitchFamily="18" charset="0"/>
                                <a:cs typeface="Times New Roman" panose="02020603050405020304" pitchFamily="18" charset="0"/>
                              </a:rPr>
                              <m:t>𝑎</m:t>
                            </m:r>
                          </m:e>
                          <m:sub>
                            <m:r>
                              <a:rPr lang="en-US" altLang="ja-JP" i="1" dirty="0">
                                <a:latin typeface="Cambria Math" panose="02040503050406030204" pitchFamily="18" charset="0"/>
                                <a:cs typeface="Times New Roman" panose="02020603050405020304" pitchFamily="18" charset="0"/>
                              </a:rPr>
                              <m:t>0</m:t>
                            </m:r>
                          </m:sub>
                        </m:sSub>
                        <m:r>
                          <a:rPr lang="en-US" altLang="ja-JP" i="1" dirty="0">
                            <a:latin typeface="Cambria Math" panose="02040503050406030204" pitchFamily="18" charset="0"/>
                            <a:cs typeface="Times New Roman" panose="02020603050405020304" pitchFamily="18" charset="0"/>
                          </a:rPr>
                          <m:t>,</m:t>
                        </m:r>
                        <m:sSub>
                          <m:sSubPr>
                            <m:ctrlPr>
                              <a:rPr lang="en-US" altLang="ja-JP" i="1" dirty="0">
                                <a:latin typeface="Cambria Math" panose="02040503050406030204" pitchFamily="18" charset="0"/>
                                <a:cs typeface="Times New Roman" panose="02020603050405020304" pitchFamily="18" charset="0"/>
                              </a:rPr>
                            </m:ctrlPr>
                          </m:sSubPr>
                          <m:e>
                            <m:r>
                              <a:rPr lang="en-US" altLang="ja-JP" i="1" dirty="0">
                                <a:latin typeface="Cambria Math" panose="02040503050406030204" pitchFamily="18" charset="0"/>
                                <a:cs typeface="Times New Roman" panose="02020603050405020304" pitchFamily="18" charset="0"/>
                              </a:rPr>
                              <m:t>𝑏</m:t>
                            </m:r>
                          </m:e>
                          <m:sub>
                            <m:r>
                              <a:rPr lang="en-US" altLang="ja-JP" i="1" dirty="0">
                                <a:latin typeface="Cambria Math" panose="02040503050406030204" pitchFamily="18" charset="0"/>
                                <a:cs typeface="Times New Roman" panose="02020603050405020304" pitchFamily="18" charset="0"/>
                              </a:rPr>
                              <m:t>0</m:t>
                            </m:r>
                          </m:sub>
                        </m:sSub>
                      </m:e>
                    </m:d>
                    <m:r>
                      <a:rPr lang="ja-JP" altLang="en-US" i="1" dirty="0">
                        <a:latin typeface="Cambria Math" panose="02040503050406030204" pitchFamily="18" charset="0"/>
                        <a:cs typeface="Times New Roman" panose="02020603050405020304" pitchFamily="18" charset="0"/>
                      </a:rPr>
                      <m:t>を</m:t>
                    </m:r>
                    <m:r>
                      <a:rPr lang="ja-JP" altLang="en-US" i="1" dirty="0">
                        <a:latin typeface="Cambria Math" panose="02040503050406030204" pitchFamily="18" charset="0"/>
                        <a:cs typeface="Times New Roman" panose="02020603050405020304" pitchFamily="18" charset="0"/>
                        <a:sym typeface="Wingdings" panose="05000000000000000000" pitchFamily="2" charset="2"/>
                      </a:rPr>
                      <m:t>通る直線群に</m:t>
                    </m:r>
                  </m:oMath>
                </a14:m>
                <a:endParaRPr kumimoji="1" lang="ja-JP" altLang="en-US" dirty="0">
                  <a:latin typeface="Times New Roman" panose="02020603050405020304" pitchFamily="18" charset="0"/>
                  <a:cs typeface="Times New Roman" panose="02020603050405020304" pitchFamily="18" charset="0"/>
                </a:endParaRPr>
              </a:p>
            </p:txBody>
          </p:sp>
        </mc:Choice>
        <mc:Fallback xmlns="">
          <p:sp>
            <p:nvSpPr>
              <p:cNvPr id="29" name="コンテンツ プレースホルダー 2"/>
              <p:cNvSpPr>
                <a:spLocks noGrp="1" noRot="1" noChangeAspect="1" noMove="1" noResize="1" noEditPoints="1" noAdjustHandles="1" noChangeArrowheads="1" noChangeShapeType="1" noTextEdit="1"/>
              </p:cNvSpPr>
              <p:nvPr>
                <p:ph idx="1"/>
              </p:nvPr>
            </p:nvSpPr>
            <p:spPr>
              <a:xfrm>
                <a:off x="438150" y="1141627"/>
                <a:ext cx="13163550" cy="4387849"/>
              </a:xfrm>
              <a:blipFill rotWithShape="0">
                <a:blip r:embed="rId2"/>
                <a:stretch>
                  <a:fillRect l="-973" t="-2778"/>
                </a:stretch>
              </a:blipFill>
            </p:spPr>
            <p:txBody>
              <a:bodyPr/>
              <a:lstStyle/>
              <a:p>
                <a:r>
                  <a:rPr lang="ja-JP" altLang="en-US">
                    <a:noFill/>
                  </a:rPr>
                  <a:t> </a:t>
                </a:r>
              </a:p>
            </p:txBody>
          </p:sp>
        </mc:Fallback>
      </mc:AlternateContent>
      <p:pic>
        <p:nvPicPr>
          <p:cNvPr id="10" name="図 9"/>
          <p:cNvPicPr>
            <a:picLocks noChangeAspect="1"/>
          </p:cNvPicPr>
          <p:nvPr/>
        </p:nvPicPr>
        <p:blipFill>
          <a:blip r:embed="rId3"/>
          <a:stretch>
            <a:fillRect/>
          </a:stretch>
        </p:blipFill>
        <p:spPr>
          <a:xfrm>
            <a:off x="2009920" y="3459911"/>
            <a:ext cx="8791430" cy="3398089"/>
          </a:xfrm>
          <a:prstGeom prst="rect">
            <a:avLst/>
          </a:prstGeom>
        </p:spPr>
      </p:pic>
      <p:sp>
        <p:nvSpPr>
          <p:cNvPr id="3" name="スライド番号プレースホルダー 2"/>
          <p:cNvSpPr>
            <a:spLocks noGrp="1"/>
          </p:cNvSpPr>
          <p:nvPr>
            <p:ph type="sldNum" sz="quarter" idx="12"/>
          </p:nvPr>
        </p:nvSpPr>
        <p:spPr/>
        <p:txBody>
          <a:bodyPr/>
          <a:lstStyle/>
          <a:p>
            <a:fld id="{F35DE295-420C-4265-BE54-AE59FA4027A6}" type="slidenum">
              <a:rPr kumimoji="1" lang="ja-JP" altLang="en-US" smtClean="0"/>
              <a:t>29</a:t>
            </a:fld>
            <a:endParaRPr kumimoji="1" lang="ja-JP" altLang="en-US"/>
          </a:p>
        </p:txBody>
      </p:sp>
      <p:sp>
        <p:nvSpPr>
          <p:cNvPr id="6" name="正方形/長方形 5"/>
          <p:cNvSpPr/>
          <p:nvPr/>
        </p:nvSpPr>
        <p:spPr>
          <a:xfrm>
            <a:off x="11129815" y="-32823"/>
            <a:ext cx="1069524" cy="369332"/>
          </a:xfrm>
          <a:prstGeom prst="rect">
            <a:avLst/>
          </a:prstGeom>
        </p:spPr>
        <p:txBody>
          <a:bodyPr wrap="none">
            <a:spAutoFit/>
          </a:bodyPr>
          <a:lstStyle/>
          <a:p>
            <a:r>
              <a:rPr lang="en-US" altLang="ja-JP" b="1" dirty="0" smtClean="0">
                <a:solidFill>
                  <a:srgbClr val="FF0000"/>
                </a:solidFill>
              </a:rPr>
              <a:t>SKIP</a:t>
            </a:r>
            <a:r>
              <a:rPr lang="ja-JP" altLang="en-US" b="1" dirty="0" smtClean="0">
                <a:solidFill>
                  <a:srgbClr val="FF0000"/>
                </a:solidFill>
              </a:rPr>
              <a:t>不要</a:t>
            </a:r>
            <a:endParaRPr lang="ja-JP" altLang="en-US" b="1" dirty="0">
              <a:solidFill>
                <a:srgbClr val="FF0000"/>
              </a:solidFill>
            </a:endParaRPr>
          </a:p>
        </p:txBody>
      </p:sp>
    </p:spTree>
    <p:extLst>
      <p:ext uri="{BB962C8B-B14F-4D97-AF65-F5344CB8AC3E}">
        <p14:creationId xmlns:p14="http://schemas.microsoft.com/office/powerpoint/2010/main" val="108260260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97881" y="365126"/>
            <a:ext cx="11049619" cy="733270"/>
          </a:xfrm>
        </p:spPr>
        <p:txBody>
          <a:bodyPr>
            <a:normAutofit/>
          </a:bodyPr>
          <a:lstStyle/>
          <a:p>
            <a:r>
              <a:rPr kumimoji="1" lang="ja-JP" altLang="en-US" sz="3600" dirty="0" smtClean="0"/>
              <a:t>特徴点検出</a:t>
            </a:r>
            <a:endParaRPr kumimoji="1" lang="ja-JP" altLang="en-US" sz="3600" dirty="0"/>
          </a:p>
        </p:txBody>
      </p:sp>
      <p:sp>
        <p:nvSpPr>
          <p:cNvPr id="3" name="コンテンツ プレースホルダー 2"/>
          <p:cNvSpPr>
            <a:spLocks noGrp="1"/>
          </p:cNvSpPr>
          <p:nvPr>
            <p:ph idx="1"/>
          </p:nvPr>
        </p:nvSpPr>
        <p:spPr>
          <a:xfrm>
            <a:off x="697881" y="1343722"/>
            <a:ext cx="11049619" cy="5296829"/>
          </a:xfrm>
        </p:spPr>
        <p:txBody>
          <a:bodyPr>
            <a:normAutofit/>
          </a:bodyPr>
          <a:lstStyle/>
          <a:p>
            <a:r>
              <a:rPr lang="ja-JP" altLang="en-US" dirty="0" smtClean="0"/>
              <a:t>ガウシアンフィルタの性質</a:t>
            </a:r>
            <a:endParaRPr lang="en-US" altLang="ja-JP" dirty="0" smtClean="0"/>
          </a:p>
          <a:p>
            <a:r>
              <a:rPr lang="en-US" altLang="ja-JP" dirty="0" err="1" smtClean="0"/>
              <a:t>DoG</a:t>
            </a:r>
            <a:r>
              <a:rPr lang="ja-JP" altLang="en-US" dirty="0" smtClean="0"/>
              <a:t>と</a:t>
            </a:r>
            <a:r>
              <a:rPr lang="en-US" altLang="ja-JP" dirty="0" smtClean="0"/>
              <a:t>SIFT</a:t>
            </a:r>
            <a:r>
              <a:rPr lang="ja-JP" altLang="en-US" dirty="0" smtClean="0"/>
              <a:t>特徴量</a:t>
            </a:r>
            <a:endParaRPr lang="en-US" altLang="ja-JP" dirty="0" smtClean="0"/>
          </a:p>
          <a:p>
            <a:r>
              <a:rPr lang="en-US" altLang="ja-JP" dirty="0" smtClean="0"/>
              <a:t>Hough</a:t>
            </a:r>
            <a:r>
              <a:rPr lang="ja-JP" altLang="en-US" dirty="0" smtClean="0"/>
              <a:t>変換</a:t>
            </a:r>
            <a:endParaRPr lang="en-US" altLang="ja-JP" dirty="0" smtClean="0"/>
          </a:p>
        </p:txBody>
      </p:sp>
      <p:sp>
        <p:nvSpPr>
          <p:cNvPr id="4" name="スライド番号プレースホルダー 3"/>
          <p:cNvSpPr>
            <a:spLocks noGrp="1"/>
          </p:cNvSpPr>
          <p:nvPr>
            <p:ph type="sldNum" sz="quarter" idx="12"/>
          </p:nvPr>
        </p:nvSpPr>
        <p:spPr/>
        <p:txBody>
          <a:bodyPr/>
          <a:lstStyle/>
          <a:p>
            <a:fld id="{F35DE295-420C-4265-BE54-AE59FA4027A6}" type="slidenum">
              <a:rPr kumimoji="1" lang="ja-JP" altLang="en-US" smtClean="0"/>
              <a:t>3</a:t>
            </a:fld>
            <a:endParaRPr kumimoji="1" lang="ja-JP" altLang="en-US"/>
          </a:p>
        </p:txBody>
      </p:sp>
    </p:spTree>
    <p:extLst>
      <p:ext uri="{BB962C8B-B14F-4D97-AF65-F5344CB8AC3E}">
        <p14:creationId xmlns:p14="http://schemas.microsoft.com/office/powerpoint/2010/main" val="223848177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35981" y="365126"/>
            <a:ext cx="5563219" cy="733270"/>
          </a:xfrm>
        </p:spPr>
        <p:txBody>
          <a:bodyPr/>
          <a:lstStyle/>
          <a:p>
            <a:r>
              <a:rPr kumimoji="1" lang="en-US" altLang="ja-JP" dirty="0" smtClean="0"/>
              <a:t>Hough</a:t>
            </a:r>
            <a:r>
              <a:rPr kumimoji="1" lang="ja-JP" altLang="en-US" dirty="0" smtClean="0"/>
              <a:t>変換</a:t>
            </a:r>
            <a:endParaRPr kumimoji="1" lang="ja-JP" altLang="en-US" dirty="0"/>
          </a:p>
        </p:txBody>
      </p:sp>
      <p:sp>
        <p:nvSpPr>
          <p:cNvPr id="3" name="コンテンツ プレースホルダー 2"/>
          <p:cNvSpPr>
            <a:spLocks noGrp="1"/>
          </p:cNvSpPr>
          <p:nvPr>
            <p:ph idx="1"/>
          </p:nvPr>
        </p:nvSpPr>
        <p:spPr>
          <a:xfrm>
            <a:off x="735981" y="1343722"/>
            <a:ext cx="5855319" cy="5296829"/>
          </a:xfrm>
        </p:spPr>
        <p:txBody>
          <a:bodyPr>
            <a:normAutofit/>
          </a:bodyPr>
          <a:lstStyle/>
          <a:p>
            <a:pPr marL="0" indent="0">
              <a:lnSpc>
                <a:spcPct val="100000"/>
              </a:lnSpc>
              <a:spcBef>
                <a:spcPts val="600"/>
              </a:spcBef>
              <a:spcAft>
                <a:spcPts val="600"/>
              </a:spcAft>
              <a:buNone/>
            </a:pPr>
            <a:r>
              <a:rPr kumimoji="1" lang="ja-JP" altLang="en-US" sz="2400" dirty="0" smtClean="0"/>
              <a:t>入力 </a:t>
            </a:r>
            <a:r>
              <a:rPr kumimoji="1" lang="en-US" altLang="ja-JP" sz="2400" dirty="0" smtClean="0"/>
              <a:t>: </a:t>
            </a:r>
            <a:r>
              <a:rPr kumimoji="1" lang="ja-JP" altLang="en-US" sz="2400" dirty="0" smtClean="0"/>
              <a:t>画像</a:t>
            </a:r>
            <a:endParaRPr kumimoji="1" lang="en-US" altLang="ja-JP" sz="2400" dirty="0" smtClean="0"/>
          </a:p>
          <a:p>
            <a:pPr marL="0" indent="0">
              <a:lnSpc>
                <a:spcPct val="100000"/>
              </a:lnSpc>
              <a:spcBef>
                <a:spcPts val="600"/>
              </a:spcBef>
              <a:spcAft>
                <a:spcPts val="600"/>
              </a:spcAft>
              <a:buNone/>
            </a:pPr>
            <a:r>
              <a:rPr lang="ja-JP" altLang="en-US" sz="2400" dirty="0" smtClean="0"/>
              <a:t>出力</a:t>
            </a:r>
            <a:r>
              <a:rPr lang="en-US" altLang="ja-JP" sz="2400" dirty="0"/>
              <a:t> </a:t>
            </a:r>
            <a:r>
              <a:rPr lang="en-US" altLang="ja-JP" sz="2400" dirty="0" smtClean="0"/>
              <a:t>: </a:t>
            </a:r>
            <a:r>
              <a:rPr lang="ja-JP" altLang="en-US" sz="2400" dirty="0" smtClean="0"/>
              <a:t>エッジを通る直線群</a:t>
            </a:r>
            <a:endParaRPr lang="en-US" altLang="ja-JP" sz="2400" dirty="0" smtClean="0"/>
          </a:p>
          <a:p>
            <a:pPr marL="457200" indent="-457200">
              <a:lnSpc>
                <a:spcPct val="100000"/>
              </a:lnSpc>
              <a:spcBef>
                <a:spcPts val="600"/>
              </a:spcBef>
              <a:spcAft>
                <a:spcPts val="600"/>
              </a:spcAft>
              <a:buAutoNum type="arabicPeriod"/>
            </a:pPr>
            <a:r>
              <a:rPr kumimoji="1" lang="ja-JP" altLang="en-US" sz="2400" dirty="0" smtClean="0"/>
              <a:t>画像をエッジ画像へ変換</a:t>
            </a:r>
            <a:endParaRPr kumimoji="1" lang="en-US" altLang="ja-JP" sz="2400" dirty="0" smtClean="0"/>
          </a:p>
          <a:p>
            <a:pPr marL="457200" indent="-457200">
              <a:lnSpc>
                <a:spcPct val="100000"/>
              </a:lnSpc>
              <a:spcBef>
                <a:spcPts val="600"/>
              </a:spcBef>
              <a:spcAft>
                <a:spcPts val="600"/>
              </a:spcAft>
              <a:buAutoNum type="arabicPeriod"/>
            </a:pPr>
            <a:r>
              <a:rPr lang="ja-JP" altLang="en-US" sz="2400" dirty="0"/>
              <a:t>全</a:t>
            </a:r>
            <a:r>
              <a:rPr lang="ja-JP" altLang="en-US" sz="2400" dirty="0" smtClean="0"/>
              <a:t>て</a:t>
            </a:r>
            <a:r>
              <a:rPr lang="ja-JP" altLang="en-US" sz="2400" dirty="0"/>
              <a:t>の</a:t>
            </a:r>
            <a:r>
              <a:rPr lang="ja-JP" altLang="en-US" sz="2400" dirty="0" smtClean="0"/>
              <a:t>エッジ画素について</a:t>
            </a:r>
            <a:r>
              <a:rPr lang="en-US" altLang="ja-JP" sz="2400" dirty="0" smtClean="0"/>
              <a:t>…</a:t>
            </a:r>
          </a:p>
          <a:p>
            <a:pPr lvl="1">
              <a:lnSpc>
                <a:spcPct val="100000"/>
              </a:lnSpc>
              <a:spcBef>
                <a:spcPts val="600"/>
              </a:spcBef>
              <a:spcAft>
                <a:spcPts val="600"/>
              </a:spcAft>
            </a:pPr>
            <a:r>
              <a:rPr kumimoji="1" lang="ja-JP" altLang="en-US" sz="2000" dirty="0" smtClean="0"/>
              <a:t>エッジ画素を通る直線群は</a:t>
            </a:r>
            <a:r>
              <a:rPr kumimoji="1" lang="en-US" altLang="ja-JP" sz="2000" i="1" dirty="0" smtClean="0"/>
              <a:t>ab</a:t>
            </a:r>
            <a:r>
              <a:rPr kumimoji="1" lang="ja-JP" altLang="en-US" sz="2000" dirty="0" smtClean="0"/>
              <a:t>空間で直線に</a:t>
            </a:r>
            <a:endParaRPr kumimoji="1" lang="en-US" altLang="ja-JP" sz="2000" dirty="0" smtClean="0"/>
          </a:p>
          <a:p>
            <a:pPr lvl="1">
              <a:lnSpc>
                <a:spcPct val="100000"/>
              </a:lnSpc>
              <a:spcBef>
                <a:spcPts val="600"/>
              </a:spcBef>
              <a:spcAft>
                <a:spcPts val="600"/>
              </a:spcAft>
            </a:pPr>
            <a:r>
              <a:rPr lang="en-US" altLang="ja-JP" sz="2000" dirty="0"/>
              <a:t>a</a:t>
            </a:r>
            <a:r>
              <a:rPr lang="en-US" altLang="ja-JP" sz="2000" dirty="0" smtClean="0"/>
              <a:t>b</a:t>
            </a:r>
            <a:r>
              <a:rPr lang="ja-JP" altLang="en-US" sz="2000" dirty="0" smtClean="0"/>
              <a:t>空間を小さなセルに分割し、その直線上のセルの値を</a:t>
            </a:r>
            <a:r>
              <a:rPr lang="en-US" altLang="ja-JP" sz="2000" dirty="0" smtClean="0"/>
              <a:t>1</a:t>
            </a:r>
            <a:r>
              <a:rPr lang="ja-JP" altLang="en-US" sz="2000" dirty="0"/>
              <a:t>プラス</a:t>
            </a:r>
            <a:r>
              <a:rPr lang="ja-JP" altLang="en-US" sz="2000" dirty="0" smtClean="0"/>
              <a:t>する（</a:t>
            </a:r>
            <a:r>
              <a:rPr lang="ja-JP" altLang="en-US" sz="2000" b="1" dirty="0" smtClean="0">
                <a:solidFill>
                  <a:srgbClr val="FF0000"/>
                </a:solidFill>
              </a:rPr>
              <a:t>投票</a:t>
            </a:r>
            <a:r>
              <a:rPr lang="ja-JP" altLang="en-US" sz="2000" dirty="0" smtClean="0"/>
              <a:t>）</a:t>
            </a:r>
            <a:endParaRPr kumimoji="1" lang="en-US" altLang="ja-JP" sz="2000" dirty="0" smtClean="0"/>
          </a:p>
          <a:p>
            <a:pPr marL="457200" indent="-457200">
              <a:lnSpc>
                <a:spcPct val="100000"/>
              </a:lnSpc>
              <a:spcBef>
                <a:spcPts val="600"/>
              </a:spcBef>
              <a:spcAft>
                <a:spcPts val="600"/>
              </a:spcAft>
              <a:buAutoNum type="arabicPeriod"/>
            </a:pPr>
            <a:r>
              <a:rPr lang="ja-JP" altLang="en-US" sz="2400" dirty="0" smtClean="0"/>
              <a:t>閾値より大きな</a:t>
            </a:r>
            <a:r>
              <a:rPr lang="en-US" altLang="ja-JP" sz="2400" dirty="0" smtClean="0"/>
              <a:t>ab</a:t>
            </a:r>
            <a:r>
              <a:rPr lang="ja-JP" altLang="en-US" sz="2400" dirty="0" smtClean="0"/>
              <a:t>空間のセルを検索し，そのセルの現す直線を出力</a:t>
            </a:r>
            <a:endParaRPr lang="en-US" altLang="ja-JP" sz="2400" dirty="0" smtClean="0"/>
          </a:p>
          <a:p>
            <a:pPr lvl="1">
              <a:lnSpc>
                <a:spcPct val="100000"/>
              </a:lnSpc>
              <a:spcBef>
                <a:spcPts val="600"/>
              </a:spcBef>
              <a:spcAft>
                <a:spcPts val="600"/>
              </a:spcAft>
            </a:pPr>
            <a:r>
              <a:rPr kumimoji="1" lang="ja-JP" altLang="en-US" sz="2000" dirty="0"/>
              <a:t>直線</a:t>
            </a:r>
            <a:r>
              <a:rPr kumimoji="1" lang="ja-JP" altLang="en-US" sz="2000" dirty="0" smtClean="0"/>
              <a:t>は複数</a:t>
            </a:r>
            <a:r>
              <a:rPr kumimoji="1" lang="ja-JP" altLang="en-US" sz="2000" dirty="0"/>
              <a:t>発見</a:t>
            </a:r>
            <a:r>
              <a:rPr kumimoji="1" lang="ja-JP" altLang="en-US" sz="2000" dirty="0" smtClean="0"/>
              <a:t>される</a:t>
            </a:r>
            <a:endParaRPr kumimoji="1" lang="en-US" altLang="ja-JP" sz="2000" dirty="0" smtClean="0"/>
          </a:p>
          <a:p>
            <a:pPr lvl="1">
              <a:lnSpc>
                <a:spcPct val="100000"/>
              </a:lnSpc>
              <a:spcBef>
                <a:spcPts val="600"/>
              </a:spcBef>
              <a:spcAft>
                <a:spcPts val="600"/>
              </a:spcAft>
            </a:pPr>
            <a:endParaRPr kumimoji="1" lang="ja-JP" altLang="en-US" sz="2000" dirty="0"/>
          </a:p>
        </p:txBody>
      </p:sp>
      <p:pic>
        <p:nvPicPr>
          <p:cNvPr id="4" name="図 3"/>
          <p:cNvPicPr>
            <a:picLocks noChangeAspect="1"/>
          </p:cNvPicPr>
          <p:nvPr/>
        </p:nvPicPr>
        <p:blipFill rotWithShape="1">
          <a:blip r:embed="rId3"/>
          <a:srcRect t="56132" r="57944"/>
          <a:stretch/>
        </p:blipFill>
        <p:spPr>
          <a:xfrm>
            <a:off x="6634548" y="218214"/>
            <a:ext cx="1771650" cy="2522980"/>
          </a:xfrm>
          <a:prstGeom prst="rect">
            <a:avLst/>
          </a:prstGeom>
        </p:spPr>
      </p:pic>
      <p:pic>
        <p:nvPicPr>
          <p:cNvPr id="5" name="図 4"/>
          <p:cNvPicPr>
            <a:picLocks noChangeAspect="1"/>
          </p:cNvPicPr>
          <p:nvPr/>
        </p:nvPicPr>
        <p:blipFill rotWithShape="1">
          <a:blip r:embed="rId4">
            <a:extLst>
              <a:ext uri="{28A0092B-C50C-407E-A947-70E740481C1C}">
                <a14:useLocalDpi xmlns:a14="http://schemas.microsoft.com/office/drawing/2010/main" val="0"/>
              </a:ext>
            </a:extLst>
          </a:blip>
          <a:srcRect t="55862" r="59604"/>
          <a:stretch/>
        </p:blipFill>
        <p:spPr>
          <a:xfrm>
            <a:off x="9991413" y="3915616"/>
            <a:ext cx="1728971" cy="2519680"/>
          </a:xfrm>
          <a:prstGeom prst="rect">
            <a:avLst/>
          </a:prstGeom>
        </p:spPr>
      </p:pic>
      <p:grpSp>
        <p:nvGrpSpPr>
          <p:cNvPr id="27" name="グループ化 26"/>
          <p:cNvGrpSpPr/>
          <p:nvPr/>
        </p:nvGrpSpPr>
        <p:grpSpPr>
          <a:xfrm>
            <a:off x="9108547" y="185351"/>
            <a:ext cx="2751380" cy="3304432"/>
            <a:chOff x="7177547" y="2697508"/>
            <a:chExt cx="4010382" cy="4816505"/>
          </a:xfrm>
        </p:grpSpPr>
        <p:cxnSp>
          <p:nvCxnSpPr>
            <p:cNvPr id="6" name="直線矢印コネクタ 5"/>
            <p:cNvCxnSpPr/>
            <p:nvPr/>
          </p:nvCxnSpPr>
          <p:spPr>
            <a:xfrm>
              <a:off x="7411355" y="6131449"/>
              <a:ext cx="3425372"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7" name="直線矢印コネクタ 6"/>
            <p:cNvCxnSpPr/>
            <p:nvPr/>
          </p:nvCxnSpPr>
          <p:spPr>
            <a:xfrm flipV="1">
              <a:off x="7687126" y="2697508"/>
              <a:ext cx="0" cy="3731487"/>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8" name="正方形/長方形 7"/>
            <p:cNvSpPr/>
            <p:nvPr/>
          </p:nvSpPr>
          <p:spPr>
            <a:xfrm>
              <a:off x="10823727" y="5747212"/>
              <a:ext cx="364202" cy="523220"/>
            </a:xfrm>
            <a:prstGeom prst="rect">
              <a:avLst/>
            </a:prstGeom>
          </p:spPr>
          <p:txBody>
            <a:bodyPr wrap="none">
              <a:spAutoFit/>
            </a:bodyPr>
            <a:lstStyle/>
            <a:p>
              <a:r>
                <a:rPr lang="en-US" altLang="ja-JP" sz="2800" i="1" dirty="0" smtClean="0">
                  <a:latin typeface="Times New Roman" panose="02020603050405020304" pitchFamily="18" charset="0"/>
                  <a:ea typeface="メイリオ" panose="020B0604030504040204" pitchFamily="50" charset="-128"/>
                  <a:cs typeface="Times New Roman" panose="02020603050405020304" pitchFamily="18" charset="0"/>
                </a:rPr>
                <a:t>a</a:t>
              </a:r>
              <a:endParaRPr lang="ja-JP" altLang="en-US" sz="2800" dirty="0">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9" name="正方形/長方形 8"/>
            <p:cNvSpPr/>
            <p:nvPr/>
          </p:nvSpPr>
          <p:spPr>
            <a:xfrm>
              <a:off x="7177547" y="2710298"/>
              <a:ext cx="364202" cy="523219"/>
            </a:xfrm>
            <a:prstGeom prst="rect">
              <a:avLst/>
            </a:prstGeom>
          </p:spPr>
          <p:txBody>
            <a:bodyPr wrap="none">
              <a:spAutoFit/>
            </a:bodyPr>
            <a:lstStyle/>
            <a:p>
              <a:r>
                <a:rPr lang="en-US" altLang="ja-JP" sz="2800" i="1" dirty="0">
                  <a:latin typeface="Times New Roman" panose="02020603050405020304" pitchFamily="18" charset="0"/>
                  <a:ea typeface="メイリオ" panose="020B0604030504040204" pitchFamily="50" charset="-128"/>
                  <a:cs typeface="Times New Roman" panose="02020603050405020304" pitchFamily="18" charset="0"/>
                </a:rPr>
                <a:t>b</a:t>
              </a:r>
              <a:endParaRPr lang="ja-JP" altLang="en-US" sz="2800" dirty="0">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10" name="正方形/長方形 9"/>
            <p:cNvSpPr/>
            <p:nvPr/>
          </p:nvSpPr>
          <p:spPr>
            <a:xfrm>
              <a:off x="7507085" y="6168177"/>
              <a:ext cx="3633756" cy="1345836"/>
            </a:xfrm>
            <a:prstGeom prst="rect">
              <a:avLst/>
            </a:prstGeom>
          </p:spPr>
          <p:txBody>
            <a:bodyPr wrap="none">
              <a:spAutoFit/>
            </a:bodyPr>
            <a:lstStyle/>
            <a:p>
              <a:pPr algn="ctr"/>
              <a:r>
                <a:rPr lang="en-US" altLang="ja-JP" i="1" dirty="0" smtClean="0">
                  <a:latin typeface="Times New Roman" panose="02020603050405020304" pitchFamily="18" charset="0"/>
                  <a:ea typeface="メイリオ" panose="020B0604030504040204" pitchFamily="50" charset="-128"/>
                  <a:cs typeface="Times New Roman" panose="02020603050405020304" pitchFamily="18" charset="0"/>
                </a:rPr>
                <a:t>ab</a:t>
              </a:r>
              <a:r>
                <a:rPr lang="ja-JP" altLang="en-US" dirty="0" smtClean="0">
                  <a:latin typeface="Times New Roman" panose="02020603050405020304" pitchFamily="18" charset="0"/>
                  <a:ea typeface="メイリオ" panose="020B0604030504040204" pitchFamily="50" charset="-128"/>
                  <a:cs typeface="Times New Roman" panose="02020603050405020304" pitchFamily="18" charset="0"/>
                </a:rPr>
                <a:t>空間</a:t>
              </a:r>
              <a:endParaRPr lang="en-US" altLang="ja-JP" dirty="0" smtClean="0">
                <a:latin typeface="Times New Roman" panose="02020603050405020304" pitchFamily="18" charset="0"/>
                <a:ea typeface="メイリオ" panose="020B0604030504040204" pitchFamily="50" charset="-128"/>
                <a:cs typeface="Times New Roman" panose="02020603050405020304" pitchFamily="18" charset="0"/>
              </a:endParaRPr>
            </a:p>
            <a:p>
              <a:pPr algn="ctr"/>
              <a:r>
                <a:rPr lang="ja-JP" altLang="en-US" dirty="0" smtClean="0">
                  <a:latin typeface="Times New Roman" panose="02020603050405020304" pitchFamily="18" charset="0"/>
                  <a:ea typeface="メイリオ" panose="020B0604030504040204" pitchFamily="50" charset="-128"/>
                  <a:cs typeface="Times New Roman" panose="02020603050405020304" pitchFamily="18" charset="0"/>
                </a:rPr>
                <a:t>実装時はセルの配列で</a:t>
              </a:r>
              <a:endParaRPr lang="en-US" altLang="ja-JP" dirty="0" smtClean="0">
                <a:latin typeface="Times New Roman" panose="02020603050405020304" pitchFamily="18" charset="0"/>
                <a:ea typeface="メイリオ" panose="020B0604030504040204" pitchFamily="50" charset="-128"/>
                <a:cs typeface="Times New Roman" panose="02020603050405020304" pitchFamily="18" charset="0"/>
              </a:endParaRPr>
            </a:p>
            <a:p>
              <a:pPr algn="ctr"/>
              <a:r>
                <a:rPr lang="ja-JP" altLang="en-US" dirty="0" smtClean="0">
                  <a:latin typeface="Times New Roman" panose="02020603050405020304" pitchFamily="18" charset="0"/>
                  <a:ea typeface="メイリオ" panose="020B0604030504040204" pitchFamily="50" charset="-128"/>
                  <a:cs typeface="Times New Roman" panose="02020603050405020304" pitchFamily="18" charset="0"/>
                </a:rPr>
                <a:t>表現される</a:t>
              </a:r>
              <a:endParaRPr lang="ja-JP" altLang="en-US" dirty="0">
                <a:latin typeface="Times New Roman" panose="02020603050405020304" pitchFamily="18" charset="0"/>
                <a:ea typeface="メイリオ" panose="020B0604030504040204" pitchFamily="50" charset="-128"/>
                <a:cs typeface="Times New Roman" panose="02020603050405020304" pitchFamily="18" charset="0"/>
              </a:endParaRPr>
            </a:p>
          </p:txBody>
        </p:sp>
        <p:cxnSp>
          <p:nvCxnSpPr>
            <p:cNvPr id="12" name="直線コネクタ 11"/>
            <p:cNvCxnSpPr/>
            <p:nvPr/>
          </p:nvCxnSpPr>
          <p:spPr>
            <a:xfrm>
              <a:off x="8478451" y="6063117"/>
              <a:ext cx="4128" cy="86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直線コネクタ 12"/>
            <p:cNvCxnSpPr/>
            <p:nvPr/>
          </p:nvCxnSpPr>
          <p:spPr>
            <a:xfrm>
              <a:off x="9273903" y="6063117"/>
              <a:ext cx="4128" cy="86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直線コネクタ 13"/>
            <p:cNvCxnSpPr/>
            <p:nvPr/>
          </p:nvCxnSpPr>
          <p:spPr>
            <a:xfrm>
              <a:off x="10069354" y="6063117"/>
              <a:ext cx="4128" cy="86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直線コネクタ 15"/>
            <p:cNvCxnSpPr/>
            <p:nvPr/>
          </p:nvCxnSpPr>
          <p:spPr>
            <a:xfrm flipH="1" flipV="1">
              <a:off x="7687580" y="3680439"/>
              <a:ext cx="102302" cy="1428"/>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直線コネクタ 16"/>
            <p:cNvCxnSpPr/>
            <p:nvPr/>
          </p:nvCxnSpPr>
          <p:spPr>
            <a:xfrm flipH="1" flipV="1">
              <a:off x="7687580" y="4497442"/>
              <a:ext cx="102302" cy="1428"/>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直線コネクタ 17"/>
            <p:cNvCxnSpPr/>
            <p:nvPr/>
          </p:nvCxnSpPr>
          <p:spPr>
            <a:xfrm flipH="1" flipV="1">
              <a:off x="7687580" y="5314445"/>
              <a:ext cx="102302" cy="1428"/>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直線コネクタ 18"/>
            <p:cNvCxnSpPr/>
            <p:nvPr/>
          </p:nvCxnSpPr>
          <p:spPr>
            <a:xfrm flipH="1" flipV="1">
              <a:off x="7674861" y="3680439"/>
              <a:ext cx="102302" cy="1428"/>
            </a:xfrm>
            <a:prstGeom prst="line">
              <a:avLst/>
            </a:prstGeom>
          </p:spPr>
          <p:style>
            <a:lnRef idx="1">
              <a:schemeClr val="accent1"/>
            </a:lnRef>
            <a:fillRef idx="0">
              <a:schemeClr val="accent1"/>
            </a:fillRef>
            <a:effectRef idx="0">
              <a:schemeClr val="accent1"/>
            </a:effectRef>
            <a:fontRef idx="minor">
              <a:schemeClr val="tx1"/>
            </a:fontRef>
          </p:style>
        </p:cxnSp>
      </p:grpSp>
      <p:sp>
        <p:nvSpPr>
          <p:cNvPr id="25" name="正方形/長方形 24"/>
          <p:cNvSpPr/>
          <p:nvPr/>
        </p:nvSpPr>
        <p:spPr>
          <a:xfrm>
            <a:off x="6634547" y="1298145"/>
            <a:ext cx="92075" cy="9207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8" name="直線コネクタ 27"/>
          <p:cNvCxnSpPr/>
          <p:nvPr/>
        </p:nvCxnSpPr>
        <p:spPr>
          <a:xfrm>
            <a:off x="9115855" y="818828"/>
            <a:ext cx="2808416" cy="1296837"/>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31" name="正方形/長方形 30"/>
          <p:cNvSpPr/>
          <p:nvPr/>
        </p:nvSpPr>
        <p:spPr>
          <a:xfrm>
            <a:off x="6733607" y="1387731"/>
            <a:ext cx="92075" cy="9207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2" name="直線コネクタ 31"/>
          <p:cNvCxnSpPr/>
          <p:nvPr/>
        </p:nvCxnSpPr>
        <p:spPr>
          <a:xfrm>
            <a:off x="9058944" y="1066800"/>
            <a:ext cx="2933700" cy="61722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36" name="正方形/長方形 35"/>
          <p:cNvSpPr/>
          <p:nvPr/>
        </p:nvSpPr>
        <p:spPr>
          <a:xfrm>
            <a:off x="6832667" y="1479171"/>
            <a:ext cx="92075" cy="9207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7" name="直線コネクタ 36"/>
          <p:cNvCxnSpPr/>
          <p:nvPr/>
        </p:nvCxnSpPr>
        <p:spPr>
          <a:xfrm flipV="1">
            <a:off x="9106929" y="1037968"/>
            <a:ext cx="2545492" cy="45720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40" name="正方形/長方形 39"/>
          <p:cNvSpPr/>
          <p:nvPr/>
        </p:nvSpPr>
        <p:spPr>
          <a:xfrm>
            <a:off x="7213667" y="1654431"/>
            <a:ext cx="92075" cy="9207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正方形/長方形 40"/>
          <p:cNvSpPr/>
          <p:nvPr/>
        </p:nvSpPr>
        <p:spPr>
          <a:xfrm>
            <a:off x="7404167" y="1745871"/>
            <a:ext cx="92075" cy="9207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正方形/長方形 41"/>
          <p:cNvSpPr/>
          <p:nvPr/>
        </p:nvSpPr>
        <p:spPr>
          <a:xfrm>
            <a:off x="7564187" y="1837311"/>
            <a:ext cx="92075" cy="9207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3" name="直線コネクタ 42"/>
          <p:cNvCxnSpPr/>
          <p:nvPr/>
        </p:nvCxnSpPr>
        <p:spPr>
          <a:xfrm flipV="1">
            <a:off x="9135144" y="822960"/>
            <a:ext cx="1882140" cy="10363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46" name="直線コネクタ 45"/>
          <p:cNvCxnSpPr/>
          <p:nvPr/>
        </p:nvCxnSpPr>
        <p:spPr>
          <a:xfrm flipV="1">
            <a:off x="9378984" y="510540"/>
            <a:ext cx="1417320" cy="173736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49" name="直線コネクタ 48"/>
          <p:cNvCxnSpPr/>
          <p:nvPr/>
        </p:nvCxnSpPr>
        <p:spPr>
          <a:xfrm flipV="1">
            <a:off x="9714264" y="327660"/>
            <a:ext cx="838200" cy="2057400"/>
          </a:xfrm>
          <a:prstGeom prst="line">
            <a:avLst/>
          </a:prstGeom>
          <a:ln w="25400"/>
        </p:spPr>
        <p:style>
          <a:lnRef idx="1">
            <a:schemeClr val="accent1"/>
          </a:lnRef>
          <a:fillRef idx="0">
            <a:schemeClr val="accent1"/>
          </a:fillRef>
          <a:effectRef idx="0">
            <a:schemeClr val="accent1"/>
          </a:effectRef>
          <a:fontRef idx="minor">
            <a:schemeClr val="tx1"/>
          </a:fontRef>
        </p:style>
      </p:cxnSp>
      <p:grpSp>
        <p:nvGrpSpPr>
          <p:cNvPr id="54" name="グループ化 53"/>
          <p:cNvGrpSpPr/>
          <p:nvPr/>
        </p:nvGrpSpPr>
        <p:grpSpPr>
          <a:xfrm>
            <a:off x="6482704" y="3661719"/>
            <a:ext cx="2761707" cy="3196281"/>
            <a:chOff x="7162492" y="2697508"/>
            <a:chExt cx="4025437" cy="4658865"/>
          </a:xfrm>
        </p:grpSpPr>
        <p:cxnSp>
          <p:nvCxnSpPr>
            <p:cNvPr id="55" name="直線矢印コネクタ 54"/>
            <p:cNvCxnSpPr/>
            <p:nvPr/>
          </p:nvCxnSpPr>
          <p:spPr>
            <a:xfrm>
              <a:off x="7411355" y="6131449"/>
              <a:ext cx="3425372"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56" name="直線矢印コネクタ 55"/>
            <p:cNvCxnSpPr/>
            <p:nvPr/>
          </p:nvCxnSpPr>
          <p:spPr>
            <a:xfrm flipV="1">
              <a:off x="7687126" y="2697508"/>
              <a:ext cx="0" cy="3731487"/>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57" name="正方形/長方形 56"/>
            <p:cNvSpPr/>
            <p:nvPr/>
          </p:nvSpPr>
          <p:spPr>
            <a:xfrm>
              <a:off x="10823727" y="5747212"/>
              <a:ext cx="364202" cy="523220"/>
            </a:xfrm>
            <a:prstGeom prst="rect">
              <a:avLst/>
            </a:prstGeom>
          </p:spPr>
          <p:txBody>
            <a:bodyPr wrap="none">
              <a:spAutoFit/>
            </a:bodyPr>
            <a:lstStyle/>
            <a:p>
              <a:r>
                <a:rPr lang="en-US" altLang="ja-JP" sz="2800" i="1" dirty="0" smtClean="0">
                  <a:latin typeface="Times New Roman" panose="02020603050405020304" pitchFamily="18" charset="0"/>
                  <a:ea typeface="メイリオ" panose="020B0604030504040204" pitchFamily="50" charset="-128"/>
                  <a:cs typeface="Times New Roman" panose="02020603050405020304" pitchFamily="18" charset="0"/>
                </a:rPr>
                <a:t>a</a:t>
              </a:r>
              <a:endParaRPr lang="ja-JP" altLang="en-US" sz="2800" dirty="0">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58" name="正方形/長方形 57"/>
            <p:cNvSpPr/>
            <p:nvPr/>
          </p:nvSpPr>
          <p:spPr>
            <a:xfrm>
              <a:off x="7177547" y="2710298"/>
              <a:ext cx="364202" cy="523219"/>
            </a:xfrm>
            <a:prstGeom prst="rect">
              <a:avLst/>
            </a:prstGeom>
          </p:spPr>
          <p:txBody>
            <a:bodyPr wrap="none">
              <a:spAutoFit/>
            </a:bodyPr>
            <a:lstStyle/>
            <a:p>
              <a:r>
                <a:rPr lang="en-US" altLang="ja-JP" sz="2800" i="1" dirty="0">
                  <a:latin typeface="Times New Roman" panose="02020603050405020304" pitchFamily="18" charset="0"/>
                  <a:ea typeface="メイリオ" panose="020B0604030504040204" pitchFamily="50" charset="-128"/>
                  <a:cs typeface="Times New Roman" panose="02020603050405020304" pitchFamily="18" charset="0"/>
                </a:rPr>
                <a:t>b</a:t>
              </a:r>
              <a:endParaRPr lang="ja-JP" altLang="en-US" sz="2800" dirty="0">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59" name="正方形/長方形 58"/>
            <p:cNvSpPr/>
            <p:nvPr/>
          </p:nvSpPr>
          <p:spPr>
            <a:xfrm>
              <a:off x="7162492" y="6324566"/>
              <a:ext cx="4007602" cy="1031807"/>
            </a:xfrm>
            <a:prstGeom prst="rect">
              <a:avLst/>
            </a:prstGeom>
          </p:spPr>
          <p:txBody>
            <a:bodyPr wrap="none">
              <a:spAutoFit/>
            </a:bodyPr>
            <a:lstStyle/>
            <a:p>
              <a:pPr algn="ctr"/>
              <a:r>
                <a:rPr lang="ja-JP" altLang="en-US" sz="2000" dirty="0" smtClean="0">
                  <a:latin typeface="Times New Roman" panose="02020603050405020304" pitchFamily="18" charset="0"/>
                  <a:ea typeface="メイリオ" panose="020B0604030504040204" pitchFamily="50" charset="-128"/>
                  <a:cs typeface="Times New Roman" panose="02020603050405020304" pitchFamily="18" charset="0"/>
                </a:rPr>
                <a:t>閾値より多くの投票を</a:t>
              </a:r>
              <a:endParaRPr lang="en-US" altLang="ja-JP" sz="2000" dirty="0" smtClean="0">
                <a:latin typeface="Times New Roman" panose="02020603050405020304" pitchFamily="18" charset="0"/>
                <a:ea typeface="メイリオ" panose="020B0604030504040204" pitchFamily="50" charset="-128"/>
                <a:cs typeface="Times New Roman" panose="02020603050405020304" pitchFamily="18" charset="0"/>
              </a:endParaRPr>
            </a:p>
            <a:p>
              <a:pPr algn="ctr"/>
              <a:r>
                <a:rPr lang="ja-JP" altLang="en-US" sz="2000" dirty="0" smtClean="0">
                  <a:latin typeface="Times New Roman" panose="02020603050405020304" pitchFamily="18" charset="0"/>
                  <a:ea typeface="メイリオ" panose="020B0604030504040204" pitchFamily="50" charset="-128"/>
                  <a:cs typeface="Times New Roman" panose="02020603050405020304" pitchFamily="18" charset="0"/>
                </a:rPr>
                <a:t>受けたセルを検索</a:t>
              </a:r>
              <a:endParaRPr lang="en-US" altLang="ja-JP" sz="2000" dirty="0" smtClean="0">
                <a:latin typeface="Times New Roman" panose="02020603050405020304" pitchFamily="18" charset="0"/>
                <a:ea typeface="メイリオ" panose="020B0604030504040204" pitchFamily="50" charset="-128"/>
                <a:cs typeface="Times New Roman" panose="02020603050405020304" pitchFamily="18" charset="0"/>
              </a:endParaRPr>
            </a:p>
          </p:txBody>
        </p:sp>
        <p:cxnSp>
          <p:nvCxnSpPr>
            <p:cNvPr id="60" name="直線コネクタ 59"/>
            <p:cNvCxnSpPr/>
            <p:nvPr/>
          </p:nvCxnSpPr>
          <p:spPr>
            <a:xfrm>
              <a:off x="8478451" y="6063117"/>
              <a:ext cx="4128" cy="86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直線コネクタ 60"/>
            <p:cNvCxnSpPr/>
            <p:nvPr/>
          </p:nvCxnSpPr>
          <p:spPr>
            <a:xfrm>
              <a:off x="9273903" y="6063117"/>
              <a:ext cx="4128" cy="86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直線コネクタ 61"/>
            <p:cNvCxnSpPr/>
            <p:nvPr/>
          </p:nvCxnSpPr>
          <p:spPr>
            <a:xfrm>
              <a:off x="10069354" y="6063117"/>
              <a:ext cx="4128" cy="86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3" name="直線コネクタ 62"/>
            <p:cNvCxnSpPr/>
            <p:nvPr/>
          </p:nvCxnSpPr>
          <p:spPr>
            <a:xfrm flipH="1" flipV="1">
              <a:off x="7687580" y="3680439"/>
              <a:ext cx="102302" cy="1428"/>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直線コネクタ 63"/>
            <p:cNvCxnSpPr/>
            <p:nvPr/>
          </p:nvCxnSpPr>
          <p:spPr>
            <a:xfrm flipH="1" flipV="1">
              <a:off x="7687580" y="4497442"/>
              <a:ext cx="102302" cy="1428"/>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直線コネクタ 64"/>
            <p:cNvCxnSpPr/>
            <p:nvPr/>
          </p:nvCxnSpPr>
          <p:spPr>
            <a:xfrm flipH="1" flipV="1">
              <a:off x="7687580" y="5314445"/>
              <a:ext cx="102302" cy="1428"/>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直線コネクタ 65"/>
            <p:cNvCxnSpPr/>
            <p:nvPr/>
          </p:nvCxnSpPr>
          <p:spPr>
            <a:xfrm flipH="1" flipV="1">
              <a:off x="7674861" y="3680439"/>
              <a:ext cx="102302" cy="1428"/>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67" name="直線コネクタ 66"/>
          <p:cNvCxnSpPr/>
          <p:nvPr/>
        </p:nvCxnSpPr>
        <p:spPr>
          <a:xfrm>
            <a:off x="6700993" y="4387850"/>
            <a:ext cx="2195357" cy="1013746"/>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8" name="直線コネクタ 67"/>
          <p:cNvCxnSpPr/>
          <p:nvPr/>
        </p:nvCxnSpPr>
        <p:spPr>
          <a:xfrm>
            <a:off x="6705600" y="4598326"/>
            <a:ext cx="2184400" cy="45957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9" name="直線コネクタ 68"/>
          <p:cNvCxnSpPr/>
          <p:nvPr/>
        </p:nvCxnSpPr>
        <p:spPr>
          <a:xfrm flipV="1">
            <a:off x="6711950" y="4531028"/>
            <a:ext cx="2232025" cy="40089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0" name="直線コネクタ 69"/>
          <p:cNvCxnSpPr/>
          <p:nvPr/>
        </p:nvCxnSpPr>
        <p:spPr>
          <a:xfrm flipV="1">
            <a:off x="6718680" y="4009527"/>
            <a:ext cx="2209420" cy="1216523"/>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1" name="直線コネクタ 70"/>
          <p:cNvCxnSpPr/>
          <p:nvPr/>
        </p:nvCxnSpPr>
        <p:spPr>
          <a:xfrm flipV="1">
            <a:off x="6771033" y="3714751"/>
            <a:ext cx="1631782" cy="2000249"/>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2" name="直線コネクタ 71"/>
          <p:cNvCxnSpPr/>
          <p:nvPr/>
        </p:nvCxnSpPr>
        <p:spPr>
          <a:xfrm flipV="1">
            <a:off x="6978650" y="3689350"/>
            <a:ext cx="1005022" cy="2466871"/>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6" name="直線コネクタ 95"/>
          <p:cNvCxnSpPr/>
          <p:nvPr/>
        </p:nvCxnSpPr>
        <p:spPr>
          <a:xfrm flipV="1">
            <a:off x="6707565" y="5068657"/>
            <a:ext cx="2234404" cy="336921"/>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7" name="直線コネクタ 96"/>
          <p:cNvCxnSpPr/>
          <p:nvPr/>
        </p:nvCxnSpPr>
        <p:spPr>
          <a:xfrm flipV="1">
            <a:off x="6743700" y="4791791"/>
            <a:ext cx="2205983" cy="868059"/>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8" name="直線コネクタ 97"/>
          <p:cNvCxnSpPr/>
          <p:nvPr/>
        </p:nvCxnSpPr>
        <p:spPr>
          <a:xfrm flipV="1">
            <a:off x="6898420" y="4200745"/>
            <a:ext cx="2027567" cy="192700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9" name="直線コネクタ 98"/>
          <p:cNvCxnSpPr/>
          <p:nvPr/>
        </p:nvCxnSpPr>
        <p:spPr>
          <a:xfrm flipV="1">
            <a:off x="7359650" y="3725376"/>
            <a:ext cx="1257157" cy="2384251"/>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00" name="直線コネクタ 99"/>
          <p:cNvCxnSpPr/>
          <p:nvPr/>
        </p:nvCxnSpPr>
        <p:spPr>
          <a:xfrm flipV="1">
            <a:off x="7726173" y="3751467"/>
            <a:ext cx="244939" cy="239215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03" name="直線コネクタ 102"/>
          <p:cNvCxnSpPr/>
          <p:nvPr/>
        </p:nvCxnSpPr>
        <p:spPr>
          <a:xfrm>
            <a:off x="7490046" y="3741992"/>
            <a:ext cx="520479" cy="2363251"/>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04" name="直線コネクタ 103"/>
          <p:cNvCxnSpPr/>
          <p:nvPr/>
        </p:nvCxnSpPr>
        <p:spPr>
          <a:xfrm>
            <a:off x="7112039" y="3740589"/>
            <a:ext cx="1141716" cy="2412561"/>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05" name="直線コネクタ 104"/>
          <p:cNvCxnSpPr/>
          <p:nvPr/>
        </p:nvCxnSpPr>
        <p:spPr>
          <a:xfrm>
            <a:off x="6722953" y="4244383"/>
            <a:ext cx="2040047" cy="1876651"/>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06" name="直線コネクタ 105"/>
          <p:cNvCxnSpPr/>
          <p:nvPr/>
        </p:nvCxnSpPr>
        <p:spPr>
          <a:xfrm>
            <a:off x="6706449" y="4744259"/>
            <a:ext cx="2249141" cy="999316"/>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07" name="直線コネクタ 106"/>
          <p:cNvCxnSpPr/>
          <p:nvPr/>
        </p:nvCxnSpPr>
        <p:spPr>
          <a:xfrm>
            <a:off x="6718300" y="5200064"/>
            <a:ext cx="2239747" cy="78244"/>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30" name="円/楕円 129"/>
          <p:cNvSpPr/>
          <p:nvPr/>
        </p:nvSpPr>
        <p:spPr>
          <a:xfrm>
            <a:off x="7740650" y="5143500"/>
            <a:ext cx="177800" cy="1778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31" name="直線コネクタ 130"/>
          <p:cNvCxnSpPr/>
          <p:nvPr/>
        </p:nvCxnSpPr>
        <p:spPr>
          <a:xfrm>
            <a:off x="9991725" y="5048250"/>
            <a:ext cx="1728788" cy="93345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
        <p:nvSpPr>
          <p:cNvPr id="134" name="円/楕円 133"/>
          <p:cNvSpPr/>
          <p:nvPr/>
        </p:nvSpPr>
        <p:spPr>
          <a:xfrm>
            <a:off x="7473950" y="4676775"/>
            <a:ext cx="177800" cy="1778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36" name="直線コネクタ 135"/>
          <p:cNvCxnSpPr/>
          <p:nvPr/>
        </p:nvCxnSpPr>
        <p:spPr>
          <a:xfrm>
            <a:off x="10010775" y="4381500"/>
            <a:ext cx="1700213" cy="923925"/>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
        <p:nvSpPr>
          <p:cNvPr id="11" name="スライド番号プレースホルダー 10"/>
          <p:cNvSpPr>
            <a:spLocks noGrp="1"/>
          </p:cNvSpPr>
          <p:nvPr>
            <p:ph type="sldNum" sz="quarter" idx="12"/>
          </p:nvPr>
        </p:nvSpPr>
        <p:spPr/>
        <p:txBody>
          <a:bodyPr/>
          <a:lstStyle/>
          <a:p>
            <a:fld id="{F35DE295-420C-4265-BE54-AE59FA4027A6}" type="slidenum">
              <a:rPr kumimoji="1" lang="ja-JP" altLang="en-US" smtClean="0"/>
              <a:t>30</a:t>
            </a:fld>
            <a:endParaRPr kumimoji="1" lang="ja-JP" altLang="en-US"/>
          </a:p>
        </p:txBody>
      </p:sp>
    </p:spTree>
    <p:extLst>
      <p:ext uri="{BB962C8B-B14F-4D97-AF65-F5344CB8AC3E}">
        <p14:creationId xmlns:p14="http://schemas.microsoft.com/office/powerpoint/2010/main" val="3134488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25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250"/>
                                        <p:tgtEl>
                                          <p:spTgt spid="2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fade">
                                      <p:cBhvr>
                                        <p:cTn id="17" dur="250"/>
                                        <p:tgtEl>
                                          <p:spTgt spid="3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2"/>
                                        </p:tgtEl>
                                        <p:attrNameLst>
                                          <p:attrName>style.visibility</p:attrName>
                                        </p:attrNameLst>
                                      </p:cBhvr>
                                      <p:to>
                                        <p:strVal val="visible"/>
                                      </p:to>
                                    </p:set>
                                    <p:animEffect transition="in" filter="fade">
                                      <p:cBhvr>
                                        <p:cTn id="22" dur="250"/>
                                        <p:tgtEl>
                                          <p:spTgt spid="3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6"/>
                                        </p:tgtEl>
                                        <p:attrNameLst>
                                          <p:attrName>style.visibility</p:attrName>
                                        </p:attrNameLst>
                                      </p:cBhvr>
                                      <p:to>
                                        <p:strVal val="visible"/>
                                      </p:to>
                                    </p:set>
                                    <p:animEffect transition="in" filter="fade">
                                      <p:cBhvr>
                                        <p:cTn id="27" dur="250"/>
                                        <p:tgtEl>
                                          <p:spTgt spid="3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7"/>
                                        </p:tgtEl>
                                        <p:attrNameLst>
                                          <p:attrName>style.visibility</p:attrName>
                                        </p:attrNameLst>
                                      </p:cBhvr>
                                      <p:to>
                                        <p:strVal val="visible"/>
                                      </p:to>
                                    </p:set>
                                    <p:animEffect transition="in" filter="fade">
                                      <p:cBhvr>
                                        <p:cTn id="32" dur="250"/>
                                        <p:tgtEl>
                                          <p:spTgt spid="3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0"/>
                                        </p:tgtEl>
                                        <p:attrNameLst>
                                          <p:attrName>style.visibility</p:attrName>
                                        </p:attrNameLst>
                                      </p:cBhvr>
                                      <p:to>
                                        <p:strVal val="visible"/>
                                      </p:to>
                                    </p:set>
                                    <p:animEffect transition="in" filter="fade">
                                      <p:cBhvr>
                                        <p:cTn id="37" dur="250"/>
                                        <p:tgtEl>
                                          <p:spTgt spid="40"/>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43"/>
                                        </p:tgtEl>
                                        <p:attrNameLst>
                                          <p:attrName>style.visibility</p:attrName>
                                        </p:attrNameLst>
                                      </p:cBhvr>
                                      <p:to>
                                        <p:strVal val="visible"/>
                                      </p:to>
                                    </p:set>
                                    <p:animEffect transition="in" filter="fade">
                                      <p:cBhvr>
                                        <p:cTn id="42" dur="250"/>
                                        <p:tgtEl>
                                          <p:spTgt spid="43"/>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41"/>
                                        </p:tgtEl>
                                        <p:attrNameLst>
                                          <p:attrName>style.visibility</p:attrName>
                                        </p:attrNameLst>
                                      </p:cBhvr>
                                      <p:to>
                                        <p:strVal val="visible"/>
                                      </p:to>
                                    </p:set>
                                    <p:animEffect transition="in" filter="fade">
                                      <p:cBhvr>
                                        <p:cTn id="47" dur="250"/>
                                        <p:tgtEl>
                                          <p:spTgt spid="41"/>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46"/>
                                        </p:tgtEl>
                                        <p:attrNameLst>
                                          <p:attrName>style.visibility</p:attrName>
                                        </p:attrNameLst>
                                      </p:cBhvr>
                                      <p:to>
                                        <p:strVal val="visible"/>
                                      </p:to>
                                    </p:set>
                                    <p:animEffect transition="in" filter="fade">
                                      <p:cBhvr>
                                        <p:cTn id="52" dur="250"/>
                                        <p:tgtEl>
                                          <p:spTgt spid="46"/>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42"/>
                                        </p:tgtEl>
                                        <p:attrNameLst>
                                          <p:attrName>style.visibility</p:attrName>
                                        </p:attrNameLst>
                                      </p:cBhvr>
                                      <p:to>
                                        <p:strVal val="visible"/>
                                      </p:to>
                                    </p:set>
                                    <p:animEffect transition="in" filter="fade">
                                      <p:cBhvr>
                                        <p:cTn id="57" dur="250"/>
                                        <p:tgtEl>
                                          <p:spTgt spid="42"/>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49"/>
                                        </p:tgtEl>
                                        <p:attrNameLst>
                                          <p:attrName>style.visibility</p:attrName>
                                        </p:attrNameLst>
                                      </p:cBhvr>
                                      <p:to>
                                        <p:strVal val="visible"/>
                                      </p:to>
                                    </p:set>
                                    <p:animEffect transition="in" filter="fade">
                                      <p:cBhvr>
                                        <p:cTn id="62" dur="250"/>
                                        <p:tgtEl>
                                          <p:spTgt spid="49"/>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130"/>
                                        </p:tgtEl>
                                        <p:attrNameLst>
                                          <p:attrName>style.visibility</p:attrName>
                                        </p:attrNameLst>
                                      </p:cBhvr>
                                      <p:to>
                                        <p:strVal val="visible"/>
                                      </p:to>
                                    </p:set>
                                    <p:animEffect transition="in" filter="fade">
                                      <p:cBhvr>
                                        <p:cTn id="67" dur="250"/>
                                        <p:tgtEl>
                                          <p:spTgt spid="130"/>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131"/>
                                        </p:tgtEl>
                                        <p:attrNameLst>
                                          <p:attrName>style.visibility</p:attrName>
                                        </p:attrNameLst>
                                      </p:cBhvr>
                                      <p:to>
                                        <p:strVal val="visible"/>
                                      </p:to>
                                    </p:set>
                                    <p:animEffect transition="in" filter="fade">
                                      <p:cBhvr>
                                        <p:cTn id="72" dur="250"/>
                                        <p:tgtEl>
                                          <p:spTgt spid="131"/>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134"/>
                                        </p:tgtEl>
                                        <p:attrNameLst>
                                          <p:attrName>style.visibility</p:attrName>
                                        </p:attrNameLst>
                                      </p:cBhvr>
                                      <p:to>
                                        <p:strVal val="visible"/>
                                      </p:to>
                                    </p:set>
                                    <p:animEffect transition="in" filter="fade">
                                      <p:cBhvr>
                                        <p:cTn id="77" dur="250"/>
                                        <p:tgtEl>
                                          <p:spTgt spid="134"/>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nodeType="clickEffect">
                                  <p:stCondLst>
                                    <p:cond delay="0"/>
                                  </p:stCondLst>
                                  <p:childTnLst>
                                    <p:set>
                                      <p:cBhvr>
                                        <p:cTn id="81" dur="1" fill="hold">
                                          <p:stCondLst>
                                            <p:cond delay="0"/>
                                          </p:stCondLst>
                                        </p:cTn>
                                        <p:tgtEl>
                                          <p:spTgt spid="136"/>
                                        </p:tgtEl>
                                        <p:attrNameLst>
                                          <p:attrName>style.visibility</p:attrName>
                                        </p:attrNameLst>
                                      </p:cBhvr>
                                      <p:to>
                                        <p:strVal val="visible"/>
                                      </p:to>
                                    </p:set>
                                    <p:animEffect transition="in" filter="fade">
                                      <p:cBhvr>
                                        <p:cTn id="82" dur="250"/>
                                        <p:tgtEl>
                                          <p:spTgt spid="1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31" grpId="0" animBg="1"/>
      <p:bldP spid="36" grpId="0" animBg="1"/>
      <p:bldP spid="40" grpId="0" animBg="1"/>
      <p:bldP spid="41" grpId="0" animBg="1"/>
      <p:bldP spid="42" grpId="0" animBg="1"/>
      <p:bldP spid="130" grpId="0" animBg="1"/>
      <p:bldP spid="134"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コンテンツ プレースホルダー 2"/>
              <p:cNvSpPr>
                <a:spLocks noGrp="1"/>
              </p:cNvSpPr>
              <p:nvPr>
                <p:ph idx="1"/>
              </p:nvPr>
            </p:nvSpPr>
            <p:spPr>
              <a:xfrm>
                <a:off x="699696" y="284180"/>
                <a:ext cx="11158476" cy="2724586"/>
              </a:xfrm>
            </p:spPr>
            <p:txBody>
              <a:bodyPr>
                <a:normAutofit lnSpcReduction="10000"/>
              </a:bodyPr>
              <a:lstStyle/>
              <a:p>
                <a:pPr>
                  <a:lnSpc>
                    <a:spcPct val="100000"/>
                  </a:lnSpc>
                  <a:spcBef>
                    <a:spcPts val="600"/>
                  </a:spcBef>
                </a:pPr>
                <a:r>
                  <a:rPr kumimoji="1" lang="ja-JP" altLang="en-US" sz="2400" dirty="0" smtClean="0"/>
                  <a:t>先のアルゴリズム</a:t>
                </a:r>
                <a:r>
                  <a:rPr lang="ja-JP" altLang="en-US" sz="2400" dirty="0"/>
                  <a:t>の</a:t>
                </a:r>
                <a:r>
                  <a:rPr kumimoji="1" lang="ja-JP" altLang="en-US" sz="2400" dirty="0" smtClean="0"/>
                  <a:t>問題</a:t>
                </a:r>
                <a:r>
                  <a:rPr lang="ja-JP" altLang="en-US" sz="2400" dirty="0" smtClean="0"/>
                  <a:t>点</a:t>
                </a:r>
                <a:endParaRPr lang="en-US" altLang="ja-JP" sz="2400" dirty="0"/>
              </a:p>
              <a:p>
                <a:pPr lvl="1">
                  <a:lnSpc>
                    <a:spcPct val="100000"/>
                  </a:lnSpc>
                  <a:spcBef>
                    <a:spcPts val="600"/>
                  </a:spcBef>
                </a:pPr>
                <a:r>
                  <a:rPr lang="ja-JP" altLang="en-US" sz="2000" dirty="0" smtClean="0"/>
                  <a:t>傾き</a:t>
                </a:r>
                <a:r>
                  <a:rPr lang="en-US" altLang="ja-JP" sz="2000" i="1" dirty="0" smtClean="0"/>
                  <a:t>a</a:t>
                </a:r>
                <a:r>
                  <a:rPr lang="ja-JP" altLang="en-US" sz="2000" dirty="0" smtClean="0"/>
                  <a:t>と</a:t>
                </a:r>
                <a:r>
                  <a:rPr lang="ja-JP" altLang="en-US" sz="2000" dirty="0"/>
                  <a:t>切片</a:t>
                </a:r>
                <a:r>
                  <a:rPr lang="en-US" altLang="ja-JP" sz="2000" i="1" dirty="0"/>
                  <a:t>b</a:t>
                </a:r>
                <a:r>
                  <a:rPr lang="ja-JP" altLang="en-US" sz="2000" dirty="0" smtClean="0"/>
                  <a:t>のとりうる範囲は</a:t>
                </a:r>
                <a:r>
                  <a:rPr lang="en-US" altLang="ja-JP" sz="2000" dirty="0" smtClean="0"/>
                  <a:t>[-</a:t>
                </a:r>
                <a:r>
                  <a:rPr lang="ja-JP" altLang="en-US" sz="2000" dirty="0" smtClean="0"/>
                  <a:t>∞</a:t>
                </a:r>
                <a:r>
                  <a:rPr lang="en-US" altLang="ja-JP" sz="2000" dirty="0" smtClean="0"/>
                  <a:t>, </a:t>
                </a:r>
                <a:r>
                  <a:rPr lang="ja-JP" altLang="en-US" sz="2000" dirty="0" smtClean="0"/>
                  <a:t>∞</a:t>
                </a:r>
                <a:r>
                  <a:rPr lang="en-US" altLang="ja-JP" sz="2000" dirty="0" smtClean="0"/>
                  <a:t>]</a:t>
                </a:r>
                <a:r>
                  <a:rPr lang="ja-JP" altLang="en-US" sz="2000" dirty="0" smtClean="0"/>
                  <a:t>である</a:t>
                </a:r>
                <a:endParaRPr lang="en-US" altLang="ja-JP" sz="2000" dirty="0" smtClean="0"/>
              </a:p>
              <a:p>
                <a:pPr lvl="1">
                  <a:lnSpc>
                    <a:spcPct val="100000"/>
                  </a:lnSpc>
                  <a:spcBef>
                    <a:spcPts val="600"/>
                  </a:spcBef>
                </a:pPr>
                <a:r>
                  <a:rPr lang="ja-JP" altLang="en-US" sz="2000" dirty="0" smtClean="0"/>
                  <a:t>任意の直線を検出するには，無限に広い</a:t>
                </a:r>
                <a:r>
                  <a:rPr lang="en-US" altLang="ja-JP" sz="2000" dirty="0" smtClean="0"/>
                  <a:t>ab</a:t>
                </a:r>
                <a:r>
                  <a:rPr lang="ja-JP" altLang="en-US" sz="2000" dirty="0" smtClean="0"/>
                  <a:t>空間に投票する必要が</a:t>
                </a:r>
                <a:r>
                  <a:rPr lang="en-US" altLang="ja-JP" sz="2000" dirty="0" smtClean="0"/>
                  <a:t>…</a:t>
                </a:r>
              </a:p>
              <a:p>
                <a:pPr lvl="1">
                  <a:lnSpc>
                    <a:spcPct val="100000"/>
                  </a:lnSpc>
                  <a:spcBef>
                    <a:spcPts val="600"/>
                  </a:spcBef>
                </a:pPr>
                <a:endParaRPr kumimoji="1" lang="en-US" altLang="ja-JP" sz="1400" dirty="0" smtClean="0"/>
              </a:p>
              <a:p>
                <a:pPr>
                  <a:lnSpc>
                    <a:spcPct val="100000"/>
                  </a:lnSpc>
                  <a:spcBef>
                    <a:spcPts val="600"/>
                  </a:spcBef>
                </a:pPr>
                <a:r>
                  <a:rPr lang="ja-JP" altLang="en-US" sz="3200" dirty="0" smtClean="0"/>
                  <a:t>解決</a:t>
                </a:r>
                <a:r>
                  <a:rPr lang="ja-JP" altLang="en-US" sz="3200" dirty="0"/>
                  <a:t>法</a:t>
                </a:r>
                <a:r>
                  <a:rPr lang="ja-JP" altLang="en-US" sz="3200" dirty="0" smtClean="0"/>
                  <a:t> </a:t>
                </a:r>
                <a:r>
                  <a:rPr lang="en-US" altLang="ja-JP" sz="3200" dirty="0" smtClean="0"/>
                  <a:t>: </a:t>
                </a:r>
                <a:r>
                  <a:rPr lang="ja-JP" altLang="en-US" sz="3200" dirty="0" smtClean="0"/>
                  <a:t>直線を </a:t>
                </a:r>
                <a:r>
                  <a:rPr lang="en-US" altLang="ja-JP" sz="3200" dirty="0" smtClean="0"/>
                  <a:t>『</a:t>
                </a:r>
                <a14:m>
                  <m:oMath xmlns:m="http://schemas.openxmlformats.org/officeDocument/2006/math">
                    <m:r>
                      <a:rPr lang="en-US" altLang="ja-JP" sz="3200" b="0" i="1" dirty="0" smtClean="0">
                        <a:latin typeface="Cambria Math" panose="02040503050406030204" pitchFamily="18" charset="0"/>
                        <a:cs typeface="Times New Roman" panose="02020603050405020304" pitchFamily="18" charset="0"/>
                      </a:rPr>
                      <m:t>𝜌</m:t>
                    </m:r>
                    <m:r>
                      <a:rPr lang="en-US" altLang="ja-JP" sz="3200" i="1" dirty="0">
                        <a:latin typeface="Cambria Math" panose="02040503050406030204" pitchFamily="18" charset="0"/>
                        <a:cs typeface="Times New Roman" panose="02020603050405020304" pitchFamily="18" charset="0"/>
                      </a:rPr>
                      <m:t>=</m:t>
                    </m:r>
                    <m:r>
                      <a:rPr lang="en-US" altLang="ja-JP" sz="3200" i="1" dirty="0">
                        <a:latin typeface="Cambria Math" panose="02040503050406030204" pitchFamily="18" charset="0"/>
                        <a:cs typeface="Times New Roman" panose="02020603050405020304" pitchFamily="18" charset="0"/>
                      </a:rPr>
                      <m:t>𝑥</m:t>
                    </m:r>
                    <m:func>
                      <m:funcPr>
                        <m:ctrlPr>
                          <a:rPr lang="en-US" altLang="ja-JP" sz="3200" i="1" dirty="0">
                            <a:latin typeface="Cambria Math" panose="02040503050406030204" pitchFamily="18" charset="0"/>
                            <a:cs typeface="Times New Roman" panose="02020603050405020304" pitchFamily="18" charset="0"/>
                          </a:rPr>
                        </m:ctrlPr>
                      </m:funcPr>
                      <m:fName>
                        <m:r>
                          <m:rPr>
                            <m:sty m:val="p"/>
                          </m:rPr>
                          <a:rPr lang="en-US" altLang="ja-JP" sz="3200" dirty="0">
                            <a:latin typeface="Cambria Math" panose="02040503050406030204" pitchFamily="18" charset="0"/>
                            <a:cs typeface="Times New Roman" panose="02020603050405020304" pitchFamily="18" charset="0"/>
                          </a:rPr>
                          <m:t>cos</m:t>
                        </m:r>
                      </m:fName>
                      <m:e>
                        <m:r>
                          <a:rPr lang="en-US" altLang="ja-JP" sz="3200" i="1" dirty="0">
                            <a:latin typeface="Cambria Math" panose="02040503050406030204" pitchFamily="18" charset="0"/>
                            <a:cs typeface="Times New Roman" panose="02020603050405020304" pitchFamily="18" charset="0"/>
                          </a:rPr>
                          <m:t>𝜃</m:t>
                        </m:r>
                      </m:e>
                    </m:func>
                    <m:r>
                      <a:rPr lang="en-US" altLang="ja-JP" sz="3200" i="1" dirty="0">
                        <a:latin typeface="Cambria Math" panose="02040503050406030204" pitchFamily="18" charset="0"/>
                        <a:cs typeface="Times New Roman" panose="02020603050405020304" pitchFamily="18" charset="0"/>
                      </a:rPr>
                      <m:t>+</m:t>
                    </m:r>
                    <m:r>
                      <a:rPr lang="en-US" altLang="ja-JP" sz="3200" b="0" i="1" dirty="0" smtClean="0">
                        <a:latin typeface="Cambria Math" panose="02040503050406030204" pitchFamily="18" charset="0"/>
                        <a:cs typeface="Times New Roman" panose="02020603050405020304" pitchFamily="18" charset="0"/>
                      </a:rPr>
                      <m:t>𝑦</m:t>
                    </m:r>
                    <m:func>
                      <m:funcPr>
                        <m:ctrlPr>
                          <a:rPr lang="en-US" altLang="ja-JP" sz="3200" i="1" dirty="0">
                            <a:latin typeface="Cambria Math" panose="02040503050406030204" pitchFamily="18" charset="0"/>
                            <a:cs typeface="Times New Roman" panose="02020603050405020304" pitchFamily="18" charset="0"/>
                          </a:rPr>
                        </m:ctrlPr>
                      </m:funcPr>
                      <m:fName>
                        <m:r>
                          <m:rPr>
                            <m:sty m:val="p"/>
                          </m:rPr>
                          <a:rPr lang="en-US" altLang="ja-JP" sz="3200" b="0" i="0" dirty="0" smtClean="0">
                            <a:latin typeface="Cambria Math" panose="02040503050406030204" pitchFamily="18" charset="0"/>
                            <a:cs typeface="Times New Roman" panose="02020603050405020304" pitchFamily="18" charset="0"/>
                          </a:rPr>
                          <m:t>sin</m:t>
                        </m:r>
                      </m:fName>
                      <m:e>
                        <m:r>
                          <a:rPr lang="en-US" altLang="ja-JP" sz="3200" i="1" dirty="0">
                            <a:latin typeface="Cambria Math" panose="02040503050406030204" pitchFamily="18" charset="0"/>
                            <a:cs typeface="Times New Roman" panose="02020603050405020304" pitchFamily="18" charset="0"/>
                          </a:rPr>
                          <m:t>𝜃</m:t>
                        </m:r>
                      </m:e>
                    </m:func>
                  </m:oMath>
                </a14:m>
                <a:r>
                  <a:rPr lang="en-US" altLang="ja-JP" sz="3200" dirty="0" smtClean="0"/>
                  <a:t>』</a:t>
                </a:r>
                <a:r>
                  <a:rPr lang="ja-JP" altLang="en-US" sz="3200" dirty="0" smtClean="0"/>
                  <a:t>と表す </a:t>
                </a:r>
                <a:endParaRPr lang="en-US" altLang="ja-JP" sz="2400" dirty="0" smtClean="0"/>
              </a:p>
              <a:p>
                <a:pPr lvl="1">
                  <a:lnSpc>
                    <a:spcPct val="100000"/>
                  </a:lnSpc>
                  <a:spcBef>
                    <a:spcPts val="600"/>
                  </a:spcBef>
                </a:pPr>
                <a14:m>
                  <m:oMath xmlns:m="http://schemas.openxmlformats.org/officeDocument/2006/math">
                    <m:r>
                      <a:rPr lang="en-US" altLang="ja-JP" sz="2000" i="1" dirty="0">
                        <a:latin typeface="Cambria Math" panose="02040503050406030204" pitchFamily="18" charset="0"/>
                        <a:cs typeface="Times New Roman" panose="02020603050405020304" pitchFamily="18" charset="0"/>
                      </a:rPr>
                      <m:t>𝜃</m:t>
                    </m:r>
                  </m:oMath>
                </a14:m>
                <a:r>
                  <a:rPr lang="ja-JP" altLang="en-US" sz="2000" dirty="0" smtClean="0"/>
                  <a:t>は直線の傾きに対応，</a:t>
                </a:r>
                <a14:m>
                  <m:oMath xmlns:m="http://schemas.openxmlformats.org/officeDocument/2006/math">
                    <m:r>
                      <a:rPr lang="en-US" altLang="ja-JP" sz="2000" i="1" dirty="0">
                        <a:latin typeface="Cambria Math" panose="02040503050406030204" pitchFamily="18" charset="0"/>
                        <a:cs typeface="Times New Roman" panose="02020603050405020304" pitchFamily="18" charset="0"/>
                      </a:rPr>
                      <m:t>𝜌</m:t>
                    </m:r>
                  </m:oMath>
                </a14:m>
                <a:r>
                  <a:rPr lang="ja-JP" altLang="en-US" sz="2000" dirty="0"/>
                  <a:t>は原点から直線</a:t>
                </a:r>
                <a:r>
                  <a:rPr lang="ja-JP" altLang="en-US" sz="2000" dirty="0" smtClean="0"/>
                  <a:t>の符号付距離を表す</a:t>
                </a:r>
                <a:endParaRPr kumimoji="1" lang="en-US" altLang="ja-JP" sz="2000" dirty="0" smtClean="0"/>
              </a:p>
              <a:p>
                <a:pPr lvl="1">
                  <a:lnSpc>
                    <a:spcPct val="100000"/>
                  </a:lnSpc>
                  <a:spcBef>
                    <a:spcPts val="600"/>
                  </a:spcBef>
                </a:pPr>
                <a14:m>
                  <m:oMath xmlns:m="http://schemas.openxmlformats.org/officeDocument/2006/math">
                    <m:r>
                      <a:rPr lang="en-US" altLang="ja-JP" sz="2000" i="1" dirty="0">
                        <a:latin typeface="Cambria Math" panose="02040503050406030204" pitchFamily="18" charset="0"/>
                        <a:cs typeface="Times New Roman" panose="02020603050405020304" pitchFamily="18" charset="0"/>
                      </a:rPr>
                      <m:t>𝜃</m:t>
                    </m:r>
                  </m:oMath>
                </a14:m>
                <a:r>
                  <a:rPr lang="ja-JP" altLang="en-US" sz="2000" dirty="0" smtClean="0"/>
                  <a:t>と</a:t>
                </a:r>
                <a14:m>
                  <m:oMath xmlns:m="http://schemas.openxmlformats.org/officeDocument/2006/math">
                    <m:r>
                      <a:rPr lang="en-US" altLang="ja-JP" sz="2000" i="1" dirty="0">
                        <a:latin typeface="Cambria Math" panose="02040503050406030204" pitchFamily="18" charset="0"/>
                        <a:cs typeface="Times New Roman" panose="02020603050405020304" pitchFamily="18" charset="0"/>
                      </a:rPr>
                      <m:t>𝜌</m:t>
                    </m:r>
                  </m:oMath>
                </a14:m>
                <a:r>
                  <a:rPr lang="ja-JP" altLang="en-US" sz="2000" dirty="0" smtClean="0"/>
                  <a:t>の値の範囲は</a:t>
                </a:r>
                <a14:m>
                  <m:oMath xmlns:m="http://schemas.openxmlformats.org/officeDocument/2006/math">
                    <m:r>
                      <a:rPr lang="en-US" altLang="ja-JP" sz="2000" i="1" dirty="0">
                        <a:latin typeface="Cambria Math" panose="02040503050406030204" pitchFamily="18" charset="0"/>
                        <a:cs typeface="Times New Roman" panose="02020603050405020304" pitchFamily="18" charset="0"/>
                      </a:rPr>
                      <m:t> </m:t>
                    </m:r>
                    <m:r>
                      <a:rPr lang="en-US" altLang="ja-JP" sz="2000" i="1" dirty="0" smtClean="0">
                        <a:latin typeface="Cambria Math" panose="02040503050406030204" pitchFamily="18" charset="0"/>
                        <a:cs typeface="Times New Roman" panose="02020603050405020304" pitchFamily="18" charset="0"/>
                      </a:rPr>
                      <m:t>𝜃</m:t>
                    </m:r>
                    <m:r>
                      <a:rPr lang="en-US" altLang="ja-JP" sz="2000" b="0" i="1" dirty="0" smtClean="0">
                        <a:latin typeface="Cambria Math" panose="02040503050406030204" pitchFamily="18" charset="0"/>
                        <a:cs typeface="Times New Roman" panose="02020603050405020304" pitchFamily="18" charset="0"/>
                      </a:rPr>
                      <m:t>∈</m:t>
                    </m:r>
                    <m:d>
                      <m:dPr>
                        <m:begChr m:val="["/>
                        <m:endChr m:val="]"/>
                        <m:ctrlPr>
                          <a:rPr lang="en-US" altLang="ja-JP" sz="2000" b="0" i="1" dirty="0" smtClean="0">
                            <a:latin typeface="Cambria Math" panose="02040503050406030204" pitchFamily="18" charset="0"/>
                            <a:cs typeface="Times New Roman" panose="02020603050405020304" pitchFamily="18" charset="0"/>
                          </a:rPr>
                        </m:ctrlPr>
                      </m:dPr>
                      <m:e>
                        <m:r>
                          <a:rPr lang="en-US" altLang="ja-JP" sz="2000" b="0" i="1" dirty="0" smtClean="0">
                            <a:latin typeface="Cambria Math" panose="02040503050406030204" pitchFamily="18" charset="0"/>
                            <a:cs typeface="Times New Roman" panose="02020603050405020304" pitchFamily="18" charset="0"/>
                          </a:rPr>
                          <m:t>0, </m:t>
                        </m:r>
                        <m:r>
                          <a:rPr lang="en-US" altLang="ja-JP" sz="2000" b="0" i="1" dirty="0" smtClean="0">
                            <a:latin typeface="Cambria Math" panose="02040503050406030204" pitchFamily="18" charset="0"/>
                            <a:cs typeface="Times New Roman" panose="02020603050405020304" pitchFamily="18" charset="0"/>
                          </a:rPr>
                          <m:t>𝜋</m:t>
                        </m:r>
                      </m:e>
                    </m:d>
                  </m:oMath>
                </a14:m>
                <a:r>
                  <a:rPr kumimoji="1" lang="ja-JP" altLang="en-US" sz="2000" dirty="0" smtClean="0"/>
                  <a:t>，</a:t>
                </a:r>
                <a14:m>
                  <m:oMath xmlns:m="http://schemas.openxmlformats.org/officeDocument/2006/math">
                    <m:r>
                      <a:rPr lang="en-US" altLang="ja-JP" sz="2000" b="0" i="1" dirty="0" smtClean="0">
                        <a:latin typeface="Cambria Math" panose="02040503050406030204" pitchFamily="18" charset="0"/>
                        <a:cs typeface="Times New Roman" panose="02020603050405020304" pitchFamily="18" charset="0"/>
                      </a:rPr>
                      <m:t>𝜌</m:t>
                    </m:r>
                    <m:r>
                      <a:rPr lang="en-US" altLang="ja-JP" sz="2000" i="1" dirty="0">
                        <a:latin typeface="Cambria Math" panose="02040503050406030204" pitchFamily="18" charset="0"/>
                        <a:cs typeface="Times New Roman" panose="02020603050405020304" pitchFamily="18" charset="0"/>
                      </a:rPr>
                      <m:t>∈</m:t>
                    </m:r>
                    <m:d>
                      <m:dPr>
                        <m:begChr m:val="["/>
                        <m:endChr m:val="]"/>
                        <m:ctrlPr>
                          <a:rPr lang="en-US" altLang="ja-JP" sz="2000" i="1" dirty="0">
                            <a:latin typeface="Cambria Math" panose="02040503050406030204" pitchFamily="18" charset="0"/>
                            <a:cs typeface="Times New Roman" panose="02020603050405020304" pitchFamily="18" charset="0"/>
                          </a:rPr>
                        </m:ctrlPr>
                      </m:dPr>
                      <m:e>
                        <m:r>
                          <a:rPr lang="en-US" altLang="ja-JP" sz="2000" b="0" i="1" dirty="0" smtClean="0">
                            <a:latin typeface="Cambria Math" panose="02040503050406030204" pitchFamily="18" charset="0"/>
                            <a:cs typeface="Times New Roman" panose="02020603050405020304" pitchFamily="18" charset="0"/>
                          </a:rPr>
                          <m:t>0</m:t>
                        </m:r>
                        <m:r>
                          <a:rPr lang="en-US" altLang="ja-JP" sz="2000" i="1" dirty="0">
                            <a:latin typeface="Cambria Math" panose="02040503050406030204" pitchFamily="18" charset="0"/>
                            <a:cs typeface="Times New Roman" panose="02020603050405020304" pitchFamily="18" charset="0"/>
                          </a:rPr>
                          <m:t>, </m:t>
                        </m:r>
                        <m:r>
                          <a:rPr lang="en-US" altLang="ja-JP" sz="2000" b="0" i="1" dirty="0" smtClean="0">
                            <a:latin typeface="Cambria Math" panose="02040503050406030204" pitchFamily="18" charset="0"/>
                            <a:cs typeface="Times New Roman" panose="02020603050405020304" pitchFamily="18" charset="0"/>
                          </a:rPr>
                          <m:t>𝐴</m:t>
                        </m:r>
                      </m:e>
                    </m:d>
                  </m:oMath>
                </a14:m>
                <a:r>
                  <a:rPr kumimoji="1" lang="ja-JP" altLang="en-US" sz="2000" dirty="0" smtClean="0"/>
                  <a:t> （</a:t>
                </a:r>
                <a:r>
                  <a:rPr kumimoji="1" lang="en-US" altLang="ja-JP" sz="2000" dirty="0" smtClean="0"/>
                  <a:t>A</a:t>
                </a:r>
                <a:r>
                  <a:rPr kumimoji="1" lang="ja-JP" altLang="en-US" sz="2000" dirty="0" smtClean="0"/>
                  <a:t>は画像の対角線長）</a:t>
                </a:r>
                <a:endParaRPr kumimoji="1" lang="en-US" altLang="ja-JP" sz="2000" dirty="0" smtClean="0"/>
              </a:p>
            </p:txBody>
          </p:sp>
        </mc:Choice>
        <mc:Fallback xmlns="">
          <p:sp>
            <p:nvSpPr>
              <p:cNvPr id="3" name="コンテンツ プレースホルダー 2"/>
              <p:cNvSpPr>
                <a:spLocks noGrp="1" noRot="1" noChangeAspect="1" noMove="1" noResize="1" noEditPoints="1" noAdjustHandles="1" noChangeArrowheads="1" noChangeShapeType="1" noTextEdit="1"/>
              </p:cNvSpPr>
              <p:nvPr>
                <p:ph idx="1"/>
              </p:nvPr>
            </p:nvSpPr>
            <p:spPr>
              <a:xfrm>
                <a:off x="699696" y="284180"/>
                <a:ext cx="11158476" cy="2724586"/>
              </a:xfrm>
              <a:blipFill>
                <a:blip r:embed="rId3"/>
                <a:stretch>
                  <a:fillRect l="-1257" t="-3132"/>
                </a:stretch>
              </a:blipFill>
            </p:spPr>
            <p:txBody>
              <a:bodyPr/>
              <a:lstStyle/>
              <a:p>
                <a:r>
                  <a:rPr lang="ja-JP" altLang="en-US">
                    <a:noFill/>
                  </a:rPr>
                  <a:t> </a:t>
                </a:r>
              </a:p>
            </p:txBody>
          </p:sp>
        </mc:Fallback>
      </mc:AlternateContent>
      <p:grpSp>
        <p:nvGrpSpPr>
          <p:cNvPr id="8" name="グループ化 7"/>
          <p:cNvGrpSpPr/>
          <p:nvPr/>
        </p:nvGrpSpPr>
        <p:grpSpPr>
          <a:xfrm>
            <a:off x="1019629" y="3326306"/>
            <a:ext cx="3233054" cy="3365112"/>
            <a:chOff x="628682" y="3990984"/>
            <a:chExt cx="3402130" cy="3541094"/>
          </a:xfrm>
        </p:grpSpPr>
        <p:cxnSp>
          <p:nvCxnSpPr>
            <p:cNvPr id="4" name="直線矢印コネクタ 3"/>
            <p:cNvCxnSpPr/>
            <p:nvPr/>
          </p:nvCxnSpPr>
          <p:spPr>
            <a:xfrm>
              <a:off x="628682" y="6761062"/>
              <a:ext cx="3222672"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5" name="直線矢印コネクタ 4"/>
            <p:cNvCxnSpPr/>
            <p:nvPr/>
          </p:nvCxnSpPr>
          <p:spPr>
            <a:xfrm flipV="1">
              <a:off x="1353622" y="4346192"/>
              <a:ext cx="0" cy="3185886"/>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6" name="正方形/長方形 5"/>
            <p:cNvSpPr/>
            <p:nvPr/>
          </p:nvSpPr>
          <p:spPr>
            <a:xfrm>
              <a:off x="3640962" y="6159640"/>
              <a:ext cx="389850" cy="646331"/>
            </a:xfrm>
            <a:prstGeom prst="rect">
              <a:avLst/>
            </a:prstGeom>
          </p:spPr>
          <p:txBody>
            <a:bodyPr wrap="none">
              <a:spAutoFit/>
            </a:bodyPr>
            <a:lstStyle/>
            <a:p>
              <a:r>
                <a:rPr lang="en-US" altLang="ja-JP" sz="3600" i="1" dirty="0">
                  <a:latin typeface="Times New Roman" panose="02020603050405020304" pitchFamily="18" charset="0"/>
                  <a:ea typeface="メイリオ" panose="020B0604030504040204" pitchFamily="50" charset="-128"/>
                  <a:cs typeface="Times New Roman" panose="02020603050405020304" pitchFamily="18" charset="0"/>
                </a:rPr>
                <a:t>x</a:t>
              </a:r>
              <a:endParaRPr lang="ja-JP" altLang="en-US" sz="3600" dirty="0">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7" name="正方形/長方形 6"/>
            <p:cNvSpPr/>
            <p:nvPr/>
          </p:nvSpPr>
          <p:spPr>
            <a:xfrm>
              <a:off x="828827" y="3990984"/>
              <a:ext cx="389850" cy="646331"/>
            </a:xfrm>
            <a:prstGeom prst="rect">
              <a:avLst/>
            </a:prstGeom>
          </p:spPr>
          <p:txBody>
            <a:bodyPr wrap="none">
              <a:spAutoFit/>
            </a:bodyPr>
            <a:lstStyle/>
            <a:p>
              <a:r>
                <a:rPr lang="en-US" altLang="ja-JP" sz="3600" i="1" dirty="0" smtClean="0">
                  <a:latin typeface="Times New Roman" panose="02020603050405020304" pitchFamily="18" charset="0"/>
                  <a:ea typeface="メイリオ" panose="020B0604030504040204" pitchFamily="50" charset="-128"/>
                  <a:cs typeface="Times New Roman" panose="02020603050405020304" pitchFamily="18" charset="0"/>
                </a:rPr>
                <a:t>y</a:t>
              </a:r>
              <a:endParaRPr lang="ja-JP" altLang="en-US" sz="3600" dirty="0">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23" name="正方形/長方形 22"/>
            <p:cNvSpPr/>
            <p:nvPr/>
          </p:nvSpPr>
          <p:spPr>
            <a:xfrm>
              <a:off x="1507058" y="5815192"/>
              <a:ext cx="349512" cy="485808"/>
            </a:xfrm>
            <a:prstGeom prst="rect">
              <a:avLst/>
            </a:prstGeom>
          </p:spPr>
          <p:txBody>
            <a:bodyPr wrap="none">
              <a:spAutoFit/>
            </a:bodyPr>
            <a:lstStyle/>
            <a:p>
              <a:r>
                <a:rPr lang="en-US" altLang="ja-JP" sz="2400" i="1" dirty="0">
                  <a:latin typeface="Times New Roman" panose="02020603050405020304" pitchFamily="18" charset="0"/>
                  <a:ea typeface="メイリオ" panose="020B0604030504040204" pitchFamily="50" charset="-128"/>
                  <a:cs typeface="Times New Roman" panose="02020603050405020304" pitchFamily="18" charset="0"/>
                </a:rPr>
                <a:t>ρ</a:t>
              </a:r>
              <a:endParaRPr lang="ja-JP" altLang="en-US" sz="2400" dirty="0">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24" name="正方形/長方形 23"/>
            <p:cNvSpPr/>
            <p:nvPr/>
          </p:nvSpPr>
          <p:spPr>
            <a:xfrm>
              <a:off x="1593925" y="6296302"/>
              <a:ext cx="352885" cy="485808"/>
            </a:xfrm>
            <a:prstGeom prst="rect">
              <a:avLst/>
            </a:prstGeom>
          </p:spPr>
          <p:txBody>
            <a:bodyPr wrap="none">
              <a:spAutoFit/>
            </a:bodyPr>
            <a:lstStyle/>
            <a:p>
              <a:r>
                <a:rPr lang="en-US" altLang="ja-JP" sz="2400" i="1" dirty="0" smtClean="0">
                  <a:latin typeface="Times New Roman" panose="02020603050405020304" pitchFamily="18" charset="0"/>
                  <a:ea typeface="メイリオ" panose="020B0604030504040204" pitchFamily="50" charset="-128"/>
                  <a:cs typeface="Times New Roman" panose="02020603050405020304" pitchFamily="18" charset="0"/>
                </a:rPr>
                <a:t>θ</a:t>
              </a:r>
              <a:endParaRPr lang="ja-JP" altLang="en-US" sz="2400" dirty="0">
                <a:latin typeface="Times New Roman" panose="02020603050405020304" pitchFamily="18" charset="0"/>
                <a:ea typeface="メイリオ" panose="020B0604030504040204" pitchFamily="50" charset="-128"/>
                <a:cs typeface="Times New Roman" panose="02020603050405020304" pitchFamily="18" charset="0"/>
              </a:endParaRPr>
            </a:p>
          </p:txBody>
        </p:sp>
      </p:grpSp>
      <p:cxnSp>
        <p:nvCxnSpPr>
          <p:cNvPr id="12" name="直線コネクタ 11"/>
          <p:cNvCxnSpPr/>
          <p:nvPr/>
        </p:nvCxnSpPr>
        <p:spPr>
          <a:xfrm>
            <a:off x="1081314" y="3995704"/>
            <a:ext cx="3014436" cy="2280557"/>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9" name="直線コネクタ 18"/>
          <p:cNvCxnSpPr/>
          <p:nvPr/>
        </p:nvCxnSpPr>
        <p:spPr>
          <a:xfrm flipV="1">
            <a:off x="1713710" y="4980861"/>
            <a:ext cx="673890" cy="977900"/>
          </a:xfrm>
          <a:prstGeom prst="line">
            <a:avLst/>
          </a:prstGeom>
          <a:ln w="22225">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7" name="円弧 26"/>
          <p:cNvSpPr/>
          <p:nvPr/>
        </p:nvSpPr>
        <p:spPr>
          <a:xfrm>
            <a:off x="1381124" y="5631735"/>
            <a:ext cx="644525" cy="644525"/>
          </a:xfrm>
          <a:prstGeom prst="arc">
            <a:avLst>
              <a:gd name="adj1" fmla="val 18408813"/>
              <a:gd name="adj2" fmla="val 0"/>
            </a:avLst>
          </a:prstGeom>
          <a:ln w="3175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cxnSp>
        <p:nvCxnSpPr>
          <p:cNvPr id="29" name="直線矢印コネクタ 28"/>
          <p:cNvCxnSpPr/>
          <p:nvPr/>
        </p:nvCxnSpPr>
        <p:spPr>
          <a:xfrm>
            <a:off x="8394700" y="5234819"/>
            <a:ext cx="2654300"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0" name="直線矢印コネクタ 29"/>
          <p:cNvCxnSpPr/>
          <p:nvPr/>
        </p:nvCxnSpPr>
        <p:spPr>
          <a:xfrm flipV="1">
            <a:off x="8617342" y="3625761"/>
            <a:ext cx="0" cy="3027557"/>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2" name="正方形/長方形 31"/>
              <p:cNvSpPr/>
              <p:nvPr/>
            </p:nvSpPr>
            <p:spPr>
              <a:xfrm>
                <a:off x="8209585" y="3472934"/>
                <a:ext cx="430502"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400" i="1" dirty="0">
                          <a:latin typeface="Cambria Math" panose="02040503050406030204" pitchFamily="18" charset="0"/>
                          <a:cs typeface="Times New Roman" panose="02020603050405020304" pitchFamily="18" charset="0"/>
                        </a:rPr>
                        <m:t>𝜌</m:t>
                      </m:r>
                    </m:oMath>
                  </m:oMathPara>
                </a14:m>
                <a:endParaRPr lang="ja-JP" altLang="en-US" sz="2400" dirty="0"/>
              </a:p>
            </p:txBody>
          </p:sp>
        </mc:Choice>
        <mc:Fallback xmlns="">
          <p:sp>
            <p:nvSpPr>
              <p:cNvPr id="32" name="正方形/長方形 31"/>
              <p:cNvSpPr>
                <a:spLocks noRot="1" noChangeAspect="1" noMove="1" noResize="1" noEditPoints="1" noAdjustHandles="1" noChangeArrowheads="1" noChangeShapeType="1" noTextEdit="1"/>
              </p:cNvSpPr>
              <p:nvPr/>
            </p:nvSpPr>
            <p:spPr>
              <a:xfrm>
                <a:off x="8209585" y="3472934"/>
                <a:ext cx="430502" cy="461665"/>
              </a:xfrm>
              <a:prstGeom prst="rect">
                <a:avLst/>
              </a:prstGeom>
              <a:blipFill rotWithShape="0">
                <a:blip r:embed="rId4"/>
                <a:stretch>
                  <a:fillRect b="-10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3" name="正方形/長方形 32"/>
              <p:cNvSpPr/>
              <p:nvPr/>
            </p:nvSpPr>
            <p:spPr>
              <a:xfrm>
                <a:off x="11027030" y="5174734"/>
                <a:ext cx="435760"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400" i="1" dirty="0">
                          <a:latin typeface="Cambria Math" panose="02040503050406030204" pitchFamily="18" charset="0"/>
                          <a:cs typeface="Times New Roman" panose="02020603050405020304" pitchFamily="18" charset="0"/>
                        </a:rPr>
                        <m:t>𝜃</m:t>
                      </m:r>
                    </m:oMath>
                  </m:oMathPara>
                </a14:m>
                <a:endParaRPr lang="ja-JP" altLang="en-US" sz="2400" dirty="0"/>
              </a:p>
            </p:txBody>
          </p:sp>
        </mc:Choice>
        <mc:Fallback xmlns="">
          <p:sp>
            <p:nvSpPr>
              <p:cNvPr id="33" name="正方形/長方形 32"/>
              <p:cNvSpPr>
                <a:spLocks noRot="1" noChangeAspect="1" noMove="1" noResize="1" noEditPoints="1" noAdjustHandles="1" noChangeArrowheads="1" noChangeShapeType="1" noTextEdit="1"/>
              </p:cNvSpPr>
              <p:nvPr/>
            </p:nvSpPr>
            <p:spPr>
              <a:xfrm>
                <a:off x="11027030" y="5174734"/>
                <a:ext cx="435760" cy="461665"/>
              </a:xfrm>
              <a:prstGeom prst="rect">
                <a:avLst/>
              </a:prstGeom>
              <a:blipFill rotWithShape="0">
                <a:blip r:embed="rId5"/>
                <a:stretch>
                  <a:fillRect/>
                </a:stretch>
              </a:blipFill>
            </p:spPr>
            <p:txBody>
              <a:bodyPr/>
              <a:lstStyle/>
              <a:p>
                <a:r>
                  <a:rPr lang="ja-JP" altLang="en-US">
                    <a:noFill/>
                  </a:rPr>
                  <a:t> </a:t>
                </a:r>
              </a:p>
            </p:txBody>
          </p:sp>
        </mc:Fallback>
      </mc:AlternateContent>
      <p:sp>
        <p:nvSpPr>
          <p:cNvPr id="34" name="右矢印 33"/>
          <p:cNvSpPr/>
          <p:nvPr/>
        </p:nvSpPr>
        <p:spPr>
          <a:xfrm>
            <a:off x="4746380" y="4128233"/>
            <a:ext cx="2937119" cy="53266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imes New Roman" panose="02020603050405020304" pitchFamily="18" charset="0"/>
              <a:ea typeface="メイリオ" panose="020B0604030504040204" pitchFamily="50" charset="-128"/>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5" name="正方形/長方形 34"/>
              <p:cNvSpPr/>
              <p:nvPr/>
            </p:nvSpPr>
            <p:spPr>
              <a:xfrm>
                <a:off x="4830030" y="4869934"/>
                <a:ext cx="3021981" cy="723275"/>
              </a:xfrm>
              <a:prstGeom prst="rect">
                <a:avLst/>
              </a:prstGeom>
            </p:spPr>
            <p:txBody>
              <a:bodyPr wrap="none">
                <a:spAutoFit/>
              </a:bodyPr>
              <a:lstStyle/>
              <a:p>
                <a:pPr>
                  <a:spcBef>
                    <a:spcPts val="600"/>
                  </a:spcBef>
                </a:pP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直線 </a:t>
                </a:r>
                <a14:m>
                  <m:oMath xmlns:m="http://schemas.openxmlformats.org/officeDocument/2006/math">
                    <m:sSub>
                      <m:sSubPr>
                        <m:ctrlPr>
                          <a:rPr lang="en-US" altLang="ja-JP" b="0" i="1" dirty="0" smtClean="0">
                            <a:latin typeface="Cambria Math" panose="02040503050406030204" pitchFamily="18" charset="0"/>
                            <a:cs typeface="Times New Roman" panose="02020603050405020304" pitchFamily="18" charset="0"/>
                          </a:rPr>
                        </m:ctrlPr>
                      </m:sSubPr>
                      <m:e>
                        <m:r>
                          <a:rPr lang="en-US" altLang="ja-JP" i="1" dirty="0">
                            <a:latin typeface="Cambria Math" panose="02040503050406030204" pitchFamily="18" charset="0"/>
                            <a:cs typeface="Times New Roman" panose="02020603050405020304" pitchFamily="18" charset="0"/>
                          </a:rPr>
                          <m:t>𝜌</m:t>
                        </m:r>
                      </m:e>
                      <m:sub>
                        <m:r>
                          <a:rPr lang="en-US" altLang="ja-JP" b="0" i="1" dirty="0" smtClean="0">
                            <a:latin typeface="Cambria Math" panose="02040503050406030204" pitchFamily="18" charset="0"/>
                            <a:cs typeface="Times New Roman" panose="02020603050405020304" pitchFamily="18" charset="0"/>
                          </a:rPr>
                          <m:t>0</m:t>
                        </m:r>
                      </m:sub>
                    </m:sSub>
                    <m:r>
                      <a:rPr lang="en-US" altLang="ja-JP" i="1" dirty="0">
                        <a:latin typeface="Cambria Math" panose="02040503050406030204" pitchFamily="18" charset="0"/>
                        <a:cs typeface="Times New Roman" panose="02020603050405020304" pitchFamily="18" charset="0"/>
                      </a:rPr>
                      <m:t>=</m:t>
                    </m:r>
                    <m:r>
                      <a:rPr lang="en-US" altLang="ja-JP" i="1" dirty="0">
                        <a:latin typeface="Cambria Math" panose="02040503050406030204" pitchFamily="18" charset="0"/>
                        <a:cs typeface="Times New Roman" panose="02020603050405020304" pitchFamily="18" charset="0"/>
                      </a:rPr>
                      <m:t>𝑥</m:t>
                    </m:r>
                    <m:func>
                      <m:funcPr>
                        <m:ctrlPr>
                          <a:rPr lang="en-US" altLang="ja-JP" i="1" dirty="0">
                            <a:latin typeface="Cambria Math" panose="02040503050406030204" pitchFamily="18" charset="0"/>
                            <a:cs typeface="Times New Roman" panose="02020603050405020304" pitchFamily="18" charset="0"/>
                          </a:rPr>
                        </m:ctrlPr>
                      </m:funcPr>
                      <m:fName>
                        <m:r>
                          <m:rPr>
                            <m:sty m:val="p"/>
                          </m:rPr>
                          <a:rPr lang="en-US" altLang="ja-JP" dirty="0">
                            <a:latin typeface="Cambria Math" panose="02040503050406030204" pitchFamily="18" charset="0"/>
                            <a:cs typeface="Times New Roman" panose="02020603050405020304" pitchFamily="18" charset="0"/>
                          </a:rPr>
                          <m:t>cos</m:t>
                        </m:r>
                      </m:fName>
                      <m:e>
                        <m:sSub>
                          <m:sSubPr>
                            <m:ctrlPr>
                              <a:rPr lang="en-US" altLang="ja-JP" b="0" i="1" dirty="0" smtClean="0">
                                <a:latin typeface="Cambria Math" panose="02040503050406030204" pitchFamily="18" charset="0"/>
                                <a:cs typeface="Times New Roman" panose="02020603050405020304" pitchFamily="18" charset="0"/>
                              </a:rPr>
                            </m:ctrlPr>
                          </m:sSubPr>
                          <m:e>
                            <m:r>
                              <a:rPr lang="en-US" altLang="ja-JP" i="1" dirty="0">
                                <a:latin typeface="Cambria Math" panose="02040503050406030204" pitchFamily="18" charset="0"/>
                                <a:cs typeface="Times New Roman" panose="02020603050405020304" pitchFamily="18" charset="0"/>
                              </a:rPr>
                              <m:t>𝜃</m:t>
                            </m:r>
                          </m:e>
                          <m:sub>
                            <m:r>
                              <a:rPr lang="en-US" altLang="ja-JP" b="0" i="1" dirty="0" smtClean="0">
                                <a:latin typeface="Cambria Math" panose="02040503050406030204" pitchFamily="18" charset="0"/>
                                <a:cs typeface="Times New Roman" panose="02020603050405020304" pitchFamily="18" charset="0"/>
                              </a:rPr>
                              <m:t>0</m:t>
                            </m:r>
                          </m:sub>
                        </m:sSub>
                      </m:e>
                    </m:func>
                    <m:r>
                      <a:rPr lang="en-US" altLang="ja-JP" i="1" dirty="0">
                        <a:latin typeface="Cambria Math" panose="02040503050406030204" pitchFamily="18" charset="0"/>
                        <a:cs typeface="Times New Roman" panose="02020603050405020304" pitchFamily="18" charset="0"/>
                      </a:rPr>
                      <m:t>+</m:t>
                    </m:r>
                    <m:r>
                      <a:rPr lang="en-US" altLang="ja-JP" i="1" dirty="0">
                        <a:latin typeface="Cambria Math" panose="02040503050406030204" pitchFamily="18" charset="0"/>
                        <a:cs typeface="Times New Roman" panose="02020603050405020304" pitchFamily="18" charset="0"/>
                      </a:rPr>
                      <m:t>𝑦</m:t>
                    </m:r>
                    <m:func>
                      <m:funcPr>
                        <m:ctrlPr>
                          <a:rPr lang="en-US" altLang="ja-JP" i="1" dirty="0">
                            <a:latin typeface="Cambria Math" panose="02040503050406030204" pitchFamily="18" charset="0"/>
                            <a:cs typeface="Times New Roman" panose="02020603050405020304" pitchFamily="18" charset="0"/>
                          </a:rPr>
                        </m:ctrlPr>
                      </m:funcPr>
                      <m:fName>
                        <m:r>
                          <m:rPr>
                            <m:sty m:val="p"/>
                          </m:rPr>
                          <a:rPr lang="en-US" altLang="ja-JP" dirty="0">
                            <a:latin typeface="Cambria Math" panose="02040503050406030204" pitchFamily="18" charset="0"/>
                            <a:cs typeface="Times New Roman" panose="02020603050405020304" pitchFamily="18" charset="0"/>
                          </a:rPr>
                          <m:t>sin</m:t>
                        </m:r>
                      </m:fName>
                      <m:e>
                        <m:sSub>
                          <m:sSubPr>
                            <m:ctrlPr>
                              <a:rPr lang="en-US" altLang="ja-JP" b="0" i="1" dirty="0" smtClean="0">
                                <a:latin typeface="Cambria Math" panose="02040503050406030204" pitchFamily="18" charset="0"/>
                                <a:cs typeface="Times New Roman" panose="02020603050405020304" pitchFamily="18" charset="0"/>
                              </a:rPr>
                            </m:ctrlPr>
                          </m:sSubPr>
                          <m:e>
                            <m:r>
                              <a:rPr lang="en-US" altLang="ja-JP" i="1" dirty="0">
                                <a:latin typeface="Cambria Math" panose="02040503050406030204" pitchFamily="18" charset="0"/>
                                <a:cs typeface="Times New Roman" panose="02020603050405020304" pitchFamily="18" charset="0"/>
                              </a:rPr>
                              <m:t>𝜃</m:t>
                            </m:r>
                          </m:e>
                          <m:sub>
                            <m:r>
                              <a:rPr lang="en-US" altLang="ja-JP" b="0" i="1" dirty="0" smtClean="0">
                                <a:latin typeface="Cambria Math" panose="02040503050406030204" pitchFamily="18" charset="0"/>
                                <a:cs typeface="Times New Roman" panose="02020603050405020304" pitchFamily="18" charset="0"/>
                              </a:rPr>
                              <m:t>0</m:t>
                            </m:r>
                          </m:sub>
                        </m:sSub>
                      </m:e>
                    </m:func>
                  </m:oMath>
                </a14:m>
                <a:endParaRPr lang="en-US" altLang="ja-JP" dirty="0" smtClean="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は</a:t>
                </a:r>
                <a14:m>
                  <m:oMath xmlns:m="http://schemas.openxmlformats.org/officeDocument/2006/math">
                    <m:r>
                      <a:rPr lang="en-US" altLang="ja-JP" b="0" i="1" dirty="0" smtClean="0">
                        <a:latin typeface="Cambria Math" panose="02040503050406030204" pitchFamily="18" charset="0"/>
                        <a:cs typeface="Times New Roman" panose="02020603050405020304" pitchFamily="18" charset="0"/>
                      </a:rPr>
                      <m:t>𝜃</m:t>
                    </m:r>
                    <m:r>
                      <a:rPr lang="en-US" altLang="ja-JP" i="1" dirty="0" smtClean="0">
                        <a:latin typeface="Cambria Math" panose="02040503050406030204" pitchFamily="18" charset="0"/>
                        <a:cs typeface="Times New Roman" panose="02020603050405020304" pitchFamily="18" charset="0"/>
                      </a:rPr>
                      <m:t>𝜌</m:t>
                    </m:r>
                  </m:oMath>
                </a14:m>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空間では点になる</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35" name="正方形/長方形 34"/>
              <p:cNvSpPr>
                <a:spLocks noRot="1" noChangeAspect="1" noMove="1" noResize="1" noEditPoints="1" noAdjustHandles="1" noChangeArrowheads="1" noChangeShapeType="1" noTextEdit="1"/>
              </p:cNvSpPr>
              <p:nvPr/>
            </p:nvSpPr>
            <p:spPr>
              <a:xfrm>
                <a:off x="4830030" y="4869934"/>
                <a:ext cx="3021981" cy="723275"/>
              </a:xfrm>
              <a:prstGeom prst="rect">
                <a:avLst/>
              </a:prstGeom>
              <a:blipFill>
                <a:blip r:embed="rId6"/>
                <a:stretch>
                  <a:fillRect l="-1613" t="-3361" b="-1344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8" name="正方形/長方形 37"/>
              <p:cNvSpPr/>
              <p:nvPr/>
            </p:nvSpPr>
            <p:spPr>
              <a:xfrm>
                <a:off x="9532998" y="3815834"/>
                <a:ext cx="1233736"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2400" b="0" i="1" dirty="0" smtClean="0">
                              <a:latin typeface="Cambria Math" panose="02040503050406030204" pitchFamily="18" charset="0"/>
                              <a:cs typeface="Times New Roman" panose="02020603050405020304" pitchFamily="18" charset="0"/>
                            </a:rPr>
                          </m:ctrlPr>
                        </m:dPr>
                        <m:e>
                          <m:sSub>
                            <m:sSubPr>
                              <m:ctrlPr>
                                <a:rPr lang="en-US" altLang="ja-JP" sz="2400" i="1" dirty="0">
                                  <a:latin typeface="Cambria Math" panose="02040503050406030204" pitchFamily="18" charset="0"/>
                                  <a:cs typeface="Times New Roman" panose="02020603050405020304" pitchFamily="18" charset="0"/>
                                </a:rPr>
                              </m:ctrlPr>
                            </m:sSubPr>
                            <m:e>
                              <m:r>
                                <a:rPr lang="en-US" altLang="ja-JP" sz="2400" i="1" dirty="0">
                                  <a:latin typeface="Cambria Math" panose="02040503050406030204" pitchFamily="18" charset="0"/>
                                  <a:cs typeface="Times New Roman" panose="02020603050405020304" pitchFamily="18" charset="0"/>
                                </a:rPr>
                                <m:t>𝜃</m:t>
                              </m:r>
                            </m:e>
                            <m:sub>
                              <m:r>
                                <a:rPr lang="en-US" altLang="ja-JP" sz="2400" i="1" dirty="0">
                                  <a:latin typeface="Cambria Math" panose="02040503050406030204" pitchFamily="18" charset="0"/>
                                  <a:cs typeface="Times New Roman" panose="02020603050405020304" pitchFamily="18" charset="0"/>
                                </a:rPr>
                                <m:t>0</m:t>
                              </m:r>
                            </m:sub>
                          </m:sSub>
                          <m:r>
                            <a:rPr lang="en-US" altLang="ja-JP" sz="2400" b="0" i="1" dirty="0" smtClean="0">
                              <a:latin typeface="Cambria Math" panose="02040503050406030204" pitchFamily="18" charset="0"/>
                              <a:cs typeface="Times New Roman" panose="02020603050405020304" pitchFamily="18" charset="0"/>
                            </a:rPr>
                            <m:t>,</m:t>
                          </m:r>
                          <m:sSub>
                            <m:sSubPr>
                              <m:ctrlPr>
                                <a:rPr lang="en-US" altLang="ja-JP" sz="2400" i="1" dirty="0">
                                  <a:latin typeface="Cambria Math" panose="02040503050406030204" pitchFamily="18" charset="0"/>
                                  <a:cs typeface="Times New Roman" panose="02020603050405020304" pitchFamily="18" charset="0"/>
                                </a:rPr>
                              </m:ctrlPr>
                            </m:sSubPr>
                            <m:e>
                              <m:r>
                                <a:rPr lang="en-US" altLang="ja-JP" sz="2400" b="0" i="1" dirty="0" smtClean="0">
                                  <a:latin typeface="Cambria Math" panose="02040503050406030204" pitchFamily="18" charset="0"/>
                                  <a:cs typeface="Times New Roman" panose="02020603050405020304" pitchFamily="18" charset="0"/>
                                </a:rPr>
                                <m:t>𝜌</m:t>
                              </m:r>
                            </m:e>
                            <m:sub>
                              <m:r>
                                <a:rPr lang="en-US" altLang="ja-JP" sz="2400" i="1" dirty="0">
                                  <a:latin typeface="Cambria Math" panose="02040503050406030204" pitchFamily="18" charset="0"/>
                                  <a:cs typeface="Times New Roman" panose="02020603050405020304" pitchFamily="18" charset="0"/>
                                </a:rPr>
                                <m:t>0</m:t>
                              </m:r>
                            </m:sub>
                          </m:sSub>
                        </m:e>
                      </m:d>
                    </m:oMath>
                  </m:oMathPara>
                </a14:m>
                <a:endParaRPr lang="ja-JP" altLang="en-US" sz="2400" dirty="0"/>
              </a:p>
            </p:txBody>
          </p:sp>
        </mc:Choice>
        <mc:Fallback xmlns="">
          <p:sp>
            <p:nvSpPr>
              <p:cNvPr id="38" name="正方形/長方形 37"/>
              <p:cNvSpPr>
                <a:spLocks noRot="1" noChangeAspect="1" noMove="1" noResize="1" noEditPoints="1" noAdjustHandles="1" noChangeArrowheads="1" noChangeShapeType="1" noTextEdit="1"/>
              </p:cNvSpPr>
              <p:nvPr/>
            </p:nvSpPr>
            <p:spPr>
              <a:xfrm>
                <a:off x="9532998" y="3815834"/>
                <a:ext cx="1233736" cy="461665"/>
              </a:xfrm>
              <a:prstGeom prst="rect">
                <a:avLst/>
              </a:prstGeom>
              <a:blipFill rotWithShape="0">
                <a:blip r:embed="rId7"/>
                <a:stretch>
                  <a:fillRect b="-9211"/>
                </a:stretch>
              </a:blipFill>
            </p:spPr>
            <p:txBody>
              <a:bodyPr/>
              <a:lstStyle/>
              <a:p>
                <a:r>
                  <a:rPr lang="ja-JP" altLang="en-US">
                    <a:noFill/>
                  </a:rPr>
                  <a:t> </a:t>
                </a:r>
              </a:p>
            </p:txBody>
          </p:sp>
        </mc:Fallback>
      </mc:AlternateContent>
      <p:sp>
        <p:nvSpPr>
          <p:cNvPr id="39" name="円/楕円 38"/>
          <p:cNvSpPr/>
          <p:nvPr/>
        </p:nvSpPr>
        <p:spPr>
          <a:xfrm>
            <a:off x="9410700" y="4000500"/>
            <a:ext cx="139700" cy="1397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スライド番号プレースホルダー 1"/>
          <p:cNvSpPr>
            <a:spLocks noGrp="1"/>
          </p:cNvSpPr>
          <p:nvPr>
            <p:ph type="sldNum" sz="quarter" idx="12"/>
          </p:nvPr>
        </p:nvSpPr>
        <p:spPr/>
        <p:txBody>
          <a:bodyPr/>
          <a:lstStyle/>
          <a:p>
            <a:fld id="{F35DE295-420C-4265-BE54-AE59FA4027A6}" type="slidenum">
              <a:rPr kumimoji="1" lang="ja-JP" altLang="en-US" smtClean="0"/>
              <a:t>31</a:t>
            </a:fld>
            <a:endParaRPr kumimoji="1" lang="ja-JP" altLang="en-US"/>
          </a:p>
        </p:txBody>
      </p:sp>
    </p:spTree>
    <p:extLst>
      <p:ext uri="{BB962C8B-B14F-4D97-AF65-F5344CB8AC3E}">
        <p14:creationId xmlns:p14="http://schemas.microsoft.com/office/powerpoint/2010/main" val="124951841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正方形/長方形 43"/>
          <p:cNvSpPr/>
          <p:nvPr/>
        </p:nvSpPr>
        <p:spPr>
          <a:xfrm>
            <a:off x="7515175" y="3400438"/>
            <a:ext cx="1399258" cy="1480344"/>
          </a:xfrm>
          <a:prstGeom prst="rect">
            <a:avLst/>
          </a:prstGeom>
          <a:solidFill>
            <a:schemeClr val="accent4">
              <a:lumMod val="20000"/>
              <a:lumOff val="80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2" name="タイトル 1"/>
              <p:cNvSpPr>
                <a:spLocks noGrp="1"/>
              </p:cNvSpPr>
              <p:nvPr>
                <p:ph type="title"/>
              </p:nvPr>
            </p:nvSpPr>
            <p:spPr/>
            <p:txBody>
              <a:bodyPr/>
              <a:lstStyle/>
              <a:p>
                <a:r>
                  <a:rPr lang="ja-JP" altLang="en-US" dirty="0" smtClean="0"/>
                  <a:t>捕捉 </a:t>
                </a:r>
                <a:r>
                  <a:rPr lang="en-US" altLang="ja-JP" dirty="0" smtClean="0"/>
                  <a:t>: </a:t>
                </a:r>
                <a14:m>
                  <m:oMath xmlns:m="http://schemas.openxmlformats.org/officeDocument/2006/math">
                    <m:r>
                      <a:rPr lang="en-US" altLang="ja-JP" i="1" dirty="0">
                        <a:latin typeface="Cambria Math" panose="02040503050406030204" pitchFamily="18" charset="0"/>
                        <a:cs typeface="Times New Roman" panose="02020603050405020304" pitchFamily="18" charset="0"/>
                      </a:rPr>
                      <m:t>𝜌</m:t>
                    </m:r>
                    <m:r>
                      <a:rPr lang="en-US" altLang="ja-JP" i="1" dirty="0">
                        <a:latin typeface="Cambria Math" panose="02040503050406030204" pitchFamily="18" charset="0"/>
                        <a:cs typeface="Times New Roman" panose="02020603050405020304" pitchFamily="18" charset="0"/>
                      </a:rPr>
                      <m:t>=</m:t>
                    </m:r>
                    <m:r>
                      <a:rPr lang="en-US" altLang="ja-JP" i="1" dirty="0">
                        <a:latin typeface="Cambria Math" panose="02040503050406030204" pitchFamily="18" charset="0"/>
                        <a:cs typeface="Times New Roman" panose="02020603050405020304" pitchFamily="18" charset="0"/>
                      </a:rPr>
                      <m:t>𝑥</m:t>
                    </m:r>
                    <m:func>
                      <m:funcPr>
                        <m:ctrlPr>
                          <a:rPr lang="en-US" altLang="ja-JP" i="1" dirty="0">
                            <a:latin typeface="Cambria Math" panose="02040503050406030204" pitchFamily="18" charset="0"/>
                            <a:cs typeface="Times New Roman" panose="02020603050405020304" pitchFamily="18" charset="0"/>
                          </a:rPr>
                        </m:ctrlPr>
                      </m:funcPr>
                      <m:fName>
                        <m:r>
                          <m:rPr>
                            <m:sty m:val="p"/>
                          </m:rPr>
                          <a:rPr lang="en-US" altLang="ja-JP" dirty="0">
                            <a:latin typeface="Cambria Math" panose="02040503050406030204" pitchFamily="18" charset="0"/>
                            <a:cs typeface="Times New Roman" panose="02020603050405020304" pitchFamily="18" charset="0"/>
                          </a:rPr>
                          <m:t>cos</m:t>
                        </m:r>
                      </m:fName>
                      <m:e>
                        <m:r>
                          <a:rPr lang="en-US" altLang="ja-JP" i="1" dirty="0">
                            <a:latin typeface="Cambria Math" panose="02040503050406030204" pitchFamily="18" charset="0"/>
                            <a:cs typeface="Times New Roman" panose="02020603050405020304" pitchFamily="18" charset="0"/>
                          </a:rPr>
                          <m:t>𝜃</m:t>
                        </m:r>
                      </m:e>
                    </m:func>
                    <m:r>
                      <a:rPr lang="en-US" altLang="ja-JP" i="1" dirty="0">
                        <a:latin typeface="Cambria Math" panose="02040503050406030204" pitchFamily="18" charset="0"/>
                        <a:cs typeface="Times New Roman" panose="02020603050405020304" pitchFamily="18" charset="0"/>
                      </a:rPr>
                      <m:t>+</m:t>
                    </m:r>
                    <m:r>
                      <a:rPr lang="en-US" altLang="ja-JP" i="1" dirty="0">
                        <a:latin typeface="Cambria Math" panose="02040503050406030204" pitchFamily="18" charset="0"/>
                        <a:cs typeface="Times New Roman" panose="02020603050405020304" pitchFamily="18" charset="0"/>
                      </a:rPr>
                      <m:t>𝑦</m:t>
                    </m:r>
                    <m:func>
                      <m:funcPr>
                        <m:ctrlPr>
                          <a:rPr lang="en-US" altLang="ja-JP" i="1" dirty="0">
                            <a:latin typeface="Cambria Math" panose="02040503050406030204" pitchFamily="18" charset="0"/>
                            <a:cs typeface="Times New Roman" panose="02020603050405020304" pitchFamily="18" charset="0"/>
                          </a:rPr>
                        </m:ctrlPr>
                      </m:funcPr>
                      <m:fName>
                        <m:r>
                          <m:rPr>
                            <m:sty m:val="p"/>
                          </m:rPr>
                          <a:rPr lang="en-US" altLang="ja-JP" dirty="0">
                            <a:latin typeface="Cambria Math" panose="02040503050406030204" pitchFamily="18" charset="0"/>
                            <a:cs typeface="Times New Roman" panose="02020603050405020304" pitchFamily="18" charset="0"/>
                          </a:rPr>
                          <m:t>sin</m:t>
                        </m:r>
                      </m:fName>
                      <m:e>
                        <m:r>
                          <a:rPr lang="en-US" altLang="ja-JP" i="1" dirty="0">
                            <a:latin typeface="Cambria Math" panose="02040503050406030204" pitchFamily="18" charset="0"/>
                            <a:cs typeface="Times New Roman" panose="02020603050405020304" pitchFamily="18" charset="0"/>
                          </a:rPr>
                          <m:t>𝜃</m:t>
                        </m:r>
                      </m:e>
                    </m:func>
                  </m:oMath>
                </a14:m>
                <a:endParaRPr kumimoji="1" lang="ja-JP" altLang="en-US" dirty="0"/>
              </a:p>
            </p:txBody>
          </p:sp>
        </mc:Choice>
        <mc:Fallback xmlns="">
          <p:sp>
            <p:nvSpPr>
              <p:cNvPr id="2" name="タイトル 1"/>
              <p:cNvSpPr>
                <a:spLocks noGrp="1" noRot="1" noChangeAspect="1" noMove="1" noResize="1" noEditPoints="1" noAdjustHandles="1" noChangeArrowheads="1" noChangeShapeType="1" noTextEdit="1"/>
              </p:cNvSpPr>
              <p:nvPr>
                <p:ph type="title"/>
              </p:nvPr>
            </p:nvSpPr>
            <p:spPr>
              <a:blipFill>
                <a:blip r:embed="rId2"/>
                <a:stretch>
                  <a:fillRect l="-2135" t="-19167" b="-41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 name="コンテンツ プレースホルダー 2"/>
              <p:cNvSpPr>
                <a:spLocks noGrp="1"/>
              </p:cNvSpPr>
              <p:nvPr>
                <p:ph idx="1"/>
              </p:nvPr>
            </p:nvSpPr>
            <p:spPr>
              <a:xfrm>
                <a:off x="278781" y="1343723"/>
                <a:ext cx="11708780" cy="1361900"/>
              </a:xfrm>
            </p:spPr>
            <p:txBody>
              <a:bodyPr/>
              <a:lstStyle/>
              <a:p>
                <a:r>
                  <a:rPr lang="ja-JP" altLang="en-US" dirty="0" smtClean="0"/>
                  <a:t>この</a:t>
                </a:r>
                <a:r>
                  <a:rPr lang="ja-JP" altLang="en-US" dirty="0"/>
                  <a:t>直線</a:t>
                </a:r>
                <a:r>
                  <a:rPr lang="ja-JP" altLang="en-US" dirty="0" smtClean="0"/>
                  <a:t>は</a:t>
                </a:r>
                <a:r>
                  <a:rPr lang="ja-JP" altLang="en-US" dirty="0"/>
                  <a:t>，</a:t>
                </a:r>
                <a:r>
                  <a:rPr lang="ja-JP" altLang="en-US" dirty="0" smtClean="0"/>
                  <a:t>点</a:t>
                </a:r>
                <a14:m>
                  <m:oMath xmlns:m="http://schemas.openxmlformats.org/officeDocument/2006/math">
                    <m:d>
                      <m:dPr>
                        <m:ctrlPr>
                          <a:rPr lang="en-US" altLang="ja-JP" b="0" i="1" dirty="0" smtClean="0">
                            <a:latin typeface="Cambria Math" panose="02040503050406030204" pitchFamily="18" charset="0"/>
                            <a:cs typeface="Times New Roman" panose="02020603050405020304" pitchFamily="18" charset="0"/>
                          </a:rPr>
                        </m:ctrlPr>
                      </m:dPr>
                      <m:e>
                        <m:r>
                          <a:rPr lang="en-US" altLang="ja-JP" i="1" dirty="0">
                            <a:latin typeface="Cambria Math" panose="02040503050406030204" pitchFamily="18" charset="0"/>
                            <a:cs typeface="Times New Roman" panose="02020603050405020304" pitchFamily="18" charset="0"/>
                          </a:rPr>
                          <m:t>𝜌</m:t>
                        </m:r>
                        <m:func>
                          <m:funcPr>
                            <m:ctrlPr>
                              <a:rPr lang="en-US" altLang="ja-JP" i="1" dirty="0">
                                <a:latin typeface="Cambria Math" panose="02040503050406030204" pitchFamily="18" charset="0"/>
                                <a:cs typeface="Times New Roman" panose="02020603050405020304" pitchFamily="18" charset="0"/>
                              </a:rPr>
                            </m:ctrlPr>
                          </m:funcPr>
                          <m:fName>
                            <m:r>
                              <m:rPr>
                                <m:sty m:val="p"/>
                              </m:rPr>
                              <a:rPr lang="en-US" altLang="ja-JP" dirty="0">
                                <a:latin typeface="Cambria Math" panose="02040503050406030204" pitchFamily="18" charset="0"/>
                                <a:cs typeface="Times New Roman" panose="02020603050405020304" pitchFamily="18" charset="0"/>
                              </a:rPr>
                              <m:t>cos</m:t>
                            </m:r>
                          </m:fName>
                          <m:e>
                            <m:r>
                              <a:rPr lang="en-US" altLang="ja-JP" i="1" dirty="0">
                                <a:latin typeface="Cambria Math" panose="02040503050406030204" pitchFamily="18" charset="0"/>
                                <a:cs typeface="Times New Roman" panose="02020603050405020304" pitchFamily="18" charset="0"/>
                              </a:rPr>
                              <m:t>𝜃</m:t>
                            </m:r>
                          </m:e>
                        </m:func>
                        <m:r>
                          <a:rPr lang="en-US" altLang="ja-JP" b="0" i="1" dirty="0" smtClean="0">
                            <a:latin typeface="Cambria Math" panose="02040503050406030204" pitchFamily="18" charset="0"/>
                            <a:cs typeface="Times New Roman" panose="02020603050405020304" pitchFamily="18" charset="0"/>
                          </a:rPr>
                          <m:t>,</m:t>
                        </m:r>
                        <m:r>
                          <a:rPr lang="en-US" altLang="ja-JP" i="1" dirty="0">
                            <a:latin typeface="Cambria Math" panose="02040503050406030204" pitchFamily="18" charset="0"/>
                            <a:cs typeface="Times New Roman" panose="02020603050405020304" pitchFamily="18" charset="0"/>
                          </a:rPr>
                          <m:t>𝜌</m:t>
                        </m:r>
                        <m:func>
                          <m:funcPr>
                            <m:ctrlPr>
                              <a:rPr lang="en-US" altLang="ja-JP" i="1" dirty="0">
                                <a:latin typeface="Cambria Math" panose="02040503050406030204" pitchFamily="18" charset="0"/>
                                <a:cs typeface="Times New Roman" panose="02020603050405020304" pitchFamily="18" charset="0"/>
                              </a:rPr>
                            </m:ctrlPr>
                          </m:funcPr>
                          <m:fName>
                            <m:r>
                              <m:rPr>
                                <m:sty m:val="p"/>
                              </m:rPr>
                              <a:rPr lang="en-US" altLang="ja-JP" b="0" i="0" dirty="0" smtClean="0">
                                <a:latin typeface="Cambria Math" panose="02040503050406030204" pitchFamily="18" charset="0"/>
                                <a:cs typeface="Times New Roman" panose="02020603050405020304" pitchFamily="18" charset="0"/>
                              </a:rPr>
                              <m:t>sin</m:t>
                            </m:r>
                          </m:fName>
                          <m:e>
                            <m:r>
                              <a:rPr lang="en-US" altLang="ja-JP" i="1" dirty="0">
                                <a:latin typeface="Cambria Math" panose="02040503050406030204" pitchFamily="18" charset="0"/>
                                <a:cs typeface="Times New Roman" panose="02020603050405020304" pitchFamily="18" charset="0"/>
                              </a:rPr>
                              <m:t>𝜃</m:t>
                            </m:r>
                          </m:e>
                        </m:func>
                      </m:e>
                    </m:d>
                  </m:oMath>
                </a14:m>
                <a:r>
                  <a:rPr kumimoji="1" lang="ja-JP" altLang="en-US" dirty="0" smtClean="0"/>
                  <a:t>を通り，傾き </a:t>
                </a:r>
                <a14:m>
                  <m:oMath xmlns:m="http://schemas.openxmlformats.org/officeDocument/2006/math">
                    <m:f>
                      <m:fPr>
                        <m:ctrlPr>
                          <a:rPr lang="en-US" altLang="ja-JP" b="0" i="1" dirty="0" smtClean="0">
                            <a:latin typeface="Cambria Math" panose="02040503050406030204" pitchFamily="18" charset="0"/>
                            <a:cs typeface="Times New Roman" panose="02020603050405020304" pitchFamily="18" charset="0"/>
                          </a:rPr>
                        </m:ctrlPr>
                      </m:fPr>
                      <m:num>
                        <m:r>
                          <a:rPr lang="en-US" altLang="ja-JP" b="0" i="0" dirty="0" smtClean="0">
                            <a:latin typeface="Cambria Math" panose="02040503050406030204" pitchFamily="18" charset="0"/>
                            <a:cs typeface="Times New Roman" panose="02020603050405020304" pitchFamily="18" charset="0"/>
                          </a:rPr>
                          <m:t>−1</m:t>
                        </m:r>
                      </m:num>
                      <m:den>
                        <m:func>
                          <m:funcPr>
                            <m:ctrlPr>
                              <a:rPr lang="en-US" altLang="ja-JP" i="1" dirty="0">
                                <a:latin typeface="Cambria Math" panose="02040503050406030204" pitchFamily="18" charset="0"/>
                                <a:cs typeface="Times New Roman" panose="02020603050405020304" pitchFamily="18" charset="0"/>
                              </a:rPr>
                            </m:ctrlPr>
                          </m:funcPr>
                          <m:fName>
                            <m:r>
                              <m:rPr>
                                <m:sty m:val="p"/>
                              </m:rPr>
                              <a:rPr lang="en-US" altLang="ja-JP" b="0" i="0" dirty="0" smtClean="0">
                                <a:latin typeface="Cambria Math" panose="02040503050406030204" pitchFamily="18" charset="0"/>
                                <a:cs typeface="Times New Roman" panose="02020603050405020304" pitchFamily="18" charset="0"/>
                              </a:rPr>
                              <m:t>tan</m:t>
                            </m:r>
                          </m:fName>
                          <m:e>
                            <m:r>
                              <a:rPr lang="en-US" altLang="ja-JP" i="1" dirty="0">
                                <a:latin typeface="Cambria Math" panose="02040503050406030204" pitchFamily="18" charset="0"/>
                                <a:cs typeface="Times New Roman" panose="02020603050405020304" pitchFamily="18" charset="0"/>
                              </a:rPr>
                              <m:t>𝜃</m:t>
                            </m:r>
                          </m:e>
                        </m:func>
                      </m:den>
                    </m:f>
                  </m:oMath>
                </a14:m>
                <a:r>
                  <a:rPr kumimoji="1" lang="ja-JP" altLang="en-US" dirty="0" smtClean="0"/>
                  <a:t> の直線となる</a:t>
                </a:r>
                <a:endParaRPr kumimoji="1" lang="en-US" altLang="ja-JP" dirty="0" smtClean="0"/>
              </a:p>
              <a:p>
                <a:r>
                  <a:rPr lang="ja-JP" altLang="en-US" dirty="0" smtClean="0"/>
                  <a:t>つまり，半径 </a:t>
                </a:r>
                <a:r>
                  <a:rPr lang="en-US" altLang="ja-JP" i="1" dirty="0" smtClean="0"/>
                  <a:t>ρ </a:t>
                </a:r>
                <a:r>
                  <a:rPr lang="ja-JP" altLang="en-US" i="1" dirty="0" smtClean="0"/>
                  <a:t>の円に接する直線となる</a:t>
                </a:r>
                <a:endParaRPr kumimoji="1" lang="ja-JP" altLang="en-US" i="1" dirty="0"/>
              </a:p>
            </p:txBody>
          </p:sp>
        </mc:Choice>
        <mc:Fallback xmlns="">
          <p:sp>
            <p:nvSpPr>
              <p:cNvPr id="3" name="コンテンツ プレースホルダー 2"/>
              <p:cNvSpPr>
                <a:spLocks noGrp="1" noRot="1" noChangeAspect="1" noMove="1" noResize="1" noEditPoints="1" noAdjustHandles="1" noChangeArrowheads="1" noChangeShapeType="1" noTextEdit="1"/>
              </p:cNvSpPr>
              <p:nvPr>
                <p:ph idx="1"/>
              </p:nvPr>
            </p:nvSpPr>
            <p:spPr>
              <a:xfrm>
                <a:off x="278781" y="1343723"/>
                <a:ext cx="11708780" cy="1361900"/>
              </a:xfrm>
              <a:blipFill>
                <a:blip r:embed="rId3"/>
                <a:stretch>
                  <a:fillRect l="-938"/>
                </a:stretch>
              </a:blipFill>
            </p:spPr>
            <p:txBody>
              <a:bodyPr/>
              <a:lstStyle/>
              <a:p>
                <a:r>
                  <a:rPr lang="ja-JP" altLang="en-US">
                    <a:noFill/>
                  </a:rPr>
                  <a:t> </a:t>
                </a:r>
              </a:p>
            </p:txBody>
          </p:sp>
        </mc:Fallback>
      </mc:AlternateContent>
      <p:sp>
        <p:nvSpPr>
          <p:cNvPr id="4" name="スライド番号プレースホルダー 3"/>
          <p:cNvSpPr>
            <a:spLocks noGrp="1"/>
          </p:cNvSpPr>
          <p:nvPr>
            <p:ph type="sldNum" sz="quarter" idx="12"/>
          </p:nvPr>
        </p:nvSpPr>
        <p:spPr/>
        <p:txBody>
          <a:bodyPr/>
          <a:lstStyle/>
          <a:p>
            <a:fld id="{F35DE295-420C-4265-BE54-AE59FA4027A6}" type="slidenum">
              <a:rPr kumimoji="1" lang="ja-JP" altLang="en-US" smtClean="0"/>
              <a:t>32</a:t>
            </a:fld>
            <a:endParaRPr kumimoji="1" lang="ja-JP" altLang="en-US"/>
          </a:p>
        </p:txBody>
      </p:sp>
      <p:grpSp>
        <p:nvGrpSpPr>
          <p:cNvPr id="24" name="グループ化 23"/>
          <p:cNvGrpSpPr/>
          <p:nvPr/>
        </p:nvGrpSpPr>
        <p:grpSpPr>
          <a:xfrm>
            <a:off x="772455" y="2950950"/>
            <a:ext cx="3199674" cy="3291914"/>
            <a:chOff x="3535975" y="2853437"/>
            <a:chExt cx="3199674" cy="3291914"/>
          </a:xfrm>
        </p:grpSpPr>
        <p:cxnSp>
          <p:nvCxnSpPr>
            <p:cNvPr id="12" name="直線コネクタ 11"/>
            <p:cNvCxnSpPr/>
            <p:nvPr/>
          </p:nvCxnSpPr>
          <p:spPr>
            <a:xfrm>
              <a:off x="3805216" y="3062309"/>
              <a:ext cx="2930433" cy="13249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3" name="直線コネクタ 12"/>
            <p:cNvCxnSpPr/>
            <p:nvPr/>
          </p:nvCxnSpPr>
          <p:spPr>
            <a:xfrm flipV="1">
              <a:off x="4965915" y="3806190"/>
              <a:ext cx="451905" cy="977079"/>
            </a:xfrm>
            <a:prstGeom prst="line">
              <a:avLst/>
            </a:prstGeom>
            <a:ln w="22225">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4" name="円弧 13"/>
            <p:cNvSpPr/>
            <p:nvPr/>
          </p:nvSpPr>
          <p:spPr>
            <a:xfrm>
              <a:off x="4636271" y="4460989"/>
              <a:ext cx="644525" cy="644525"/>
            </a:xfrm>
            <a:prstGeom prst="arc">
              <a:avLst>
                <a:gd name="adj1" fmla="val 17929173"/>
                <a:gd name="adj2" fmla="val 0"/>
              </a:avLst>
            </a:prstGeom>
            <a:ln w="3175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7" name="正方形/長方形 16"/>
            <p:cNvSpPr/>
            <p:nvPr/>
          </p:nvSpPr>
          <p:spPr>
            <a:xfrm>
              <a:off x="5152633" y="4314684"/>
              <a:ext cx="335348" cy="461665"/>
            </a:xfrm>
            <a:prstGeom prst="rect">
              <a:avLst/>
            </a:prstGeom>
          </p:spPr>
          <p:txBody>
            <a:bodyPr wrap="none">
              <a:spAutoFit/>
            </a:bodyPr>
            <a:lstStyle/>
            <a:p>
              <a:r>
                <a:rPr lang="en-US" altLang="ja-JP" sz="2400" i="1" dirty="0" smtClean="0">
                  <a:latin typeface="Times New Roman" panose="02020603050405020304" pitchFamily="18" charset="0"/>
                  <a:ea typeface="メイリオ" panose="020B0604030504040204" pitchFamily="50" charset="-128"/>
                  <a:cs typeface="Times New Roman" panose="02020603050405020304" pitchFamily="18" charset="0"/>
                </a:rPr>
                <a:t>θ</a:t>
              </a:r>
              <a:endParaRPr lang="ja-JP" altLang="en-US" sz="2400" dirty="0">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18" name="正方形/長方形 17"/>
            <p:cNvSpPr/>
            <p:nvPr/>
          </p:nvSpPr>
          <p:spPr>
            <a:xfrm>
              <a:off x="4995957" y="3891613"/>
              <a:ext cx="332142" cy="461665"/>
            </a:xfrm>
            <a:prstGeom prst="rect">
              <a:avLst/>
            </a:prstGeom>
          </p:spPr>
          <p:txBody>
            <a:bodyPr wrap="none">
              <a:spAutoFit/>
            </a:bodyPr>
            <a:lstStyle/>
            <a:p>
              <a:r>
                <a:rPr lang="en-US" altLang="ja-JP" sz="2400" i="1" dirty="0">
                  <a:latin typeface="Times New Roman" panose="02020603050405020304" pitchFamily="18" charset="0"/>
                  <a:ea typeface="メイリオ" panose="020B0604030504040204" pitchFamily="50" charset="-128"/>
                  <a:cs typeface="Times New Roman" panose="02020603050405020304" pitchFamily="18" charset="0"/>
                </a:rPr>
                <a:t>ρ</a:t>
              </a:r>
              <a:endParaRPr lang="ja-JP" altLang="en-US" sz="2400" dirty="0">
                <a:latin typeface="Times New Roman" panose="02020603050405020304" pitchFamily="18" charset="0"/>
                <a:ea typeface="メイリオ" panose="020B0604030504040204" pitchFamily="50" charset="-128"/>
                <a:cs typeface="Times New Roman" panose="02020603050405020304" pitchFamily="18" charset="0"/>
              </a:endParaRPr>
            </a:p>
          </p:txBody>
        </p:sp>
        <p:grpSp>
          <p:nvGrpSpPr>
            <p:cNvPr id="20" name="グループ化 19"/>
            <p:cNvGrpSpPr/>
            <p:nvPr/>
          </p:nvGrpSpPr>
          <p:grpSpPr>
            <a:xfrm>
              <a:off x="3535975" y="2853437"/>
              <a:ext cx="3199674" cy="3291914"/>
              <a:chOff x="3535975" y="2853437"/>
              <a:chExt cx="3199674" cy="3291914"/>
            </a:xfrm>
          </p:grpSpPr>
          <p:grpSp>
            <p:nvGrpSpPr>
              <p:cNvPr id="5" name="グループ化 4"/>
              <p:cNvGrpSpPr/>
              <p:nvPr/>
            </p:nvGrpSpPr>
            <p:grpSpPr>
              <a:xfrm>
                <a:off x="3535975" y="2853437"/>
                <a:ext cx="3199674" cy="3291914"/>
                <a:chOff x="-152657" y="4730307"/>
                <a:chExt cx="3367004" cy="3464068"/>
              </a:xfrm>
            </p:grpSpPr>
            <p:cxnSp>
              <p:nvCxnSpPr>
                <p:cNvPr id="6" name="直線矢印コネクタ 5"/>
                <p:cNvCxnSpPr/>
                <p:nvPr/>
              </p:nvCxnSpPr>
              <p:spPr>
                <a:xfrm>
                  <a:off x="-152657" y="6761062"/>
                  <a:ext cx="3222672"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7" name="直線矢印コネクタ 6"/>
                <p:cNvCxnSpPr/>
                <p:nvPr/>
              </p:nvCxnSpPr>
              <p:spPr>
                <a:xfrm flipV="1">
                  <a:off x="1353622" y="5008489"/>
                  <a:ext cx="0" cy="3185886"/>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8" name="正方形/長方形 7"/>
                <p:cNvSpPr/>
                <p:nvPr/>
              </p:nvSpPr>
              <p:spPr>
                <a:xfrm>
                  <a:off x="2824497" y="6178513"/>
                  <a:ext cx="389850" cy="646331"/>
                </a:xfrm>
                <a:prstGeom prst="rect">
                  <a:avLst/>
                </a:prstGeom>
              </p:spPr>
              <p:txBody>
                <a:bodyPr wrap="none">
                  <a:spAutoFit/>
                </a:bodyPr>
                <a:lstStyle/>
                <a:p>
                  <a:r>
                    <a:rPr lang="en-US" altLang="ja-JP" sz="3600" i="1" dirty="0">
                      <a:latin typeface="Times New Roman" panose="02020603050405020304" pitchFamily="18" charset="0"/>
                      <a:ea typeface="メイリオ" panose="020B0604030504040204" pitchFamily="50" charset="-128"/>
                      <a:cs typeface="Times New Roman" panose="02020603050405020304" pitchFamily="18" charset="0"/>
                    </a:rPr>
                    <a:t>x</a:t>
                  </a:r>
                  <a:endParaRPr lang="ja-JP" altLang="en-US" sz="3600" dirty="0">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9" name="正方形/長方形 8"/>
                <p:cNvSpPr/>
                <p:nvPr/>
              </p:nvSpPr>
              <p:spPr>
                <a:xfrm>
                  <a:off x="1353620" y="4730307"/>
                  <a:ext cx="389850" cy="646331"/>
                </a:xfrm>
                <a:prstGeom prst="rect">
                  <a:avLst/>
                </a:prstGeom>
              </p:spPr>
              <p:txBody>
                <a:bodyPr wrap="none">
                  <a:spAutoFit/>
                </a:bodyPr>
                <a:lstStyle/>
                <a:p>
                  <a:r>
                    <a:rPr lang="en-US" altLang="ja-JP" sz="3600" i="1" dirty="0" smtClean="0">
                      <a:latin typeface="Times New Roman" panose="02020603050405020304" pitchFamily="18" charset="0"/>
                      <a:ea typeface="メイリオ" panose="020B0604030504040204" pitchFamily="50" charset="-128"/>
                      <a:cs typeface="Times New Roman" panose="02020603050405020304" pitchFamily="18" charset="0"/>
                    </a:rPr>
                    <a:t>y</a:t>
                  </a:r>
                  <a:endParaRPr lang="ja-JP" altLang="en-US" sz="3600" dirty="0">
                    <a:latin typeface="Times New Roman" panose="02020603050405020304" pitchFamily="18" charset="0"/>
                    <a:ea typeface="メイリオ" panose="020B0604030504040204" pitchFamily="50" charset="-128"/>
                    <a:cs typeface="Times New Roman" panose="02020603050405020304" pitchFamily="18" charset="0"/>
                  </a:endParaRPr>
                </a:p>
              </p:txBody>
            </p:sp>
          </p:grpSp>
          <p:sp>
            <p:nvSpPr>
              <p:cNvPr id="19" name="楕円 18"/>
              <p:cNvSpPr/>
              <p:nvPr/>
            </p:nvSpPr>
            <p:spPr>
              <a:xfrm>
                <a:off x="3890011" y="3698965"/>
                <a:ext cx="2154769" cy="215476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mc:AlternateContent xmlns:mc="http://schemas.openxmlformats.org/markup-compatibility/2006" xmlns:a14="http://schemas.microsoft.com/office/drawing/2010/main">
        <mc:Choice Requires="a14">
          <p:sp>
            <p:nvSpPr>
              <p:cNvPr id="25" name="正方形/長方形 24"/>
              <p:cNvSpPr/>
              <p:nvPr/>
            </p:nvSpPr>
            <p:spPr>
              <a:xfrm>
                <a:off x="3037474" y="3031106"/>
                <a:ext cx="186050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i="1" dirty="0">
                              <a:latin typeface="Cambria Math" panose="02040503050406030204" pitchFamily="18" charset="0"/>
                              <a:cs typeface="Times New Roman" panose="02020603050405020304" pitchFamily="18" charset="0"/>
                            </a:rPr>
                          </m:ctrlPr>
                        </m:dPr>
                        <m:e>
                          <m:r>
                            <a:rPr lang="en-US" altLang="ja-JP" i="1" dirty="0">
                              <a:latin typeface="Cambria Math" panose="02040503050406030204" pitchFamily="18" charset="0"/>
                              <a:cs typeface="Times New Roman" panose="02020603050405020304" pitchFamily="18" charset="0"/>
                            </a:rPr>
                            <m:t>𝜌</m:t>
                          </m:r>
                          <m:func>
                            <m:funcPr>
                              <m:ctrlPr>
                                <a:rPr lang="en-US" altLang="ja-JP" i="1" dirty="0">
                                  <a:latin typeface="Cambria Math" panose="02040503050406030204" pitchFamily="18" charset="0"/>
                                  <a:cs typeface="Times New Roman" panose="02020603050405020304" pitchFamily="18" charset="0"/>
                                </a:rPr>
                              </m:ctrlPr>
                            </m:funcPr>
                            <m:fName>
                              <m:r>
                                <m:rPr>
                                  <m:sty m:val="p"/>
                                </m:rPr>
                                <a:rPr lang="en-US" altLang="ja-JP" dirty="0">
                                  <a:latin typeface="Cambria Math" panose="02040503050406030204" pitchFamily="18" charset="0"/>
                                  <a:cs typeface="Times New Roman" panose="02020603050405020304" pitchFamily="18" charset="0"/>
                                </a:rPr>
                                <m:t>cos</m:t>
                              </m:r>
                            </m:fName>
                            <m:e>
                              <m:r>
                                <a:rPr lang="en-US" altLang="ja-JP" i="1" dirty="0">
                                  <a:latin typeface="Cambria Math" panose="02040503050406030204" pitchFamily="18" charset="0"/>
                                  <a:cs typeface="Times New Roman" panose="02020603050405020304" pitchFamily="18" charset="0"/>
                                </a:rPr>
                                <m:t>𝜃</m:t>
                              </m:r>
                            </m:e>
                          </m:func>
                          <m:r>
                            <a:rPr lang="en-US" altLang="ja-JP" i="1" dirty="0">
                              <a:latin typeface="Cambria Math" panose="02040503050406030204" pitchFamily="18" charset="0"/>
                              <a:cs typeface="Times New Roman" panose="02020603050405020304" pitchFamily="18" charset="0"/>
                            </a:rPr>
                            <m:t>,</m:t>
                          </m:r>
                          <m:r>
                            <a:rPr lang="en-US" altLang="ja-JP" i="1" dirty="0">
                              <a:latin typeface="Cambria Math" panose="02040503050406030204" pitchFamily="18" charset="0"/>
                              <a:cs typeface="Times New Roman" panose="02020603050405020304" pitchFamily="18" charset="0"/>
                            </a:rPr>
                            <m:t>𝜌</m:t>
                          </m:r>
                          <m:func>
                            <m:funcPr>
                              <m:ctrlPr>
                                <a:rPr lang="en-US" altLang="ja-JP" i="1" dirty="0">
                                  <a:latin typeface="Cambria Math" panose="02040503050406030204" pitchFamily="18" charset="0"/>
                                  <a:cs typeface="Times New Roman" panose="02020603050405020304" pitchFamily="18" charset="0"/>
                                </a:rPr>
                              </m:ctrlPr>
                            </m:funcPr>
                            <m:fName>
                              <m:r>
                                <m:rPr>
                                  <m:sty m:val="p"/>
                                </m:rPr>
                                <a:rPr lang="en-US" altLang="ja-JP" dirty="0">
                                  <a:latin typeface="Cambria Math" panose="02040503050406030204" pitchFamily="18" charset="0"/>
                                  <a:cs typeface="Times New Roman" panose="02020603050405020304" pitchFamily="18" charset="0"/>
                                </a:rPr>
                                <m:t>sin</m:t>
                              </m:r>
                            </m:fName>
                            <m:e>
                              <m:r>
                                <a:rPr lang="en-US" altLang="ja-JP" i="1" dirty="0">
                                  <a:latin typeface="Cambria Math" panose="02040503050406030204" pitchFamily="18" charset="0"/>
                                  <a:cs typeface="Times New Roman" panose="02020603050405020304" pitchFamily="18" charset="0"/>
                                </a:rPr>
                                <m:t>𝜃</m:t>
                              </m:r>
                            </m:e>
                          </m:func>
                        </m:e>
                      </m:d>
                    </m:oMath>
                  </m:oMathPara>
                </a14:m>
                <a:endParaRPr lang="ja-JP" altLang="en-US" dirty="0"/>
              </a:p>
            </p:txBody>
          </p:sp>
        </mc:Choice>
        <mc:Fallback xmlns="">
          <p:sp>
            <p:nvSpPr>
              <p:cNvPr id="25" name="正方形/長方形 24"/>
              <p:cNvSpPr>
                <a:spLocks noRot="1" noChangeAspect="1" noMove="1" noResize="1" noEditPoints="1" noAdjustHandles="1" noChangeArrowheads="1" noChangeShapeType="1" noTextEdit="1"/>
              </p:cNvSpPr>
              <p:nvPr/>
            </p:nvSpPr>
            <p:spPr>
              <a:xfrm>
                <a:off x="3037474" y="3031106"/>
                <a:ext cx="1860509" cy="369332"/>
              </a:xfrm>
              <a:prstGeom prst="rect">
                <a:avLst/>
              </a:prstGeom>
              <a:blipFill>
                <a:blip r:embed="rId4"/>
                <a:stretch>
                  <a:fillRect b="-6557"/>
                </a:stretch>
              </a:blipFill>
            </p:spPr>
            <p:txBody>
              <a:bodyPr/>
              <a:lstStyle/>
              <a:p>
                <a:r>
                  <a:rPr lang="ja-JP" altLang="en-US">
                    <a:noFill/>
                  </a:rPr>
                  <a:t> </a:t>
                </a:r>
              </a:p>
            </p:txBody>
          </p:sp>
        </mc:Fallback>
      </mc:AlternateContent>
      <p:sp>
        <p:nvSpPr>
          <p:cNvPr id="26" name="楕円 25"/>
          <p:cNvSpPr/>
          <p:nvPr/>
        </p:nvSpPr>
        <p:spPr>
          <a:xfrm>
            <a:off x="2610458" y="3859860"/>
            <a:ext cx="87683" cy="87683"/>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フリーフォーム 26"/>
          <p:cNvSpPr/>
          <p:nvPr/>
        </p:nvSpPr>
        <p:spPr>
          <a:xfrm>
            <a:off x="2667000" y="3205480"/>
            <a:ext cx="482600" cy="619760"/>
          </a:xfrm>
          <a:custGeom>
            <a:avLst/>
            <a:gdLst>
              <a:gd name="connsiteX0" fmla="*/ 0 w 482600"/>
              <a:gd name="connsiteY0" fmla="*/ 619760 h 619760"/>
              <a:gd name="connsiteX1" fmla="*/ 132080 w 482600"/>
              <a:gd name="connsiteY1" fmla="*/ 243840 h 619760"/>
              <a:gd name="connsiteX2" fmla="*/ 482600 w 482600"/>
              <a:gd name="connsiteY2" fmla="*/ 0 h 619760"/>
            </a:gdLst>
            <a:ahLst/>
            <a:cxnLst>
              <a:cxn ang="0">
                <a:pos x="connsiteX0" y="connsiteY0"/>
              </a:cxn>
              <a:cxn ang="0">
                <a:pos x="connsiteX1" y="connsiteY1"/>
              </a:cxn>
              <a:cxn ang="0">
                <a:pos x="connsiteX2" y="connsiteY2"/>
              </a:cxn>
            </a:cxnLst>
            <a:rect l="l" t="t" r="r" b="b"/>
            <a:pathLst>
              <a:path w="482600" h="619760">
                <a:moveTo>
                  <a:pt x="0" y="619760"/>
                </a:moveTo>
                <a:cubicBezTo>
                  <a:pt x="25823" y="483446"/>
                  <a:pt x="51647" y="347133"/>
                  <a:pt x="132080" y="243840"/>
                </a:cubicBezTo>
                <a:cubicBezTo>
                  <a:pt x="212513" y="140547"/>
                  <a:pt x="347556" y="70273"/>
                  <a:pt x="482600" y="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8" name="グループ化 27"/>
          <p:cNvGrpSpPr/>
          <p:nvPr/>
        </p:nvGrpSpPr>
        <p:grpSpPr>
          <a:xfrm>
            <a:off x="6085235" y="2741152"/>
            <a:ext cx="6086025" cy="3501711"/>
            <a:chOff x="3535975" y="2643639"/>
            <a:chExt cx="6086025" cy="3501711"/>
          </a:xfrm>
        </p:grpSpPr>
        <p:cxnSp>
          <p:nvCxnSpPr>
            <p:cNvPr id="29" name="直線コネクタ 28"/>
            <p:cNvCxnSpPr/>
            <p:nvPr/>
          </p:nvCxnSpPr>
          <p:spPr>
            <a:xfrm>
              <a:off x="3805216" y="3062309"/>
              <a:ext cx="2930433" cy="13249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0" name="直線コネクタ 29"/>
            <p:cNvCxnSpPr/>
            <p:nvPr/>
          </p:nvCxnSpPr>
          <p:spPr>
            <a:xfrm flipV="1">
              <a:off x="4965915" y="3806190"/>
              <a:ext cx="451905" cy="977079"/>
            </a:xfrm>
            <a:prstGeom prst="line">
              <a:avLst/>
            </a:prstGeom>
            <a:ln w="22225">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31" name="円弧 30"/>
            <p:cNvSpPr/>
            <p:nvPr/>
          </p:nvSpPr>
          <p:spPr>
            <a:xfrm>
              <a:off x="4605213" y="4460989"/>
              <a:ext cx="644525" cy="644525"/>
            </a:xfrm>
            <a:prstGeom prst="arc">
              <a:avLst>
                <a:gd name="adj1" fmla="val 18408813"/>
                <a:gd name="adj2" fmla="val 0"/>
              </a:avLst>
            </a:prstGeom>
            <a:ln w="3175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2" name="正方形/長方形 31"/>
            <p:cNvSpPr/>
            <p:nvPr/>
          </p:nvSpPr>
          <p:spPr>
            <a:xfrm>
              <a:off x="5100035" y="4321604"/>
              <a:ext cx="335348" cy="461665"/>
            </a:xfrm>
            <a:prstGeom prst="rect">
              <a:avLst/>
            </a:prstGeom>
          </p:spPr>
          <p:txBody>
            <a:bodyPr wrap="none">
              <a:spAutoFit/>
            </a:bodyPr>
            <a:lstStyle/>
            <a:p>
              <a:r>
                <a:rPr lang="en-US" altLang="ja-JP" sz="2400" i="1" dirty="0" smtClean="0">
                  <a:latin typeface="Times New Roman" panose="02020603050405020304" pitchFamily="18" charset="0"/>
                  <a:ea typeface="メイリオ" panose="020B0604030504040204" pitchFamily="50" charset="-128"/>
                  <a:cs typeface="Times New Roman" panose="02020603050405020304" pitchFamily="18" charset="0"/>
                </a:rPr>
                <a:t>θ</a:t>
              </a:r>
              <a:endParaRPr lang="ja-JP" altLang="en-US" sz="2400" dirty="0">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33" name="正方形/長方形 32"/>
            <p:cNvSpPr/>
            <p:nvPr/>
          </p:nvSpPr>
          <p:spPr>
            <a:xfrm>
              <a:off x="4995957" y="3891613"/>
              <a:ext cx="332142" cy="461665"/>
            </a:xfrm>
            <a:prstGeom prst="rect">
              <a:avLst/>
            </a:prstGeom>
          </p:spPr>
          <p:txBody>
            <a:bodyPr wrap="none">
              <a:spAutoFit/>
            </a:bodyPr>
            <a:lstStyle/>
            <a:p>
              <a:r>
                <a:rPr lang="en-US" altLang="ja-JP" sz="2400" i="1" dirty="0">
                  <a:latin typeface="Times New Roman" panose="02020603050405020304" pitchFamily="18" charset="0"/>
                  <a:ea typeface="メイリオ" panose="020B0604030504040204" pitchFamily="50" charset="-128"/>
                  <a:cs typeface="Times New Roman" panose="02020603050405020304" pitchFamily="18" charset="0"/>
                </a:rPr>
                <a:t>ρ</a:t>
              </a:r>
              <a:endParaRPr lang="ja-JP" altLang="en-US" sz="2400" dirty="0">
                <a:latin typeface="Times New Roman" panose="02020603050405020304" pitchFamily="18" charset="0"/>
                <a:ea typeface="メイリオ" panose="020B0604030504040204" pitchFamily="50" charset="-128"/>
                <a:cs typeface="Times New Roman" panose="02020603050405020304" pitchFamily="18" charset="0"/>
              </a:endParaRPr>
            </a:p>
          </p:txBody>
        </p:sp>
        <p:grpSp>
          <p:nvGrpSpPr>
            <p:cNvPr id="34" name="グループ化 33"/>
            <p:cNvGrpSpPr/>
            <p:nvPr/>
          </p:nvGrpSpPr>
          <p:grpSpPr>
            <a:xfrm>
              <a:off x="3535975" y="2643639"/>
              <a:ext cx="6086025" cy="3501711"/>
              <a:chOff x="3535975" y="2643639"/>
              <a:chExt cx="6086025" cy="3501711"/>
            </a:xfrm>
          </p:grpSpPr>
          <p:grpSp>
            <p:nvGrpSpPr>
              <p:cNvPr id="35" name="グループ化 34"/>
              <p:cNvGrpSpPr/>
              <p:nvPr/>
            </p:nvGrpSpPr>
            <p:grpSpPr>
              <a:xfrm>
                <a:off x="3535975" y="2643639"/>
                <a:ext cx="6086025" cy="3501711"/>
                <a:chOff x="-152657" y="4509538"/>
                <a:chExt cx="6404299" cy="3684837"/>
              </a:xfrm>
            </p:grpSpPr>
            <p:cxnSp>
              <p:nvCxnSpPr>
                <p:cNvPr id="37" name="直線矢印コネクタ 36"/>
                <p:cNvCxnSpPr/>
                <p:nvPr/>
              </p:nvCxnSpPr>
              <p:spPr>
                <a:xfrm>
                  <a:off x="-152657" y="6761062"/>
                  <a:ext cx="3222672"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8" name="直線矢印コネクタ 37"/>
                <p:cNvCxnSpPr/>
                <p:nvPr/>
              </p:nvCxnSpPr>
              <p:spPr>
                <a:xfrm flipV="1">
                  <a:off x="1353622" y="5008489"/>
                  <a:ext cx="0" cy="3185886"/>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39" name="正方形/長方形 38"/>
                <p:cNvSpPr/>
                <p:nvPr/>
              </p:nvSpPr>
              <p:spPr>
                <a:xfrm>
                  <a:off x="2824497" y="6178513"/>
                  <a:ext cx="389850" cy="646331"/>
                </a:xfrm>
                <a:prstGeom prst="rect">
                  <a:avLst/>
                </a:prstGeom>
              </p:spPr>
              <p:txBody>
                <a:bodyPr wrap="none">
                  <a:spAutoFit/>
                </a:bodyPr>
                <a:lstStyle/>
                <a:p>
                  <a:r>
                    <a:rPr lang="en-US" altLang="ja-JP" sz="3600" i="1" dirty="0">
                      <a:latin typeface="Times New Roman" panose="02020603050405020304" pitchFamily="18" charset="0"/>
                      <a:ea typeface="メイリオ" panose="020B0604030504040204" pitchFamily="50" charset="-128"/>
                      <a:cs typeface="Times New Roman" panose="02020603050405020304" pitchFamily="18" charset="0"/>
                    </a:rPr>
                    <a:t>x</a:t>
                  </a:r>
                  <a:endParaRPr lang="ja-JP" altLang="en-US" sz="3600" dirty="0">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40" name="正方形/長方形 39"/>
                <p:cNvSpPr/>
                <p:nvPr/>
              </p:nvSpPr>
              <p:spPr>
                <a:xfrm>
                  <a:off x="1068828" y="4509538"/>
                  <a:ext cx="389850" cy="646331"/>
                </a:xfrm>
                <a:prstGeom prst="rect">
                  <a:avLst/>
                </a:prstGeom>
              </p:spPr>
              <p:txBody>
                <a:bodyPr wrap="none">
                  <a:spAutoFit/>
                </a:bodyPr>
                <a:lstStyle/>
                <a:p>
                  <a:r>
                    <a:rPr lang="en-US" altLang="ja-JP" sz="3600" i="1" dirty="0" smtClean="0">
                      <a:latin typeface="Times New Roman" panose="02020603050405020304" pitchFamily="18" charset="0"/>
                      <a:ea typeface="メイリオ" panose="020B0604030504040204" pitchFamily="50" charset="-128"/>
                      <a:cs typeface="Times New Roman" panose="02020603050405020304" pitchFamily="18" charset="0"/>
                    </a:rPr>
                    <a:t>y</a:t>
                  </a:r>
                  <a:endParaRPr lang="ja-JP" altLang="en-US" sz="3600" dirty="0">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45" name="正方形/長方形 44"/>
                <p:cNvSpPr/>
                <p:nvPr/>
              </p:nvSpPr>
              <p:spPr>
                <a:xfrm>
                  <a:off x="3301033" y="5546541"/>
                  <a:ext cx="2950609" cy="1457425"/>
                </a:xfrm>
                <a:prstGeom prst="rect">
                  <a:avLst/>
                </a:prstGeom>
              </p:spPr>
              <p:txBody>
                <a:bodyPr wrap="none">
                  <a:spAutoFit/>
                </a:bodyPr>
                <a:lstStyle/>
                <a:p>
                  <a:r>
                    <a:rPr lang="en-US" altLang="ja-JP" sz="2800" dirty="0" err="1" smtClean="0">
                      <a:latin typeface="メイリオ" panose="020B0604030504040204" pitchFamily="50" charset="-128"/>
                      <a:ea typeface="メイリオ" panose="020B0604030504040204" pitchFamily="50" charset="-128"/>
                      <a:cs typeface="Times New Roman" panose="02020603050405020304" pitchFamily="18" charset="0"/>
                    </a:rPr>
                    <a:t>WxH</a:t>
                  </a:r>
                  <a:r>
                    <a:rPr lang="ja-JP" altLang="en-US" sz="2800" dirty="0" smtClean="0">
                      <a:latin typeface="メイリオ" panose="020B0604030504040204" pitchFamily="50" charset="-128"/>
                      <a:ea typeface="メイリオ" panose="020B0604030504040204" pitchFamily="50" charset="-128"/>
                      <a:cs typeface="Times New Roman" panose="02020603050405020304" pitchFamily="18" charset="0"/>
                    </a:rPr>
                    <a:t>の画像内に</a:t>
                  </a:r>
                  <a:endParaRPr lang="en-US" altLang="ja-JP" sz="2800" dirty="0" smtClean="0">
                    <a:latin typeface="メイリオ" panose="020B0604030504040204" pitchFamily="50" charset="-128"/>
                    <a:ea typeface="メイリオ" panose="020B0604030504040204" pitchFamily="50" charset="-128"/>
                    <a:cs typeface="Times New Roman" panose="02020603050405020304" pitchFamily="18" charset="0"/>
                  </a:endParaRPr>
                </a:p>
                <a:p>
                  <a:r>
                    <a:rPr lang="ja-JP" altLang="en-US" sz="2800" dirty="0" smtClean="0">
                      <a:latin typeface="メイリオ" panose="020B0604030504040204" pitchFamily="50" charset="-128"/>
                      <a:ea typeface="メイリオ" panose="020B0604030504040204" pitchFamily="50" charset="-128"/>
                      <a:cs typeface="Times New Roman" panose="02020603050405020304" pitchFamily="18" charset="0"/>
                    </a:rPr>
                    <a:t>入る範囲で</a:t>
                  </a:r>
                  <a:endParaRPr lang="en-US" altLang="ja-JP" sz="2800" dirty="0" smtClean="0">
                    <a:latin typeface="メイリオ" panose="020B0604030504040204" pitchFamily="50" charset="-128"/>
                    <a:ea typeface="メイリオ" panose="020B0604030504040204" pitchFamily="50" charset="-128"/>
                    <a:cs typeface="Times New Roman" panose="02020603050405020304" pitchFamily="18" charset="0"/>
                  </a:endParaRPr>
                </a:p>
                <a:p>
                  <a:r>
                    <a:rPr lang="en-US" altLang="ja-JP" sz="2800" i="1" dirty="0" smtClean="0">
                      <a:latin typeface="メイリオ" panose="020B0604030504040204" pitchFamily="50" charset="-128"/>
                      <a:ea typeface="メイリオ" panose="020B0604030504040204" pitchFamily="50" charset="-128"/>
                      <a:cs typeface="Times New Roman" panose="02020603050405020304" pitchFamily="18" charset="0"/>
                    </a:rPr>
                    <a:t>ρ</a:t>
                  </a:r>
                  <a:r>
                    <a:rPr lang="ja-JP" altLang="en-US" sz="2800" dirty="0" smtClean="0">
                      <a:latin typeface="メイリオ" panose="020B0604030504040204" pitchFamily="50" charset="-128"/>
                      <a:ea typeface="メイリオ" panose="020B0604030504040204" pitchFamily="50" charset="-128"/>
                      <a:cs typeface="Times New Roman" panose="02020603050405020304" pitchFamily="18" charset="0"/>
                    </a:rPr>
                    <a:t>と</a:t>
                  </a:r>
                  <a:r>
                    <a:rPr lang="en-US" altLang="ja-JP" sz="2800" i="1" dirty="0" smtClean="0">
                      <a:latin typeface="メイリオ" panose="020B0604030504040204" pitchFamily="50" charset="-128"/>
                      <a:ea typeface="メイリオ" panose="020B0604030504040204" pitchFamily="50" charset="-128"/>
                      <a:cs typeface="Times New Roman" panose="02020603050405020304" pitchFamily="18" charset="0"/>
                    </a:rPr>
                    <a:t>θ</a:t>
                  </a:r>
                  <a:r>
                    <a:rPr lang="ja-JP" altLang="en-US" sz="2800" dirty="0" smtClean="0">
                      <a:latin typeface="メイリオ" panose="020B0604030504040204" pitchFamily="50" charset="-128"/>
                      <a:ea typeface="メイリオ" panose="020B0604030504040204" pitchFamily="50" charset="-128"/>
                      <a:cs typeface="Times New Roman" panose="02020603050405020304" pitchFamily="18" charset="0"/>
                    </a:rPr>
                    <a:t>を動かす</a:t>
                  </a:r>
                  <a:endParaRPr lang="ja-JP" altLang="en-US" sz="2800" dirty="0">
                    <a:latin typeface="メイリオ" panose="020B0604030504040204" pitchFamily="50" charset="-128"/>
                    <a:ea typeface="メイリオ" panose="020B0604030504040204" pitchFamily="50" charset="-128"/>
                    <a:cs typeface="Times New Roman" panose="02020603050405020304" pitchFamily="18" charset="0"/>
                  </a:endParaRPr>
                </a:p>
              </p:txBody>
            </p:sp>
          </p:grpSp>
          <p:sp>
            <p:nvSpPr>
              <p:cNvPr id="36" name="楕円 35"/>
              <p:cNvSpPr/>
              <p:nvPr/>
            </p:nvSpPr>
            <p:spPr>
              <a:xfrm>
                <a:off x="3890011" y="3698965"/>
                <a:ext cx="2154769" cy="215476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sp>
        <p:nvSpPr>
          <p:cNvPr id="42" name="楕円 41"/>
          <p:cNvSpPr/>
          <p:nvPr/>
        </p:nvSpPr>
        <p:spPr>
          <a:xfrm>
            <a:off x="7923238" y="3859860"/>
            <a:ext cx="87683" cy="87683"/>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68137698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コンテンツ プレースホルダー 2"/>
              <p:cNvSpPr>
                <a:spLocks noGrp="1"/>
              </p:cNvSpPr>
              <p:nvPr>
                <p:ph idx="1"/>
              </p:nvPr>
            </p:nvSpPr>
            <p:spPr>
              <a:xfrm>
                <a:off x="699696" y="355600"/>
                <a:ext cx="11158476" cy="820721"/>
              </a:xfrm>
            </p:spPr>
            <p:txBody>
              <a:bodyPr>
                <a:normAutofit/>
              </a:bodyPr>
              <a:lstStyle/>
              <a:p>
                <a:pPr marL="0" indent="0" algn="ctr">
                  <a:lnSpc>
                    <a:spcPct val="100000"/>
                  </a:lnSpc>
                  <a:spcBef>
                    <a:spcPts val="600"/>
                  </a:spcBef>
                  <a:buNone/>
                </a:pPr>
                <a:r>
                  <a:rPr lang="ja-JP" altLang="en-US" sz="3200" dirty="0" smtClean="0"/>
                  <a:t>直線を </a:t>
                </a:r>
                <a:r>
                  <a:rPr lang="en-US" altLang="ja-JP" sz="3200" dirty="0" smtClean="0"/>
                  <a:t>『</a:t>
                </a:r>
                <a14:m>
                  <m:oMath xmlns:m="http://schemas.openxmlformats.org/officeDocument/2006/math">
                    <m:r>
                      <a:rPr lang="en-US" altLang="ja-JP" sz="3200" b="0" i="1" dirty="0" smtClean="0">
                        <a:latin typeface="Cambria Math" panose="02040503050406030204" pitchFamily="18" charset="0"/>
                        <a:cs typeface="Times New Roman" panose="02020603050405020304" pitchFamily="18" charset="0"/>
                      </a:rPr>
                      <m:t>𝜌</m:t>
                    </m:r>
                    <m:r>
                      <a:rPr lang="en-US" altLang="ja-JP" sz="3200" i="1" dirty="0">
                        <a:latin typeface="Cambria Math" panose="02040503050406030204" pitchFamily="18" charset="0"/>
                        <a:cs typeface="Times New Roman" panose="02020603050405020304" pitchFamily="18" charset="0"/>
                      </a:rPr>
                      <m:t>=</m:t>
                    </m:r>
                    <m:r>
                      <a:rPr lang="en-US" altLang="ja-JP" sz="3200" i="1" dirty="0">
                        <a:latin typeface="Cambria Math" panose="02040503050406030204" pitchFamily="18" charset="0"/>
                        <a:cs typeface="Times New Roman" panose="02020603050405020304" pitchFamily="18" charset="0"/>
                      </a:rPr>
                      <m:t>𝑥</m:t>
                    </m:r>
                    <m:func>
                      <m:funcPr>
                        <m:ctrlPr>
                          <a:rPr lang="en-US" altLang="ja-JP" sz="3200" i="1" dirty="0">
                            <a:latin typeface="Cambria Math" panose="02040503050406030204" pitchFamily="18" charset="0"/>
                            <a:cs typeface="Times New Roman" panose="02020603050405020304" pitchFamily="18" charset="0"/>
                          </a:rPr>
                        </m:ctrlPr>
                      </m:funcPr>
                      <m:fName>
                        <m:r>
                          <m:rPr>
                            <m:sty m:val="p"/>
                          </m:rPr>
                          <a:rPr lang="en-US" altLang="ja-JP" sz="3200" dirty="0">
                            <a:latin typeface="Cambria Math" panose="02040503050406030204" pitchFamily="18" charset="0"/>
                            <a:cs typeface="Times New Roman" panose="02020603050405020304" pitchFamily="18" charset="0"/>
                          </a:rPr>
                          <m:t>cos</m:t>
                        </m:r>
                      </m:fName>
                      <m:e>
                        <m:r>
                          <a:rPr lang="en-US" altLang="ja-JP" sz="3200" i="1" dirty="0">
                            <a:latin typeface="Cambria Math" panose="02040503050406030204" pitchFamily="18" charset="0"/>
                            <a:cs typeface="Times New Roman" panose="02020603050405020304" pitchFamily="18" charset="0"/>
                          </a:rPr>
                          <m:t>𝜃</m:t>
                        </m:r>
                      </m:e>
                    </m:func>
                    <m:r>
                      <a:rPr lang="en-US" altLang="ja-JP" sz="3200" i="1" dirty="0">
                        <a:latin typeface="Cambria Math" panose="02040503050406030204" pitchFamily="18" charset="0"/>
                        <a:cs typeface="Times New Roman" panose="02020603050405020304" pitchFamily="18" charset="0"/>
                      </a:rPr>
                      <m:t>+</m:t>
                    </m:r>
                    <m:r>
                      <a:rPr lang="en-US" altLang="ja-JP" sz="3200" b="0" i="1" dirty="0" smtClean="0">
                        <a:latin typeface="Cambria Math" panose="02040503050406030204" pitchFamily="18" charset="0"/>
                        <a:cs typeface="Times New Roman" panose="02020603050405020304" pitchFamily="18" charset="0"/>
                      </a:rPr>
                      <m:t>𝑦</m:t>
                    </m:r>
                    <m:func>
                      <m:funcPr>
                        <m:ctrlPr>
                          <a:rPr lang="en-US" altLang="ja-JP" sz="3200" i="1" dirty="0">
                            <a:latin typeface="Cambria Math" panose="02040503050406030204" pitchFamily="18" charset="0"/>
                            <a:cs typeface="Times New Roman" panose="02020603050405020304" pitchFamily="18" charset="0"/>
                          </a:rPr>
                        </m:ctrlPr>
                      </m:funcPr>
                      <m:fName>
                        <m:r>
                          <m:rPr>
                            <m:sty m:val="p"/>
                          </m:rPr>
                          <a:rPr lang="en-US" altLang="ja-JP" sz="3200" b="0" i="0" dirty="0" smtClean="0">
                            <a:latin typeface="Cambria Math" panose="02040503050406030204" pitchFamily="18" charset="0"/>
                            <a:cs typeface="Times New Roman" panose="02020603050405020304" pitchFamily="18" charset="0"/>
                          </a:rPr>
                          <m:t>sin</m:t>
                        </m:r>
                      </m:fName>
                      <m:e>
                        <m:r>
                          <a:rPr lang="en-US" altLang="ja-JP" sz="3200" i="1" dirty="0">
                            <a:latin typeface="Cambria Math" panose="02040503050406030204" pitchFamily="18" charset="0"/>
                            <a:cs typeface="Times New Roman" panose="02020603050405020304" pitchFamily="18" charset="0"/>
                          </a:rPr>
                          <m:t>𝜃</m:t>
                        </m:r>
                      </m:e>
                    </m:func>
                  </m:oMath>
                </a14:m>
                <a:r>
                  <a:rPr lang="en-US" altLang="ja-JP" sz="3200" dirty="0" smtClean="0"/>
                  <a:t>』</a:t>
                </a:r>
                <a:r>
                  <a:rPr lang="ja-JP" altLang="en-US" sz="3200" dirty="0" smtClean="0"/>
                  <a:t>と表すと</a:t>
                </a:r>
                <a:r>
                  <a:rPr lang="en-US" altLang="ja-JP" sz="3200" dirty="0" smtClean="0"/>
                  <a:t>…</a:t>
                </a:r>
                <a:endParaRPr lang="en-US" altLang="ja-JP" sz="2400" dirty="0" smtClean="0"/>
              </a:p>
            </p:txBody>
          </p:sp>
        </mc:Choice>
        <mc:Fallback xmlns="">
          <p:sp>
            <p:nvSpPr>
              <p:cNvPr id="3" name="コンテンツ プレースホルダー 2"/>
              <p:cNvSpPr>
                <a:spLocks noGrp="1" noRot="1" noChangeAspect="1" noMove="1" noResize="1" noEditPoints="1" noAdjustHandles="1" noChangeArrowheads="1" noChangeShapeType="1" noTextEdit="1"/>
              </p:cNvSpPr>
              <p:nvPr>
                <p:ph idx="1"/>
              </p:nvPr>
            </p:nvSpPr>
            <p:spPr>
              <a:xfrm>
                <a:off x="699696" y="355600"/>
                <a:ext cx="11158476" cy="820721"/>
              </a:xfrm>
              <a:blipFill rotWithShape="0">
                <a:blip r:embed="rId3"/>
                <a:stretch>
                  <a:fillRect t="-8889"/>
                </a:stretch>
              </a:blipFill>
            </p:spPr>
            <p:txBody>
              <a:bodyPr/>
              <a:lstStyle/>
              <a:p>
                <a:r>
                  <a:rPr lang="ja-JP" altLang="en-US">
                    <a:noFill/>
                  </a:rPr>
                  <a:t> </a:t>
                </a:r>
              </a:p>
            </p:txBody>
          </p:sp>
        </mc:Fallback>
      </mc:AlternateContent>
      <p:grpSp>
        <p:nvGrpSpPr>
          <p:cNvPr id="20" name="グループ化 19"/>
          <p:cNvGrpSpPr/>
          <p:nvPr/>
        </p:nvGrpSpPr>
        <p:grpSpPr>
          <a:xfrm>
            <a:off x="271848" y="1896763"/>
            <a:ext cx="4331042" cy="4331042"/>
            <a:chOff x="-2187147" y="2032687"/>
            <a:chExt cx="1668162" cy="1668162"/>
          </a:xfrm>
        </p:grpSpPr>
        <p:grpSp>
          <p:nvGrpSpPr>
            <p:cNvPr id="21" name="グループ化 20"/>
            <p:cNvGrpSpPr/>
            <p:nvPr/>
          </p:nvGrpSpPr>
          <p:grpSpPr>
            <a:xfrm>
              <a:off x="-2187147" y="2032687"/>
              <a:ext cx="1668162" cy="1668162"/>
              <a:chOff x="-2174790" y="2014152"/>
              <a:chExt cx="1668162" cy="1668162"/>
            </a:xfrm>
          </p:grpSpPr>
          <p:cxnSp>
            <p:nvCxnSpPr>
              <p:cNvPr id="40" name="直線コネクタ 39"/>
              <p:cNvCxnSpPr/>
              <p:nvPr/>
            </p:nvCxnSpPr>
            <p:spPr>
              <a:xfrm>
                <a:off x="-1340709" y="2014152"/>
                <a:ext cx="0" cy="1668162"/>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直線コネクタ 40"/>
              <p:cNvCxnSpPr/>
              <p:nvPr/>
            </p:nvCxnSpPr>
            <p:spPr>
              <a:xfrm>
                <a:off x="-1930493" y="2258449"/>
                <a:ext cx="1179568" cy="1179568"/>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直線コネクタ 41"/>
              <p:cNvCxnSpPr/>
              <p:nvPr/>
            </p:nvCxnSpPr>
            <p:spPr>
              <a:xfrm>
                <a:off x="-2174790" y="2848233"/>
                <a:ext cx="166816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直線コネクタ 42"/>
              <p:cNvCxnSpPr/>
              <p:nvPr/>
            </p:nvCxnSpPr>
            <p:spPr>
              <a:xfrm flipV="1">
                <a:off x="-1930493" y="2258449"/>
                <a:ext cx="1179568" cy="1179568"/>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2" name="グループ化 21"/>
            <p:cNvGrpSpPr/>
            <p:nvPr/>
          </p:nvGrpSpPr>
          <p:grpSpPr>
            <a:xfrm rot="20700000">
              <a:off x="-2187147" y="2032687"/>
              <a:ext cx="1668162" cy="1668162"/>
              <a:chOff x="-2174790" y="2014152"/>
              <a:chExt cx="1668162" cy="1668162"/>
            </a:xfrm>
          </p:grpSpPr>
          <p:cxnSp>
            <p:nvCxnSpPr>
              <p:cNvPr id="36" name="直線コネクタ 35"/>
              <p:cNvCxnSpPr/>
              <p:nvPr/>
            </p:nvCxnSpPr>
            <p:spPr>
              <a:xfrm>
                <a:off x="-1340709" y="2014152"/>
                <a:ext cx="0" cy="1668162"/>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直線コネクタ 36"/>
              <p:cNvCxnSpPr/>
              <p:nvPr/>
            </p:nvCxnSpPr>
            <p:spPr>
              <a:xfrm>
                <a:off x="-1930493" y="2258449"/>
                <a:ext cx="1179568" cy="1179568"/>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直線コネクタ 37"/>
              <p:cNvCxnSpPr/>
              <p:nvPr/>
            </p:nvCxnSpPr>
            <p:spPr>
              <a:xfrm>
                <a:off x="-2174790" y="2848233"/>
                <a:ext cx="166816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直線コネクタ 38"/>
              <p:cNvCxnSpPr/>
              <p:nvPr/>
            </p:nvCxnSpPr>
            <p:spPr>
              <a:xfrm flipV="1">
                <a:off x="-1930493" y="2258449"/>
                <a:ext cx="1179568" cy="1179568"/>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5" name="グループ化 24"/>
            <p:cNvGrpSpPr/>
            <p:nvPr/>
          </p:nvGrpSpPr>
          <p:grpSpPr>
            <a:xfrm rot="900000">
              <a:off x="-2187147" y="2032687"/>
              <a:ext cx="1668162" cy="1668162"/>
              <a:chOff x="-2174790" y="2014152"/>
              <a:chExt cx="1668162" cy="1668162"/>
            </a:xfrm>
          </p:grpSpPr>
          <p:cxnSp>
            <p:nvCxnSpPr>
              <p:cNvPr id="26" name="直線コネクタ 25"/>
              <p:cNvCxnSpPr/>
              <p:nvPr/>
            </p:nvCxnSpPr>
            <p:spPr>
              <a:xfrm>
                <a:off x="-1340709" y="2014152"/>
                <a:ext cx="0" cy="1668162"/>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直線コネクタ 30"/>
              <p:cNvCxnSpPr/>
              <p:nvPr/>
            </p:nvCxnSpPr>
            <p:spPr>
              <a:xfrm>
                <a:off x="-1930493" y="2258449"/>
                <a:ext cx="1179568" cy="1179568"/>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直線コネクタ 33"/>
              <p:cNvCxnSpPr/>
              <p:nvPr/>
            </p:nvCxnSpPr>
            <p:spPr>
              <a:xfrm>
                <a:off x="-2174790" y="2848233"/>
                <a:ext cx="166816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直線コネクタ 34"/>
              <p:cNvCxnSpPr/>
              <p:nvPr/>
            </p:nvCxnSpPr>
            <p:spPr>
              <a:xfrm flipV="1">
                <a:off x="-1930493" y="2258449"/>
                <a:ext cx="1179568" cy="1179568"/>
              </a:xfrm>
              <a:prstGeom prst="line">
                <a:avLst/>
              </a:prstGeom>
            </p:spPr>
            <p:style>
              <a:lnRef idx="1">
                <a:schemeClr val="accent1"/>
              </a:lnRef>
              <a:fillRef idx="0">
                <a:schemeClr val="accent1"/>
              </a:fillRef>
              <a:effectRef idx="0">
                <a:schemeClr val="accent1"/>
              </a:effectRef>
              <a:fontRef idx="minor">
                <a:schemeClr val="tx1"/>
              </a:fontRef>
            </p:style>
          </p:cxnSp>
        </p:grpSp>
      </p:grpSp>
      <p:cxnSp>
        <p:nvCxnSpPr>
          <p:cNvPr id="44" name="直線矢印コネクタ 43"/>
          <p:cNvCxnSpPr/>
          <p:nvPr/>
        </p:nvCxnSpPr>
        <p:spPr>
          <a:xfrm>
            <a:off x="885370" y="5797620"/>
            <a:ext cx="3425372"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45" name="直線矢印コネクタ 44"/>
          <p:cNvCxnSpPr/>
          <p:nvPr/>
        </p:nvCxnSpPr>
        <p:spPr>
          <a:xfrm flipV="1">
            <a:off x="1161142" y="2909277"/>
            <a:ext cx="0" cy="3185887"/>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46" name="正方形/長方形 45"/>
          <p:cNvSpPr/>
          <p:nvPr/>
        </p:nvSpPr>
        <p:spPr>
          <a:xfrm>
            <a:off x="4109056" y="5660126"/>
            <a:ext cx="389850" cy="646331"/>
          </a:xfrm>
          <a:prstGeom prst="rect">
            <a:avLst/>
          </a:prstGeom>
        </p:spPr>
        <p:txBody>
          <a:bodyPr wrap="none">
            <a:spAutoFit/>
          </a:bodyPr>
          <a:lstStyle/>
          <a:p>
            <a:r>
              <a:rPr lang="en-US" altLang="ja-JP" sz="3600" i="1" dirty="0">
                <a:latin typeface="Times New Roman" panose="02020603050405020304" pitchFamily="18" charset="0"/>
                <a:ea typeface="メイリオ" panose="020B0604030504040204" pitchFamily="50" charset="-128"/>
                <a:cs typeface="Times New Roman" panose="02020603050405020304" pitchFamily="18" charset="0"/>
              </a:rPr>
              <a:t>x</a:t>
            </a:r>
            <a:endParaRPr lang="ja-JP" altLang="en-US" sz="3600" dirty="0">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47" name="正方形/長方形 46"/>
          <p:cNvSpPr/>
          <p:nvPr/>
        </p:nvSpPr>
        <p:spPr>
          <a:xfrm>
            <a:off x="712713" y="2554069"/>
            <a:ext cx="389850" cy="646331"/>
          </a:xfrm>
          <a:prstGeom prst="rect">
            <a:avLst/>
          </a:prstGeom>
        </p:spPr>
        <p:txBody>
          <a:bodyPr wrap="none">
            <a:spAutoFit/>
          </a:bodyPr>
          <a:lstStyle/>
          <a:p>
            <a:r>
              <a:rPr lang="en-US" altLang="ja-JP" sz="3600" i="1" dirty="0" smtClean="0">
                <a:latin typeface="Times New Roman" panose="02020603050405020304" pitchFamily="18" charset="0"/>
                <a:ea typeface="メイリオ" panose="020B0604030504040204" pitchFamily="50" charset="-128"/>
                <a:cs typeface="Times New Roman" panose="02020603050405020304" pitchFamily="18" charset="0"/>
              </a:rPr>
              <a:t>y</a:t>
            </a:r>
            <a:endParaRPr lang="ja-JP" altLang="en-US" sz="3600" dirty="0">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52" name="右矢印 51"/>
          <p:cNvSpPr/>
          <p:nvPr/>
        </p:nvSpPr>
        <p:spPr>
          <a:xfrm>
            <a:off x="5038481" y="3469891"/>
            <a:ext cx="2249714" cy="6386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imes New Roman" panose="02020603050405020304" pitchFamily="18" charset="0"/>
              <a:ea typeface="メイリオ" panose="020B0604030504040204" pitchFamily="50" charset="-128"/>
              <a:cs typeface="Times New Roman" panose="02020603050405020304" pitchFamily="18" charset="0"/>
            </a:endParaRPr>
          </a:p>
        </p:txBody>
      </p:sp>
      <mc:AlternateContent xmlns:mc="http://schemas.openxmlformats.org/markup-compatibility/2006" xmlns:a14="http://schemas.microsoft.com/office/drawing/2010/main">
        <mc:Choice Requires="a14">
          <p:sp>
            <p:nvSpPr>
              <p:cNvPr id="53" name="正方形/長方形 52"/>
              <p:cNvSpPr/>
              <p:nvPr/>
            </p:nvSpPr>
            <p:spPr>
              <a:xfrm>
                <a:off x="894136" y="1495362"/>
                <a:ext cx="3840795" cy="523220"/>
              </a:xfrm>
              <a:prstGeom prst="rect">
                <a:avLst/>
              </a:prstGeom>
            </p:spPr>
            <p:txBody>
              <a:bodyPr wrap="none">
                <a:spAutoFit/>
              </a:bodyPr>
              <a:lstStyle/>
              <a:p>
                <a:pPr>
                  <a:spcBef>
                    <a:spcPts val="600"/>
                  </a:spcBef>
                </a:pP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点</a:t>
                </a:r>
                <a14:m>
                  <m:oMath xmlns:m="http://schemas.openxmlformats.org/officeDocument/2006/math">
                    <m:d>
                      <m:dPr>
                        <m:ctrlPr>
                          <a:rPr lang="en-US" altLang="ja-JP" sz="2800" b="0" i="1" dirty="0" smtClean="0">
                            <a:latin typeface="Cambria Math" panose="02040503050406030204" pitchFamily="18" charset="0"/>
                            <a:cs typeface="Times New Roman" panose="02020603050405020304" pitchFamily="18" charset="0"/>
                          </a:rPr>
                        </m:ctrlPr>
                      </m:dPr>
                      <m:e>
                        <m:sSub>
                          <m:sSubPr>
                            <m:ctrlPr>
                              <a:rPr lang="en-US" altLang="ja-JP" sz="2800" b="0" i="1" dirty="0" smtClean="0">
                                <a:latin typeface="Cambria Math" panose="02040503050406030204" pitchFamily="18" charset="0"/>
                                <a:cs typeface="Times New Roman" panose="02020603050405020304" pitchFamily="18" charset="0"/>
                              </a:rPr>
                            </m:ctrlPr>
                          </m:sSubPr>
                          <m:e>
                            <m:r>
                              <a:rPr lang="en-US" altLang="ja-JP" sz="2800" b="0" i="1" dirty="0" smtClean="0">
                                <a:latin typeface="Cambria Math" panose="02040503050406030204" pitchFamily="18" charset="0"/>
                                <a:cs typeface="Times New Roman" panose="02020603050405020304" pitchFamily="18" charset="0"/>
                              </a:rPr>
                              <m:t>𝑥</m:t>
                            </m:r>
                          </m:e>
                          <m:sub>
                            <m:r>
                              <a:rPr lang="en-US" altLang="ja-JP" sz="2800" b="0" i="1" dirty="0" smtClean="0">
                                <a:latin typeface="Cambria Math" panose="02040503050406030204" pitchFamily="18" charset="0"/>
                                <a:cs typeface="Times New Roman" panose="02020603050405020304" pitchFamily="18" charset="0"/>
                              </a:rPr>
                              <m:t>0</m:t>
                            </m:r>
                          </m:sub>
                        </m:sSub>
                        <m:r>
                          <a:rPr lang="en-US" altLang="ja-JP" sz="2800" b="0" i="1" dirty="0" smtClean="0">
                            <a:latin typeface="Cambria Math" panose="02040503050406030204" pitchFamily="18" charset="0"/>
                            <a:cs typeface="Times New Roman" panose="02020603050405020304" pitchFamily="18" charset="0"/>
                          </a:rPr>
                          <m:t>,</m:t>
                        </m:r>
                        <m:sSub>
                          <m:sSubPr>
                            <m:ctrlPr>
                              <a:rPr lang="en-US" altLang="ja-JP" sz="2800" b="0" i="1" dirty="0" smtClean="0">
                                <a:latin typeface="Cambria Math" panose="02040503050406030204" pitchFamily="18" charset="0"/>
                                <a:cs typeface="Times New Roman" panose="02020603050405020304" pitchFamily="18" charset="0"/>
                              </a:rPr>
                            </m:ctrlPr>
                          </m:sSubPr>
                          <m:e>
                            <m:r>
                              <a:rPr lang="en-US" altLang="ja-JP" sz="2800" b="0" i="1" dirty="0" smtClean="0">
                                <a:latin typeface="Cambria Math" panose="02040503050406030204" pitchFamily="18" charset="0"/>
                                <a:cs typeface="Times New Roman" panose="02020603050405020304" pitchFamily="18" charset="0"/>
                              </a:rPr>
                              <m:t>𝑦</m:t>
                            </m:r>
                          </m:e>
                          <m:sub>
                            <m:r>
                              <a:rPr lang="en-US" altLang="ja-JP" sz="2800" b="0" i="1" dirty="0" smtClean="0">
                                <a:latin typeface="Cambria Math" panose="02040503050406030204" pitchFamily="18" charset="0"/>
                                <a:cs typeface="Times New Roman" panose="02020603050405020304" pitchFamily="18" charset="0"/>
                              </a:rPr>
                              <m:t>0</m:t>
                            </m:r>
                          </m:sub>
                        </m:sSub>
                      </m:e>
                    </m:d>
                  </m:oMath>
                </a14:m>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を</a:t>
                </a: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通る直線群</a:t>
                </a:r>
                <a:endPar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53" name="正方形/長方形 52"/>
              <p:cNvSpPr>
                <a:spLocks noRot="1" noChangeAspect="1" noMove="1" noResize="1" noEditPoints="1" noAdjustHandles="1" noChangeArrowheads="1" noChangeShapeType="1" noTextEdit="1"/>
              </p:cNvSpPr>
              <p:nvPr/>
            </p:nvSpPr>
            <p:spPr>
              <a:xfrm>
                <a:off x="894136" y="1495362"/>
                <a:ext cx="3840795" cy="523220"/>
              </a:xfrm>
              <a:prstGeom prst="rect">
                <a:avLst/>
              </a:prstGeom>
              <a:blipFill rotWithShape="0">
                <a:blip r:embed="rId4"/>
                <a:stretch>
                  <a:fillRect l="-3333" t="-9302" r="-1905" b="-3372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4" name="正方形/長方形 53"/>
              <p:cNvSpPr/>
              <p:nvPr/>
            </p:nvSpPr>
            <p:spPr>
              <a:xfrm>
                <a:off x="4881224" y="4155106"/>
                <a:ext cx="2757486" cy="1554272"/>
              </a:xfrm>
              <a:prstGeom prst="rect">
                <a:avLst/>
              </a:prstGeom>
            </p:spPr>
            <p:txBody>
              <a:bodyPr wrap="none">
                <a:spAutoFit/>
              </a:bodyPr>
              <a:lstStyle/>
              <a:p>
                <a:pPr>
                  <a:spcBef>
                    <a:spcPts val="600"/>
                  </a:spcBef>
                </a:pPr>
                <a:r>
                  <a:rPr lang="en-US" altLang="ja-JP" sz="2000" dirty="0" smtClean="0">
                    <a:latin typeface="Times New Roman" panose="02020603050405020304" pitchFamily="18" charset="0"/>
                    <a:ea typeface="メイリオ" panose="020B0604030504040204" pitchFamily="50" charset="-128"/>
                    <a:cs typeface="Times New Roman" panose="02020603050405020304" pitchFamily="18" charset="0"/>
                  </a:rPr>
                  <a:t>(2,3)</a:t>
                </a:r>
                <a:r>
                  <a:rPr lang="ja-JP" altLang="en-US" sz="2000" dirty="0" smtClean="0">
                    <a:latin typeface="Times New Roman" panose="02020603050405020304" pitchFamily="18" charset="0"/>
                    <a:ea typeface="メイリオ" panose="020B0604030504040204" pitchFamily="50" charset="-128"/>
                    <a:cs typeface="Times New Roman" panose="02020603050405020304" pitchFamily="18" charset="0"/>
                  </a:rPr>
                  <a:t>を通る直線群は</a:t>
                </a:r>
                <a:endParaRPr lang="en-US" altLang="ja-JP" sz="2000" dirty="0" smtClean="0">
                  <a:latin typeface="Times New Roman" panose="02020603050405020304" pitchFamily="18" charset="0"/>
                  <a:ea typeface="メイリオ" panose="020B0604030504040204" pitchFamily="50" charset="-128"/>
                  <a:cs typeface="Times New Roman" panose="02020603050405020304" pitchFamily="18" charset="0"/>
                </a:endParaRPr>
              </a:p>
              <a:p>
                <a:pPr>
                  <a:spcBef>
                    <a:spcPts val="600"/>
                  </a:spcBef>
                </a:pPr>
                <a14:m>
                  <m:oMath xmlns:m="http://schemas.openxmlformats.org/officeDocument/2006/math">
                    <m:r>
                      <a:rPr lang="en-US" altLang="ja-JP" sz="2000" i="1" dirty="0">
                        <a:latin typeface="Cambria Math" panose="02040503050406030204" pitchFamily="18" charset="0"/>
                        <a:cs typeface="Times New Roman" panose="02020603050405020304" pitchFamily="18" charset="0"/>
                      </a:rPr>
                      <m:t>𝜌</m:t>
                    </m:r>
                    <m:r>
                      <a:rPr lang="en-US" altLang="ja-JP" sz="2000" b="0" i="1" dirty="0" smtClean="0">
                        <a:latin typeface="Cambria Math" panose="02040503050406030204" pitchFamily="18" charset="0"/>
                        <a:cs typeface="Times New Roman" panose="02020603050405020304" pitchFamily="18" charset="0"/>
                      </a:rPr>
                      <m:t>𝜃</m:t>
                    </m:r>
                  </m:oMath>
                </a14:m>
                <a:r>
                  <a:rPr lang="en-US" altLang="ja-JP" sz="2000" dirty="0" smtClean="0">
                    <a:latin typeface="Times New Roman" panose="02020603050405020304" pitchFamily="18" charset="0"/>
                    <a:ea typeface="メイリオ" panose="020B0604030504040204" pitchFamily="50" charset="-128"/>
                    <a:cs typeface="Times New Roman" panose="02020603050405020304" pitchFamily="18" charset="0"/>
                  </a:rPr>
                  <a:t> </a:t>
                </a:r>
                <a:r>
                  <a:rPr lang="ja-JP" altLang="en-US" sz="2000" dirty="0" smtClean="0">
                    <a:latin typeface="Times New Roman" panose="02020603050405020304" pitchFamily="18" charset="0"/>
                    <a:ea typeface="メイリオ" panose="020B0604030504040204" pitchFamily="50" charset="-128"/>
                    <a:cs typeface="Times New Roman" panose="02020603050405020304" pitchFamily="18" charset="0"/>
                  </a:rPr>
                  <a:t>空間では</a:t>
                </a:r>
                <a:endParaRPr lang="en-US" altLang="ja-JP" sz="2000" dirty="0" smtClean="0">
                  <a:latin typeface="Times New Roman" panose="02020603050405020304" pitchFamily="18" charset="0"/>
                  <a:ea typeface="メイリオ" panose="020B0604030504040204" pitchFamily="50" charset="-128"/>
                  <a:cs typeface="Times New Roman" panose="02020603050405020304" pitchFamily="18" charset="0"/>
                </a:endParaRPr>
              </a:p>
              <a:p>
                <a:pPr>
                  <a:spcBef>
                    <a:spcPts val="600"/>
                  </a:spcBef>
                </a:pPr>
                <a14:m>
                  <m:oMath xmlns:m="http://schemas.openxmlformats.org/officeDocument/2006/math">
                    <m:r>
                      <a:rPr lang="en-US" altLang="ja-JP" sz="2000" i="1" dirty="0">
                        <a:latin typeface="Cambria Math" panose="02040503050406030204" pitchFamily="18" charset="0"/>
                        <a:cs typeface="Times New Roman" panose="02020603050405020304" pitchFamily="18" charset="0"/>
                      </a:rPr>
                      <m:t>𝜌</m:t>
                    </m:r>
                    <m:r>
                      <a:rPr lang="en-US" altLang="ja-JP" sz="2000" i="1" dirty="0">
                        <a:latin typeface="Cambria Math" panose="02040503050406030204" pitchFamily="18" charset="0"/>
                        <a:cs typeface="Times New Roman" panose="02020603050405020304" pitchFamily="18" charset="0"/>
                      </a:rPr>
                      <m:t>=2</m:t>
                    </m:r>
                    <m:func>
                      <m:funcPr>
                        <m:ctrlPr>
                          <a:rPr lang="en-US" altLang="ja-JP" sz="2000" i="1" dirty="0">
                            <a:latin typeface="Cambria Math" panose="02040503050406030204" pitchFamily="18" charset="0"/>
                            <a:cs typeface="Times New Roman" panose="02020603050405020304" pitchFamily="18" charset="0"/>
                          </a:rPr>
                        </m:ctrlPr>
                      </m:funcPr>
                      <m:fName>
                        <m:r>
                          <m:rPr>
                            <m:sty m:val="p"/>
                          </m:rPr>
                          <a:rPr lang="en-US" altLang="ja-JP" sz="2000" dirty="0">
                            <a:latin typeface="Cambria Math" panose="02040503050406030204" pitchFamily="18" charset="0"/>
                            <a:cs typeface="Times New Roman" panose="02020603050405020304" pitchFamily="18" charset="0"/>
                          </a:rPr>
                          <m:t>cos</m:t>
                        </m:r>
                      </m:fName>
                      <m:e>
                        <m:r>
                          <a:rPr lang="en-US" altLang="ja-JP" sz="2000" i="1" dirty="0">
                            <a:latin typeface="Cambria Math" panose="02040503050406030204" pitchFamily="18" charset="0"/>
                            <a:cs typeface="Times New Roman" panose="02020603050405020304" pitchFamily="18" charset="0"/>
                          </a:rPr>
                          <m:t>𝜃</m:t>
                        </m:r>
                      </m:e>
                    </m:func>
                    <m:r>
                      <a:rPr lang="en-US" altLang="ja-JP" sz="2000" i="1" dirty="0">
                        <a:latin typeface="Cambria Math" panose="02040503050406030204" pitchFamily="18" charset="0"/>
                        <a:cs typeface="Times New Roman" panose="02020603050405020304" pitchFamily="18" charset="0"/>
                      </a:rPr>
                      <m:t>+</m:t>
                    </m:r>
                    <m:r>
                      <a:rPr lang="en-US" altLang="ja-JP" sz="2000" b="0" i="1" dirty="0" smtClean="0">
                        <a:latin typeface="Cambria Math" panose="02040503050406030204" pitchFamily="18" charset="0"/>
                        <a:cs typeface="Times New Roman" panose="02020603050405020304" pitchFamily="18" charset="0"/>
                      </a:rPr>
                      <m:t>3</m:t>
                    </m:r>
                    <m:func>
                      <m:funcPr>
                        <m:ctrlPr>
                          <a:rPr lang="en-US" altLang="ja-JP" sz="2000" i="1" dirty="0">
                            <a:latin typeface="Cambria Math" panose="02040503050406030204" pitchFamily="18" charset="0"/>
                            <a:cs typeface="Times New Roman" panose="02020603050405020304" pitchFamily="18" charset="0"/>
                          </a:rPr>
                        </m:ctrlPr>
                      </m:funcPr>
                      <m:fName>
                        <m:r>
                          <m:rPr>
                            <m:sty m:val="p"/>
                          </m:rPr>
                          <a:rPr lang="en-US" altLang="ja-JP" sz="2000" dirty="0">
                            <a:latin typeface="Cambria Math" panose="02040503050406030204" pitchFamily="18" charset="0"/>
                            <a:cs typeface="Times New Roman" panose="02020603050405020304" pitchFamily="18" charset="0"/>
                          </a:rPr>
                          <m:t>sin</m:t>
                        </m:r>
                      </m:fName>
                      <m:e>
                        <m:r>
                          <a:rPr lang="en-US" altLang="ja-JP" sz="2000" i="1" dirty="0">
                            <a:latin typeface="Cambria Math" panose="02040503050406030204" pitchFamily="18" charset="0"/>
                            <a:cs typeface="Times New Roman" panose="02020603050405020304" pitchFamily="18" charset="0"/>
                          </a:rPr>
                          <m:t>𝜃</m:t>
                        </m:r>
                      </m:e>
                    </m:func>
                  </m:oMath>
                </a14:m>
                <a:r>
                  <a:rPr lang="ja-JP" altLang="en-US" sz="2000" dirty="0" smtClean="0">
                    <a:latin typeface="Times New Roman" panose="02020603050405020304" pitchFamily="18" charset="0"/>
                    <a:ea typeface="メイリオ" panose="020B0604030504040204" pitchFamily="50" charset="-128"/>
                    <a:cs typeface="Times New Roman" panose="02020603050405020304" pitchFamily="18" charset="0"/>
                  </a:rPr>
                  <a:t>　</a:t>
                </a:r>
                <a:endParaRPr lang="en-US" altLang="ja-JP" sz="2000" dirty="0">
                  <a:latin typeface="Times New Roman" panose="02020603050405020304" pitchFamily="18" charset="0"/>
                  <a:ea typeface="メイリオ" panose="020B0604030504040204" pitchFamily="50" charset="-128"/>
                  <a:cs typeface="Times New Roman" panose="02020603050405020304" pitchFamily="18" charset="0"/>
                </a:endParaRPr>
              </a:p>
              <a:p>
                <a:pPr>
                  <a:spcBef>
                    <a:spcPts val="600"/>
                  </a:spcBef>
                </a:pPr>
                <a:r>
                  <a:rPr lang="ja-JP" altLang="en-US" sz="2000" dirty="0" smtClean="0">
                    <a:latin typeface="Times New Roman" panose="02020603050405020304" pitchFamily="18" charset="0"/>
                    <a:ea typeface="メイリオ" panose="020B0604030504040204" pitchFamily="50" charset="-128"/>
                    <a:cs typeface="Times New Roman" panose="02020603050405020304" pitchFamily="18" charset="0"/>
                  </a:rPr>
                  <a:t>という正弦波になる</a:t>
                </a:r>
                <a:endParaRPr lang="en-US" altLang="ja-JP" sz="2000" dirty="0" smtClean="0">
                  <a:latin typeface="Times New Roman" panose="02020603050405020304" pitchFamily="18" charset="0"/>
                  <a:ea typeface="メイリオ" panose="020B0604030504040204" pitchFamily="50" charset="-128"/>
                  <a:cs typeface="Times New Roman" panose="02020603050405020304" pitchFamily="18" charset="0"/>
                </a:endParaRPr>
              </a:p>
            </p:txBody>
          </p:sp>
        </mc:Choice>
        <mc:Fallback xmlns="">
          <p:sp>
            <p:nvSpPr>
              <p:cNvPr id="54" name="正方形/長方形 53"/>
              <p:cNvSpPr>
                <a:spLocks noRot="1" noChangeAspect="1" noMove="1" noResize="1" noEditPoints="1" noAdjustHandles="1" noChangeArrowheads="1" noChangeShapeType="1" noTextEdit="1"/>
              </p:cNvSpPr>
              <p:nvPr/>
            </p:nvSpPr>
            <p:spPr>
              <a:xfrm>
                <a:off x="4881224" y="4155106"/>
                <a:ext cx="2757486" cy="1554272"/>
              </a:xfrm>
              <a:prstGeom prst="rect">
                <a:avLst/>
              </a:prstGeom>
              <a:blipFill rotWithShape="0">
                <a:blip r:embed="rId5"/>
                <a:stretch>
                  <a:fillRect l="-2434" t="-3529" b="-6275"/>
                </a:stretch>
              </a:blipFill>
            </p:spPr>
            <p:txBody>
              <a:bodyPr/>
              <a:lstStyle/>
              <a:p>
                <a:r>
                  <a:rPr lang="ja-JP" altLang="en-US">
                    <a:noFill/>
                  </a:rPr>
                  <a:t> </a:t>
                </a:r>
              </a:p>
            </p:txBody>
          </p:sp>
        </mc:Fallback>
      </mc:AlternateContent>
      <p:sp>
        <p:nvSpPr>
          <p:cNvPr id="55" name="正方形/長方形 54"/>
          <p:cNvSpPr/>
          <p:nvPr/>
        </p:nvSpPr>
        <p:spPr>
          <a:xfrm>
            <a:off x="2027157" y="6000951"/>
            <a:ext cx="1220206" cy="523220"/>
          </a:xfrm>
          <a:prstGeom prst="rect">
            <a:avLst/>
          </a:prstGeom>
        </p:spPr>
        <p:txBody>
          <a:bodyPr wrap="none">
            <a:spAutoFit/>
          </a:bodyPr>
          <a:lstStyle/>
          <a:p>
            <a:r>
              <a:rPr lang="en-US" altLang="ja-JP" sz="2800" i="1" dirty="0" err="1">
                <a:latin typeface="Times New Roman" panose="02020603050405020304" pitchFamily="18" charset="0"/>
                <a:ea typeface="メイリオ" panose="020B0604030504040204" pitchFamily="50" charset="-128"/>
                <a:cs typeface="Times New Roman" panose="02020603050405020304" pitchFamily="18" charset="0"/>
              </a:rPr>
              <a:t>xy</a:t>
            </a:r>
            <a:r>
              <a:rPr lang="ja-JP" altLang="en-US" sz="2800" dirty="0">
                <a:latin typeface="Times New Roman" panose="02020603050405020304" pitchFamily="18" charset="0"/>
                <a:ea typeface="メイリオ" panose="020B0604030504040204" pitchFamily="50" charset="-128"/>
                <a:cs typeface="Times New Roman" panose="02020603050405020304" pitchFamily="18" charset="0"/>
              </a:rPr>
              <a:t>空間</a:t>
            </a:r>
          </a:p>
        </p:txBody>
      </p:sp>
      <p:sp>
        <p:nvSpPr>
          <p:cNvPr id="57" name="円/楕円 56"/>
          <p:cNvSpPr/>
          <p:nvPr/>
        </p:nvSpPr>
        <p:spPr>
          <a:xfrm>
            <a:off x="2362200" y="4000499"/>
            <a:ext cx="130629" cy="13062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imes New Roman" panose="02020603050405020304" pitchFamily="18" charset="0"/>
              <a:ea typeface="メイリオ" panose="020B0604030504040204" pitchFamily="50" charset="-128"/>
              <a:cs typeface="Times New Roman" panose="02020603050405020304" pitchFamily="18" charset="0"/>
            </a:endParaRPr>
          </a:p>
        </p:txBody>
      </p:sp>
      <mc:AlternateContent xmlns:mc="http://schemas.openxmlformats.org/markup-compatibility/2006" xmlns:a14="http://schemas.microsoft.com/office/drawing/2010/main">
        <mc:Choice Requires="a14">
          <p:sp>
            <p:nvSpPr>
              <p:cNvPr id="58" name="正方形/長方形 57"/>
              <p:cNvSpPr/>
              <p:nvPr/>
            </p:nvSpPr>
            <p:spPr>
              <a:xfrm>
                <a:off x="2356092" y="3950393"/>
                <a:ext cx="733278" cy="70577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2400" b="0" i="1" dirty="0" smtClean="0">
                              <a:latin typeface="Cambria Math" panose="02040503050406030204" pitchFamily="18" charset="0"/>
                              <a:cs typeface="Times New Roman" panose="02020603050405020304" pitchFamily="18" charset="0"/>
                            </a:rPr>
                          </m:ctrlPr>
                        </m:dPr>
                        <m:e>
                          <m:eqArr>
                            <m:eqArrPr>
                              <m:ctrlPr>
                                <a:rPr lang="en-US" altLang="ja-JP" sz="2400" i="1" dirty="0">
                                  <a:latin typeface="Cambria Math" panose="02040503050406030204" pitchFamily="18" charset="0"/>
                                  <a:cs typeface="Times New Roman" panose="02020603050405020304" pitchFamily="18" charset="0"/>
                                </a:rPr>
                              </m:ctrlPr>
                            </m:eqArrPr>
                            <m:e>
                              <m:r>
                                <a:rPr lang="en-US" altLang="ja-JP" sz="2400" b="0" i="1" dirty="0" smtClean="0">
                                  <a:latin typeface="Cambria Math" panose="02040503050406030204" pitchFamily="18" charset="0"/>
                                  <a:cs typeface="Times New Roman" panose="02020603050405020304" pitchFamily="18" charset="0"/>
                                </a:rPr>
                                <m:t>2</m:t>
                              </m:r>
                            </m:e>
                            <m:e>
                              <m:r>
                                <a:rPr lang="en-US" altLang="ja-JP" sz="2400" b="0" i="1" dirty="0" smtClean="0">
                                  <a:latin typeface="Cambria Math" panose="02040503050406030204" pitchFamily="18" charset="0"/>
                                  <a:cs typeface="Times New Roman" panose="02020603050405020304" pitchFamily="18" charset="0"/>
                                </a:rPr>
                                <m:t>3</m:t>
                              </m:r>
                            </m:e>
                          </m:eqArr>
                        </m:e>
                      </m:d>
                    </m:oMath>
                  </m:oMathPara>
                </a14:m>
                <a:endParaRPr lang="en-US" altLang="ja-JP" sz="2400" dirty="0" smtClean="0">
                  <a:latin typeface="Times New Roman" panose="02020603050405020304" pitchFamily="18" charset="0"/>
                  <a:ea typeface="メイリオ" panose="020B0604030504040204" pitchFamily="50" charset="-128"/>
                  <a:cs typeface="Times New Roman" panose="02020603050405020304" pitchFamily="18" charset="0"/>
                </a:endParaRPr>
              </a:p>
            </p:txBody>
          </p:sp>
        </mc:Choice>
        <mc:Fallback xmlns="">
          <p:sp>
            <p:nvSpPr>
              <p:cNvPr id="58" name="正方形/長方形 57"/>
              <p:cNvSpPr>
                <a:spLocks noRot="1" noChangeAspect="1" noMove="1" noResize="1" noEditPoints="1" noAdjustHandles="1" noChangeArrowheads="1" noChangeShapeType="1" noTextEdit="1"/>
              </p:cNvSpPr>
              <p:nvPr/>
            </p:nvSpPr>
            <p:spPr>
              <a:xfrm>
                <a:off x="2356092" y="3950393"/>
                <a:ext cx="733278" cy="705771"/>
              </a:xfrm>
              <a:prstGeom prst="rect">
                <a:avLst/>
              </a:prstGeom>
              <a:blipFill rotWithShape="0">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9" name="正方形/長方形 58"/>
              <p:cNvSpPr/>
              <p:nvPr/>
            </p:nvSpPr>
            <p:spPr>
              <a:xfrm>
                <a:off x="8095036" y="1177862"/>
                <a:ext cx="3707553" cy="1031051"/>
              </a:xfrm>
              <a:prstGeom prst="rect">
                <a:avLst/>
              </a:prstGeom>
            </p:spPr>
            <p:txBody>
              <a:bodyPr wrap="none">
                <a:spAutoFit/>
              </a:bodyPr>
              <a:lstStyle/>
              <a:p>
                <a:pPr>
                  <a:spcBef>
                    <a:spcPts val="600"/>
                  </a:spcBef>
                </a:pPr>
                <a14:m>
                  <m:oMath xmlns:m="http://schemas.openxmlformats.org/officeDocument/2006/math">
                    <m:r>
                      <a:rPr lang="en-US" altLang="ja-JP" sz="2800" i="1" dirty="0" smtClean="0">
                        <a:latin typeface="Cambria Math" panose="02040503050406030204" pitchFamily="18" charset="0"/>
                        <a:cs typeface="Times New Roman" panose="02020603050405020304" pitchFamily="18" charset="0"/>
                      </a:rPr>
                      <m:t>𝜌</m:t>
                    </m:r>
                    <m:r>
                      <a:rPr lang="en-US" altLang="ja-JP" sz="2800" i="1" dirty="0">
                        <a:latin typeface="Cambria Math" panose="02040503050406030204" pitchFamily="18" charset="0"/>
                        <a:cs typeface="Times New Roman" panose="02020603050405020304" pitchFamily="18" charset="0"/>
                      </a:rPr>
                      <m:t>=</m:t>
                    </m:r>
                    <m:sSub>
                      <m:sSubPr>
                        <m:ctrlPr>
                          <a:rPr lang="en-US" altLang="ja-JP" sz="2800" b="0" i="1" dirty="0" smtClean="0">
                            <a:latin typeface="Cambria Math" panose="02040503050406030204" pitchFamily="18" charset="0"/>
                            <a:cs typeface="Times New Roman" panose="02020603050405020304" pitchFamily="18" charset="0"/>
                          </a:rPr>
                        </m:ctrlPr>
                      </m:sSubPr>
                      <m:e>
                        <m:r>
                          <a:rPr lang="en-US" altLang="ja-JP" sz="2800" i="1" dirty="0">
                            <a:latin typeface="Cambria Math" panose="02040503050406030204" pitchFamily="18" charset="0"/>
                            <a:cs typeface="Times New Roman" panose="02020603050405020304" pitchFamily="18" charset="0"/>
                          </a:rPr>
                          <m:t>𝑥</m:t>
                        </m:r>
                      </m:e>
                      <m:sub>
                        <m:r>
                          <a:rPr lang="en-US" altLang="ja-JP" sz="2800" b="0" i="1" dirty="0" smtClean="0">
                            <a:latin typeface="Cambria Math" panose="02040503050406030204" pitchFamily="18" charset="0"/>
                            <a:cs typeface="Times New Roman" panose="02020603050405020304" pitchFamily="18" charset="0"/>
                          </a:rPr>
                          <m:t>0</m:t>
                        </m:r>
                      </m:sub>
                    </m:sSub>
                    <m:func>
                      <m:funcPr>
                        <m:ctrlPr>
                          <a:rPr lang="en-US" altLang="ja-JP" sz="2800" i="1" dirty="0">
                            <a:latin typeface="Cambria Math" panose="02040503050406030204" pitchFamily="18" charset="0"/>
                            <a:cs typeface="Times New Roman" panose="02020603050405020304" pitchFamily="18" charset="0"/>
                          </a:rPr>
                        </m:ctrlPr>
                      </m:funcPr>
                      <m:fName>
                        <m:r>
                          <m:rPr>
                            <m:sty m:val="p"/>
                          </m:rPr>
                          <a:rPr lang="en-US" altLang="ja-JP" sz="2800" dirty="0">
                            <a:latin typeface="Cambria Math" panose="02040503050406030204" pitchFamily="18" charset="0"/>
                            <a:cs typeface="Times New Roman" panose="02020603050405020304" pitchFamily="18" charset="0"/>
                          </a:rPr>
                          <m:t>cos</m:t>
                        </m:r>
                      </m:fName>
                      <m:e>
                        <m:r>
                          <a:rPr lang="en-US" altLang="ja-JP" sz="2800" i="1" dirty="0">
                            <a:latin typeface="Cambria Math" panose="02040503050406030204" pitchFamily="18" charset="0"/>
                            <a:cs typeface="Times New Roman" panose="02020603050405020304" pitchFamily="18" charset="0"/>
                          </a:rPr>
                          <m:t>𝜃</m:t>
                        </m:r>
                      </m:e>
                    </m:func>
                    <m:r>
                      <a:rPr lang="en-US" altLang="ja-JP" sz="2800" i="1" dirty="0">
                        <a:latin typeface="Cambria Math" panose="02040503050406030204" pitchFamily="18" charset="0"/>
                        <a:cs typeface="Times New Roman" panose="02020603050405020304" pitchFamily="18" charset="0"/>
                      </a:rPr>
                      <m:t>+</m:t>
                    </m:r>
                    <m:sSub>
                      <m:sSubPr>
                        <m:ctrlPr>
                          <a:rPr lang="en-US" altLang="ja-JP" sz="2800" b="0" i="1" dirty="0" smtClean="0">
                            <a:latin typeface="Cambria Math" panose="02040503050406030204" pitchFamily="18" charset="0"/>
                            <a:cs typeface="Times New Roman" panose="02020603050405020304" pitchFamily="18" charset="0"/>
                          </a:rPr>
                        </m:ctrlPr>
                      </m:sSubPr>
                      <m:e>
                        <m:r>
                          <a:rPr lang="en-US" altLang="ja-JP" sz="2800" i="1" dirty="0">
                            <a:latin typeface="Cambria Math" panose="02040503050406030204" pitchFamily="18" charset="0"/>
                            <a:cs typeface="Times New Roman" panose="02020603050405020304" pitchFamily="18" charset="0"/>
                          </a:rPr>
                          <m:t>𝑦</m:t>
                        </m:r>
                      </m:e>
                      <m:sub>
                        <m:r>
                          <a:rPr lang="en-US" altLang="ja-JP" sz="2800" b="0" i="1" dirty="0" smtClean="0">
                            <a:latin typeface="Cambria Math" panose="02040503050406030204" pitchFamily="18" charset="0"/>
                            <a:cs typeface="Times New Roman" panose="02020603050405020304" pitchFamily="18" charset="0"/>
                          </a:rPr>
                          <m:t>0</m:t>
                        </m:r>
                      </m:sub>
                    </m:sSub>
                    <m:func>
                      <m:funcPr>
                        <m:ctrlPr>
                          <a:rPr lang="en-US" altLang="ja-JP" sz="2800" i="1" dirty="0">
                            <a:latin typeface="Cambria Math" panose="02040503050406030204" pitchFamily="18" charset="0"/>
                            <a:cs typeface="Times New Roman" panose="02020603050405020304" pitchFamily="18" charset="0"/>
                          </a:rPr>
                        </m:ctrlPr>
                      </m:funcPr>
                      <m:fName>
                        <m:r>
                          <m:rPr>
                            <m:sty m:val="p"/>
                          </m:rPr>
                          <a:rPr lang="en-US" altLang="ja-JP" sz="2800" dirty="0">
                            <a:latin typeface="Cambria Math" panose="02040503050406030204" pitchFamily="18" charset="0"/>
                            <a:cs typeface="Times New Roman" panose="02020603050405020304" pitchFamily="18" charset="0"/>
                          </a:rPr>
                          <m:t>sin</m:t>
                        </m:r>
                      </m:fName>
                      <m:e>
                        <m:r>
                          <a:rPr lang="en-US" altLang="ja-JP" sz="2800" i="1" dirty="0">
                            <a:latin typeface="Cambria Math" panose="02040503050406030204" pitchFamily="18" charset="0"/>
                            <a:cs typeface="Times New Roman" panose="02020603050405020304" pitchFamily="18" charset="0"/>
                          </a:rPr>
                          <m:t>𝜃</m:t>
                        </m:r>
                      </m:e>
                    </m:func>
                  </m:oMath>
                </a14:m>
                <a:r>
                  <a:rPr lang="en-US" altLang="ja-JP" sz="2800" dirty="0" smtClean="0">
                    <a:latin typeface="Times New Roman" panose="02020603050405020304" pitchFamily="18" charset="0"/>
                    <a:cs typeface="Times New Roman" panose="02020603050405020304" pitchFamily="18" charset="0"/>
                  </a:rPr>
                  <a:t> </a:t>
                </a:r>
              </a:p>
              <a:p>
                <a:pPr>
                  <a:spcBef>
                    <a:spcPts val="600"/>
                  </a:spcBef>
                </a:pPr>
                <a:r>
                  <a:rPr lang="en-US" altLang="ja-JP" sz="2800" dirty="0" smtClean="0">
                    <a:cs typeface="Times New Roman" panose="02020603050405020304" pitchFamily="18" charset="0"/>
                  </a:rPr>
                  <a:t>    </a:t>
                </a:r>
                <a14:m>
                  <m:oMath xmlns:m="http://schemas.openxmlformats.org/officeDocument/2006/math">
                    <m:r>
                      <a:rPr lang="en-US" altLang="ja-JP" sz="2800" i="1" dirty="0">
                        <a:latin typeface="Cambria Math" panose="02040503050406030204" pitchFamily="18" charset="0"/>
                        <a:cs typeface="Times New Roman" panose="02020603050405020304" pitchFamily="18" charset="0"/>
                      </a:rPr>
                      <m:t>=</m:t>
                    </m:r>
                    <m:r>
                      <a:rPr lang="en-US" altLang="ja-JP" sz="2800" b="0" i="1" dirty="0" smtClean="0">
                        <a:latin typeface="Cambria Math" panose="02040503050406030204" pitchFamily="18" charset="0"/>
                        <a:cs typeface="Times New Roman" panose="02020603050405020304" pitchFamily="18" charset="0"/>
                      </a:rPr>
                      <m:t>𝐴</m:t>
                    </m:r>
                    <m:func>
                      <m:funcPr>
                        <m:ctrlPr>
                          <a:rPr lang="en-US" altLang="ja-JP" sz="2800" i="1" dirty="0">
                            <a:latin typeface="Cambria Math" panose="02040503050406030204" pitchFamily="18" charset="0"/>
                            <a:cs typeface="Times New Roman" panose="02020603050405020304" pitchFamily="18" charset="0"/>
                          </a:rPr>
                        </m:ctrlPr>
                      </m:funcPr>
                      <m:fName>
                        <m:r>
                          <m:rPr>
                            <m:sty m:val="p"/>
                          </m:rPr>
                          <a:rPr lang="en-US" altLang="ja-JP" sz="2800" b="0" i="0" dirty="0" smtClean="0">
                            <a:latin typeface="Cambria Math" panose="02040503050406030204" pitchFamily="18" charset="0"/>
                            <a:cs typeface="Times New Roman" panose="02020603050405020304" pitchFamily="18" charset="0"/>
                          </a:rPr>
                          <m:t>sin</m:t>
                        </m:r>
                      </m:fName>
                      <m:e>
                        <m:d>
                          <m:dPr>
                            <m:ctrlPr>
                              <a:rPr lang="en-US" altLang="ja-JP" sz="2800" b="0" i="1" dirty="0" smtClean="0">
                                <a:latin typeface="Cambria Math" panose="02040503050406030204" pitchFamily="18" charset="0"/>
                                <a:cs typeface="Times New Roman" panose="02020603050405020304" pitchFamily="18" charset="0"/>
                              </a:rPr>
                            </m:ctrlPr>
                          </m:dPr>
                          <m:e>
                            <m:r>
                              <a:rPr lang="en-US" altLang="ja-JP" sz="2800" i="1" dirty="0">
                                <a:latin typeface="Cambria Math" panose="02040503050406030204" pitchFamily="18" charset="0"/>
                                <a:cs typeface="Times New Roman" panose="02020603050405020304" pitchFamily="18" charset="0"/>
                              </a:rPr>
                              <m:t>𝜃</m:t>
                            </m:r>
                            <m:r>
                              <a:rPr lang="en-US" altLang="ja-JP" sz="2800" i="1" dirty="0">
                                <a:latin typeface="Cambria Math" panose="02040503050406030204" pitchFamily="18" charset="0"/>
                                <a:cs typeface="Times New Roman" panose="02020603050405020304" pitchFamily="18" charset="0"/>
                              </a:rPr>
                              <m:t>+</m:t>
                            </m:r>
                            <m:r>
                              <a:rPr lang="en-US" altLang="ja-JP" sz="2800" i="1" dirty="0">
                                <a:latin typeface="Cambria Math" panose="02040503050406030204" pitchFamily="18" charset="0"/>
                                <a:cs typeface="Times New Roman" panose="02020603050405020304" pitchFamily="18" charset="0"/>
                              </a:rPr>
                              <m:t>𝛼</m:t>
                            </m:r>
                          </m:e>
                        </m:d>
                      </m:e>
                    </m:func>
                  </m:oMath>
                </a14:m>
                <a:endParaRPr lang="ja-JP" altLang="en-US" sz="2800" dirty="0">
                  <a:latin typeface="Times New Roman" panose="02020603050405020304" pitchFamily="18" charset="0"/>
                  <a:ea typeface="メイリオ" panose="020B0604030504040204" pitchFamily="50" charset="-128"/>
                  <a:cs typeface="Times New Roman" panose="02020603050405020304" pitchFamily="18" charset="0"/>
                </a:endParaRPr>
              </a:p>
            </p:txBody>
          </p:sp>
        </mc:Choice>
        <mc:Fallback xmlns="">
          <p:sp>
            <p:nvSpPr>
              <p:cNvPr id="59" name="正方形/長方形 58"/>
              <p:cNvSpPr>
                <a:spLocks noRot="1" noChangeAspect="1" noMove="1" noResize="1" noEditPoints="1" noAdjustHandles="1" noChangeArrowheads="1" noChangeShapeType="1" noTextEdit="1"/>
              </p:cNvSpPr>
              <p:nvPr/>
            </p:nvSpPr>
            <p:spPr>
              <a:xfrm>
                <a:off x="8095036" y="1177862"/>
                <a:ext cx="3707553" cy="1031051"/>
              </a:xfrm>
              <a:prstGeom prst="rect">
                <a:avLst/>
              </a:prstGeom>
              <a:blipFill rotWithShape="0">
                <a:blip r:embed="rId7"/>
                <a:stretch>
                  <a:fillRect/>
                </a:stretch>
              </a:blipFill>
            </p:spPr>
            <p:txBody>
              <a:bodyPr/>
              <a:lstStyle/>
              <a:p>
                <a:r>
                  <a:rPr lang="ja-JP" altLang="en-US">
                    <a:noFill/>
                  </a:rPr>
                  <a:t> </a:t>
                </a:r>
              </a:p>
            </p:txBody>
          </p:sp>
        </mc:Fallback>
      </mc:AlternateContent>
      <p:cxnSp>
        <p:nvCxnSpPr>
          <p:cNvPr id="70" name="直線矢印コネクタ 69"/>
          <p:cNvCxnSpPr/>
          <p:nvPr/>
        </p:nvCxnSpPr>
        <p:spPr>
          <a:xfrm>
            <a:off x="7937500" y="4574419"/>
            <a:ext cx="3937000"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71" name="直線矢印コネクタ 70"/>
          <p:cNvCxnSpPr/>
          <p:nvPr/>
        </p:nvCxnSpPr>
        <p:spPr>
          <a:xfrm flipV="1">
            <a:off x="8160142" y="2965361"/>
            <a:ext cx="0" cy="3027557"/>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2" name="正方形/長方形 71"/>
              <p:cNvSpPr/>
              <p:nvPr/>
            </p:nvSpPr>
            <p:spPr>
              <a:xfrm>
                <a:off x="11547730" y="4590534"/>
                <a:ext cx="435760"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400" i="1" dirty="0">
                          <a:latin typeface="Cambria Math" panose="02040503050406030204" pitchFamily="18" charset="0"/>
                          <a:cs typeface="Times New Roman" panose="02020603050405020304" pitchFamily="18" charset="0"/>
                        </a:rPr>
                        <m:t>𝜃</m:t>
                      </m:r>
                    </m:oMath>
                  </m:oMathPara>
                </a14:m>
                <a:endParaRPr lang="ja-JP" altLang="en-US" sz="2400" dirty="0"/>
              </a:p>
            </p:txBody>
          </p:sp>
        </mc:Choice>
        <mc:Fallback xmlns="">
          <p:sp>
            <p:nvSpPr>
              <p:cNvPr id="72" name="正方形/長方形 71"/>
              <p:cNvSpPr>
                <a:spLocks noRot="1" noChangeAspect="1" noMove="1" noResize="1" noEditPoints="1" noAdjustHandles="1" noChangeArrowheads="1" noChangeShapeType="1" noTextEdit="1"/>
              </p:cNvSpPr>
              <p:nvPr/>
            </p:nvSpPr>
            <p:spPr>
              <a:xfrm>
                <a:off x="11547730" y="4590534"/>
                <a:ext cx="435760" cy="461665"/>
              </a:xfrm>
              <a:prstGeom prst="rect">
                <a:avLst/>
              </a:prstGeom>
              <a:blipFill rotWithShape="0">
                <a:blip r:embed="rId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 name="正方形/長方形 9"/>
              <p:cNvSpPr/>
              <p:nvPr/>
            </p:nvSpPr>
            <p:spPr>
              <a:xfrm>
                <a:off x="7765085" y="2698234"/>
                <a:ext cx="47275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800" i="1" dirty="0">
                          <a:latin typeface="Cambria Math" panose="02040503050406030204" pitchFamily="18" charset="0"/>
                          <a:cs typeface="Times New Roman" panose="02020603050405020304" pitchFamily="18" charset="0"/>
                        </a:rPr>
                        <m:t>𝜌</m:t>
                      </m:r>
                    </m:oMath>
                  </m:oMathPara>
                </a14:m>
                <a:endParaRPr lang="ja-JP" altLang="en-US" sz="2800" dirty="0"/>
              </a:p>
            </p:txBody>
          </p:sp>
        </mc:Choice>
        <mc:Fallback xmlns="">
          <p:sp>
            <p:nvSpPr>
              <p:cNvPr id="10" name="正方形/長方形 9"/>
              <p:cNvSpPr>
                <a:spLocks noRot="1" noChangeAspect="1" noMove="1" noResize="1" noEditPoints="1" noAdjustHandles="1" noChangeArrowheads="1" noChangeShapeType="1" noTextEdit="1"/>
              </p:cNvSpPr>
              <p:nvPr/>
            </p:nvSpPr>
            <p:spPr>
              <a:xfrm>
                <a:off x="7765085" y="2698234"/>
                <a:ext cx="472758" cy="523220"/>
              </a:xfrm>
              <a:prstGeom prst="rect">
                <a:avLst/>
              </a:prstGeom>
              <a:blipFill rotWithShape="0">
                <a:blip r:embed="rId9"/>
                <a:stretch>
                  <a:fillRect/>
                </a:stretch>
              </a:blipFill>
            </p:spPr>
            <p:txBody>
              <a:bodyPr/>
              <a:lstStyle/>
              <a:p>
                <a:r>
                  <a:rPr lang="ja-JP" altLang="en-US">
                    <a:noFill/>
                  </a:rPr>
                  <a:t> </a:t>
                </a:r>
              </a:p>
            </p:txBody>
          </p:sp>
        </mc:Fallback>
      </mc:AlternateContent>
      <p:sp>
        <p:nvSpPr>
          <p:cNvPr id="75" name="フリーフォーム 74"/>
          <p:cNvSpPr/>
          <p:nvPr/>
        </p:nvSpPr>
        <p:spPr>
          <a:xfrm>
            <a:off x="7751618" y="3699163"/>
            <a:ext cx="4031672" cy="1136072"/>
          </a:xfrm>
          <a:custGeom>
            <a:avLst/>
            <a:gdLst>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48100" h="2047917">
                <a:moveTo>
                  <a:pt x="0" y="1038267"/>
                </a:moveTo>
                <a:cubicBezTo>
                  <a:pt x="160337" y="791410"/>
                  <a:pt x="219075" y="652504"/>
                  <a:pt x="314325" y="523917"/>
                </a:cubicBezTo>
                <a:cubicBezTo>
                  <a:pt x="409575" y="395330"/>
                  <a:pt x="660400" y="-4721"/>
                  <a:pt x="952500" y="42"/>
                </a:cubicBezTo>
                <a:cubicBezTo>
                  <a:pt x="1244600" y="4805"/>
                  <a:pt x="1490663" y="330242"/>
                  <a:pt x="1609725" y="514392"/>
                </a:cubicBezTo>
                <a:cubicBezTo>
                  <a:pt x="1728787" y="698542"/>
                  <a:pt x="1841500" y="895392"/>
                  <a:pt x="1933575" y="1028742"/>
                </a:cubicBezTo>
                <a:cubicBezTo>
                  <a:pt x="2025650" y="1162092"/>
                  <a:pt x="2133600" y="1404979"/>
                  <a:pt x="2238375" y="1543092"/>
                </a:cubicBezTo>
                <a:cubicBezTo>
                  <a:pt x="2343150" y="1681205"/>
                  <a:pt x="2581275" y="2047917"/>
                  <a:pt x="2867025" y="2047917"/>
                </a:cubicBezTo>
                <a:cubicBezTo>
                  <a:pt x="3152775" y="2047917"/>
                  <a:pt x="3402013" y="1724067"/>
                  <a:pt x="3533775" y="1543092"/>
                </a:cubicBezTo>
                <a:cubicBezTo>
                  <a:pt x="3665537" y="1362117"/>
                  <a:pt x="3772693" y="1206542"/>
                  <a:pt x="3848100" y="1038267"/>
                </a:cubicBezTo>
              </a:path>
            </a:pathLst>
          </a:custGeom>
          <a:noFill/>
          <a:ln w="4127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スライド番号プレースホルダー 1"/>
          <p:cNvSpPr>
            <a:spLocks noGrp="1"/>
          </p:cNvSpPr>
          <p:nvPr>
            <p:ph type="sldNum" sz="quarter" idx="12"/>
          </p:nvPr>
        </p:nvSpPr>
        <p:spPr/>
        <p:txBody>
          <a:bodyPr/>
          <a:lstStyle/>
          <a:p>
            <a:fld id="{F35DE295-420C-4265-BE54-AE59FA4027A6}" type="slidenum">
              <a:rPr kumimoji="1" lang="ja-JP" altLang="en-US" smtClean="0"/>
              <a:t>33</a:t>
            </a:fld>
            <a:endParaRPr kumimoji="1" lang="ja-JP" altLang="en-US"/>
          </a:p>
        </p:txBody>
      </p:sp>
    </p:spTree>
    <p:extLst>
      <p:ext uri="{BB962C8B-B14F-4D97-AF65-F5344CB8AC3E}">
        <p14:creationId xmlns:p14="http://schemas.microsoft.com/office/powerpoint/2010/main" val="367844097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316881" y="365126"/>
            <a:ext cx="5563219" cy="733270"/>
          </a:xfrm>
        </p:spPr>
        <p:txBody>
          <a:bodyPr/>
          <a:lstStyle/>
          <a:p>
            <a:r>
              <a:rPr kumimoji="1" lang="en-US" altLang="ja-JP" dirty="0" smtClean="0"/>
              <a:t>Hough</a:t>
            </a:r>
            <a:r>
              <a:rPr kumimoji="1" lang="ja-JP" altLang="en-US" dirty="0" smtClean="0"/>
              <a:t>変換</a:t>
            </a:r>
            <a:endParaRPr kumimoji="1" lang="ja-JP" altLang="en-US" dirty="0"/>
          </a:p>
        </p:txBody>
      </p:sp>
      <p:sp>
        <p:nvSpPr>
          <p:cNvPr id="3" name="コンテンツ プレースホルダー 2"/>
          <p:cNvSpPr>
            <a:spLocks noGrp="1"/>
          </p:cNvSpPr>
          <p:nvPr>
            <p:ph idx="1"/>
          </p:nvPr>
        </p:nvSpPr>
        <p:spPr>
          <a:xfrm>
            <a:off x="316882" y="1343722"/>
            <a:ext cx="5495340" cy="5296829"/>
          </a:xfrm>
        </p:spPr>
        <p:txBody>
          <a:bodyPr>
            <a:normAutofit/>
          </a:bodyPr>
          <a:lstStyle/>
          <a:p>
            <a:pPr marL="0" indent="0">
              <a:lnSpc>
                <a:spcPct val="100000"/>
              </a:lnSpc>
              <a:spcBef>
                <a:spcPts val="600"/>
              </a:spcBef>
              <a:spcAft>
                <a:spcPts val="600"/>
              </a:spcAft>
              <a:buNone/>
            </a:pPr>
            <a:r>
              <a:rPr kumimoji="1" lang="ja-JP" altLang="en-US" sz="2400" dirty="0" smtClean="0"/>
              <a:t>入力 </a:t>
            </a:r>
            <a:r>
              <a:rPr kumimoji="1" lang="en-US" altLang="ja-JP" sz="2400" dirty="0" smtClean="0"/>
              <a:t>: </a:t>
            </a:r>
            <a:r>
              <a:rPr kumimoji="1" lang="ja-JP" altLang="en-US" sz="2400" dirty="0" smtClean="0"/>
              <a:t>画像</a:t>
            </a:r>
            <a:endParaRPr kumimoji="1" lang="en-US" altLang="ja-JP" sz="2400" dirty="0" smtClean="0"/>
          </a:p>
          <a:p>
            <a:pPr marL="0" indent="0">
              <a:lnSpc>
                <a:spcPct val="100000"/>
              </a:lnSpc>
              <a:spcBef>
                <a:spcPts val="600"/>
              </a:spcBef>
              <a:spcAft>
                <a:spcPts val="600"/>
              </a:spcAft>
              <a:buNone/>
            </a:pPr>
            <a:r>
              <a:rPr lang="ja-JP" altLang="en-US" sz="2400" dirty="0" smtClean="0"/>
              <a:t>出力</a:t>
            </a:r>
            <a:r>
              <a:rPr lang="en-US" altLang="ja-JP" sz="2400" dirty="0"/>
              <a:t> </a:t>
            </a:r>
            <a:r>
              <a:rPr lang="en-US" altLang="ja-JP" sz="2400" dirty="0" smtClean="0"/>
              <a:t>: </a:t>
            </a:r>
            <a:r>
              <a:rPr lang="ja-JP" altLang="en-US" sz="2400" dirty="0" smtClean="0"/>
              <a:t>エッジを通る直線群</a:t>
            </a:r>
            <a:endParaRPr lang="en-US" altLang="ja-JP" sz="2400" dirty="0" smtClean="0"/>
          </a:p>
          <a:p>
            <a:pPr marL="457200" indent="-457200">
              <a:lnSpc>
                <a:spcPct val="100000"/>
              </a:lnSpc>
              <a:spcBef>
                <a:spcPts val="600"/>
              </a:spcBef>
              <a:spcAft>
                <a:spcPts val="600"/>
              </a:spcAft>
              <a:buAutoNum type="arabicPeriod"/>
            </a:pPr>
            <a:r>
              <a:rPr kumimoji="1" lang="ja-JP" altLang="en-US" sz="2400" dirty="0" smtClean="0"/>
              <a:t>画像をエッジ画像へ変換</a:t>
            </a:r>
            <a:endParaRPr kumimoji="1" lang="en-US" altLang="ja-JP" sz="2400" dirty="0" smtClean="0"/>
          </a:p>
          <a:p>
            <a:pPr marL="457200" indent="-457200">
              <a:lnSpc>
                <a:spcPct val="100000"/>
              </a:lnSpc>
              <a:spcBef>
                <a:spcPts val="600"/>
              </a:spcBef>
              <a:spcAft>
                <a:spcPts val="600"/>
              </a:spcAft>
              <a:buAutoNum type="arabicPeriod"/>
            </a:pPr>
            <a:r>
              <a:rPr lang="ja-JP" altLang="en-US" sz="2400" dirty="0"/>
              <a:t>全</a:t>
            </a:r>
            <a:r>
              <a:rPr lang="ja-JP" altLang="en-US" sz="2400" dirty="0" smtClean="0"/>
              <a:t>て</a:t>
            </a:r>
            <a:r>
              <a:rPr lang="ja-JP" altLang="en-US" sz="2400" dirty="0"/>
              <a:t>の</a:t>
            </a:r>
            <a:r>
              <a:rPr lang="ja-JP" altLang="en-US" sz="2400" dirty="0" smtClean="0"/>
              <a:t>エッジ画素について</a:t>
            </a:r>
            <a:r>
              <a:rPr lang="en-US" altLang="ja-JP" sz="2400" dirty="0" smtClean="0"/>
              <a:t>…</a:t>
            </a:r>
          </a:p>
          <a:p>
            <a:pPr lvl="1">
              <a:lnSpc>
                <a:spcPct val="100000"/>
              </a:lnSpc>
              <a:spcBef>
                <a:spcPts val="600"/>
              </a:spcBef>
              <a:spcAft>
                <a:spcPts val="600"/>
              </a:spcAft>
            </a:pPr>
            <a:r>
              <a:rPr kumimoji="1" lang="ja-JP" altLang="en-US" sz="1800" dirty="0" smtClean="0"/>
              <a:t>エッジ画素を通る直線群は</a:t>
            </a:r>
            <a:r>
              <a:rPr lang="en-US" altLang="ja-JP" sz="1800" i="1" dirty="0" err="1" smtClean="0"/>
              <a:t>ρ</a:t>
            </a:r>
            <a:r>
              <a:rPr lang="en-US" altLang="ja-JP" sz="1800" i="1" dirty="0" err="1"/>
              <a:t>θ</a:t>
            </a:r>
            <a:r>
              <a:rPr kumimoji="1" lang="ja-JP" altLang="en-US" sz="1800" dirty="0" smtClean="0"/>
              <a:t>空間で正弦波に</a:t>
            </a:r>
            <a:endParaRPr kumimoji="1" lang="en-US" altLang="ja-JP" sz="1800" dirty="0" smtClean="0"/>
          </a:p>
          <a:p>
            <a:pPr lvl="1">
              <a:lnSpc>
                <a:spcPct val="100000"/>
              </a:lnSpc>
              <a:spcBef>
                <a:spcPts val="600"/>
              </a:spcBef>
              <a:spcAft>
                <a:spcPts val="600"/>
              </a:spcAft>
            </a:pPr>
            <a:r>
              <a:rPr lang="en-US" altLang="ja-JP" sz="1800" i="1" dirty="0" err="1"/>
              <a:t>ρθ</a:t>
            </a:r>
            <a:r>
              <a:rPr lang="ja-JP" altLang="en-US" sz="1800" dirty="0"/>
              <a:t>空間</a:t>
            </a:r>
            <a:r>
              <a:rPr lang="ja-JP" altLang="en-US" sz="1800" dirty="0" smtClean="0"/>
              <a:t>を小さなセルに分割し、その正弦波上のセルの値を</a:t>
            </a:r>
            <a:r>
              <a:rPr lang="en-US" altLang="ja-JP" sz="1800" dirty="0" smtClean="0"/>
              <a:t>1</a:t>
            </a:r>
            <a:r>
              <a:rPr lang="ja-JP" altLang="en-US" sz="1800" dirty="0"/>
              <a:t>プラス</a:t>
            </a:r>
            <a:r>
              <a:rPr lang="ja-JP" altLang="en-US" sz="1800" dirty="0" smtClean="0"/>
              <a:t>する（</a:t>
            </a:r>
            <a:r>
              <a:rPr lang="ja-JP" altLang="en-US" sz="1800" b="1" dirty="0" smtClean="0">
                <a:solidFill>
                  <a:srgbClr val="FF0000"/>
                </a:solidFill>
              </a:rPr>
              <a:t>投票</a:t>
            </a:r>
            <a:r>
              <a:rPr lang="ja-JP" altLang="en-US" sz="1800" dirty="0" smtClean="0"/>
              <a:t>）</a:t>
            </a:r>
            <a:endParaRPr kumimoji="1" lang="en-US" altLang="ja-JP" sz="2000" dirty="0" smtClean="0"/>
          </a:p>
          <a:p>
            <a:pPr marL="457200" indent="-457200">
              <a:lnSpc>
                <a:spcPct val="100000"/>
              </a:lnSpc>
              <a:spcBef>
                <a:spcPts val="600"/>
              </a:spcBef>
              <a:spcAft>
                <a:spcPts val="600"/>
              </a:spcAft>
              <a:buAutoNum type="arabicPeriod"/>
            </a:pPr>
            <a:r>
              <a:rPr lang="ja-JP" altLang="en-US" sz="2400" dirty="0" smtClean="0"/>
              <a:t>閾値より大きな</a:t>
            </a:r>
            <a:r>
              <a:rPr lang="en-US" altLang="ja-JP" sz="2400" i="1" dirty="0" err="1" smtClean="0"/>
              <a:t>ρθ</a:t>
            </a:r>
            <a:r>
              <a:rPr lang="en-US" altLang="ja-JP" sz="2400" i="1" dirty="0" smtClean="0"/>
              <a:t>-</a:t>
            </a:r>
            <a:r>
              <a:rPr lang="ja-JP" altLang="en-US" sz="2400" dirty="0" smtClean="0"/>
              <a:t>空間のセルを検索し，そのセルの現す直線を出力</a:t>
            </a:r>
            <a:endParaRPr lang="en-US" altLang="ja-JP" sz="2400" dirty="0" smtClean="0"/>
          </a:p>
          <a:p>
            <a:pPr lvl="1">
              <a:lnSpc>
                <a:spcPct val="100000"/>
              </a:lnSpc>
              <a:spcBef>
                <a:spcPts val="600"/>
              </a:spcBef>
              <a:spcAft>
                <a:spcPts val="600"/>
              </a:spcAft>
            </a:pPr>
            <a:r>
              <a:rPr kumimoji="1" lang="ja-JP" altLang="en-US" sz="2000" dirty="0"/>
              <a:t>直線</a:t>
            </a:r>
            <a:r>
              <a:rPr kumimoji="1" lang="ja-JP" altLang="en-US" sz="2000" dirty="0" smtClean="0"/>
              <a:t>は複数</a:t>
            </a:r>
            <a:r>
              <a:rPr kumimoji="1" lang="ja-JP" altLang="en-US" sz="2000" dirty="0"/>
              <a:t>発見</a:t>
            </a:r>
            <a:r>
              <a:rPr kumimoji="1" lang="ja-JP" altLang="en-US" sz="2000" dirty="0" smtClean="0"/>
              <a:t>される</a:t>
            </a:r>
            <a:endParaRPr kumimoji="1" lang="en-US" altLang="ja-JP" sz="2000" dirty="0" smtClean="0"/>
          </a:p>
          <a:p>
            <a:pPr lvl="1">
              <a:lnSpc>
                <a:spcPct val="100000"/>
              </a:lnSpc>
              <a:spcBef>
                <a:spcPts val="600"/>
              </a:spcBef>
              <a:spcAft>
                <a:spcPts val="600"/>
              </a:spcAft>
            </a:pPr>
            <a:endParaRPr kumimoji="1" lang="ja-JP" altLang="en-US" sz="2000" dirty="0"/>
          </a:p>
        </p:txBody>
      </p:sp>
      <p:pic>
        <p:nvPicPr>
          <p:cNvPr id="4" name="図 3"/>
          <p:cNvPicPr>
            <a:picLocks noChangeAspect="1"/>
          </p:cNvPicPr>
          <p:nvPr/>
        </p:nvPicPr>
        <p:blipFill rotWithShape="1">
          <a:blip r:embed="rId3"/>
          <a:srcRect t="56132" r="57944"/>
          <a:stretch/>
        </p:blipFill>
        <p:spPr>
          <a:xfrm>
            <a:off x="6634548" y="218214"/>
            <a:ext cx="1771650" cy="2522980"/>
          </a:xfrm>
          <a:prstGeom prst="rect">
            <a:avLst/>
          </a:prstGeom>
        </p:spPr>
      </p:pic>
      <p:pic>
        <p:nvPicPr>
          <p:cNvPr id="5" name="図 4"/>
          <p:cNvPicPr>
            <a:picLocks noChangeAspect="1"/>
          </p:cNvPicPr>
          <p:nvPr/>
        </p:nvPicPr>
        <p:blipFill rotWithShape="1">
          <a:blip r:embed="rId4">
            <a:extLst>
              <a:ext uri="{28A0092B-C50C-407E-A947-70E740481C1C}">
                <a14:useLocalDpi xmlns:a14="http://schemas.microsoft.com/office/drawing/2010/main" val="0"/>
              </a:ext>
            </a:extLst>
          </a:blip>
          <a:srcRect t="55862" r="59604"/>
          <a:stretch/>
        </p:blipFill>
        <p:spPr>
          <a:xfrm>
            <a:off x="9991413" y="3915616"/>
            <a:ext cx="1728971" cy="2519680"/>
          </a:xfrm>
          <a:prstGeom prst="rect">
            <a:avLst/>
          </a:prstGeom>
        </p:spPr>
      </p:pic>
      <p:sp>
        <p:nvSpPr>
          <p:cNvPr id="25" name="正方形/長方形 24"/>
          <p:cNvSpPr/>
          <p:nvPr/>
        </p:nvSpPr>
        <p:spPr>
          <a:xfrm>
            <a:off x="6634547" y="1298145"/>
            <a:ext cx="92075" cy="9207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正方形/長方形 30"/>
          <p:cNvSpPr/>
          <p:nvPr/>
        </p:nvSpPr>
        <p:spPr>
          <a:xfrm>
            <a:off x="6733607" y="1387731"/>
            <a:ext cx="92075" cy="9207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正方形/長方形 35"/>
          <p:cNvSpPr/>
          <p:nvPr/>
        </p:nvSpPr>
        <p:spPr>
          <a:xfrm>
            <a:off x="6832667" y="1479171"/>
            <a:ext cx="92075" cy="9207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正方形/長方形 39"/>
          <p:cNvSpPr/>
          <p:nvPr/>
        </p:nvSpPr>
        <p:spPr>
          <a:xfrm>
            <a:off x="7213667" y="1654431"/>
            <a:ext cx="92075" cy="9207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正方形/長方形 40"/>
          <p:cNvSpPr/>
          <p:nvPr/>
        </p:nvSpPr>
        <p:spPr>
          <a:xfrm>
            <a:off x="7404167" y="1745871"/>
            <a:ext cx="92075" cy="9207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正方形/長方形 41"/>
          <p:cNvSpPr/>
          <p:nvPr/>
        </p:nvSpPr>
        <p:spPr>
          <a:xfrm>
            <a:off x="7564187" y="1837311"/>
            <a:ext cx="92075" cy="9207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31" name="直線コネクタ 130"/>
          <p:cNvCxnSpPr/>
          <p:nvPr/>
        </p:nvCxnSpPr>
        <p:spPr>
          <a:xfrm>
            <a:off x="9991725" y="5048250"/>
            <a:ext cx="1728788" cy="93345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6" name="直線コネクタ 135"/>
          <p:cNvCxnSpPr/>
          <p:nvPr/>
        </p:nvCxnSpPr>
        <p:spPr>
          <a:xfrm flipV="1">
            <a:off x="10102850" y="3962400"/>
            <a:ext cx="1568450" cy="247015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5" name="正方形/長方形 74"/>
              <p:cNvSpPr/>
              <p:nvPr/>
            </p:nvSpPr>
            <p:spPr>
              <a:xfrm>
                <a:off x="11822915" y="1149350"/>
                <a:ext cx="435760"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400" i="1" dirty="0">
                          <a:latin typeface="Cambria Math" panose="02040503050406030204" pitchFamily="18" charset="0"/>
                          <a:cs typeface="Times New Roman" panose="02020603050405020304" pitchFamily="18" charset="0"/>
                        </a:rPr>
                        <m:t>𝜃</m:t>
                      </m:r>
                    </m:oMath>
                  </m:oMathPara>
                </a14:m>
                <a:endParaRPr lang="ja-JP" altLang="en-US" sz="2400" dirty="0"/>
              </a:p>
            </p:txBody>
          </p:sp>
        </mc:Choice>
        <mc:Fallback xmlns="">
          <p:sp>
            <p:nvSpPr>
              <p:cNvPr id="75" name="正方形/長方形 74"/>
              <p:cNvSpPr>
                <a:spLocks noRot="1" noChangeAspect="1" noMove="1" noResize="1" noEditPoints="1" noAdjustHandles="1" noChangeArrowheads="1" noChangeShapeType="1" noTextEdit="1"/>
              </p:cNvSpPr>
              <p:nvPr/>
            </p:nvSpPr>
            <p:spPr>
              <a:xfrm>
                <a:off x="11822915" y="1149350"/>
                <a:ext cx="435760" cy="461665"/>
              </a:xfrm>
              <a:prstGeom prst="rect">
                <a:avLst/>
              </a:prstGeom>
              <a:blipFill rotWithShape="0">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6" name="正方形/長方形 75"/>
              <p:cNvSpPr/>
              <p:nvPr/>
            </p:nvSpPr>
            <p:spPr>
              <a:xfrm>
                <a:off x="8536610" y="0"/>
                <a:ext cx="47275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800" i="1" dirty="0">
                          <a:latin typeface="Cambria Math" panose="02040503050406030204" pitchFamily="18" charset="0"/>
                          <a:cs typeface="Times New Roman" panose="02020603050405020304" pitchFamily="18" charset="0"/>
                        </a:rPr>
                        <m:t>𝜌</m:t>
                      </m:r>
                    </m:oMath>
                  </m:oMathPara>
                </a14:m>
                <a:endParaRPr lang="ja-JP" altLang="en-US" sz="2800" dirty="0"/>
              </a:p>
            </p:txBody>
          </p:sp>
        </mc:Choice>
        <mc:Fallback xmlns="">
          <p:sp>
            <p:nvSpPr>
              <p:cNvPr id="76" name="正方形/長方形 75"/>
              <p:cNvSpPr>
                <a:spLocks noRot="1" noChangeAspect="1" noMove="1" noResize="1" noEditPoints="1" noAdjustHandles="1" noChangeArrowheads="1" noChangeShapeType="1" noTextEdit="1"/>
              </p:cNvSpPr>
              <p:nvPr/>
            </p:nvSpPr>
            <p:spPr>
              <a:xfrm>
                <a:off x="8536610" y="0"/>
                <a:ext cx="472758" cy="523220"/>
              </a:xfrm>
              <a:prstGeom prst="rect">
                <a:avLst/>
              </a:prstGeom>
              <a:blipFill rotWithShape="0">
                <a:blip r:embed="rId6"/>
                <a:stretch>
                  <a:fillRect/>
                </a:stretch>
              </a:blipFill>
            </p:spPr>
            <p:txBody>
              <a:bodyPr/>
              <a:lstStyle/>
              <a:p>
                <a:r>
                  <a:rPr lang="ja-JP" altLang="en-US">
                    <a:noFill/>
                  </a:rPr>
                  <a:t> </a:t>
                </a:r>
              </a:p>
            </p:txBody>
          </p:sp>
        </mc:Fallback>
      </mc:AlternateContent>
      <p:grpSp>
        <p:nvGrpSpPr>
          <p:cNvPr id="11" name="グループ化 10"/>
          <p:cNvGrpSpPr/>
          <p:nvPr/>
        </p:nvGrpSpPr>
        <p:grpSpPr>
          <a:xfrm>
            <a:off x="8741842" y="262150"/>
            <a:ext cx="3219857" cy="2476073"/>
            <a:chOff x="8775700" y="267127"/>
            <a:chExt cx="3937000" cy="3027557"/>
          </a:xfrm>
        </p:grpSpPr>
        <p:cxnSp>
          <p:nvCxnSpPr>
            <p:cNvPr id="73" name="直線矢印コネクタ 72"/>
            <p:cNvCxnSpPr/>
            <p:nvPr/>
          </p:nvCxnSpPr>
          <p:spPr>
            <a:xfrm>
              <a:off x="8775700" y="1876185"/>
              <a:ext cx="3937000"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74" name="直線矢印コネクタ 73"/>
            <p:cNvCxnSpPr/>
            <p:nvPr/>
          </p:nvCxnSpPr>
          <p:spPr>
            <a:xfrm flipV="1">
              <a:off x="8998342" y="267127"/>
              <a:ext cx="0" cy="3027557"/>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sp>
        <p:nvSpPr>
          <p:cNvPr id="93" name="フリーフォーム 92"/>
          <p:cNvSpPr/>
          <p:nvPr/>
        </p:nvSpPr>
        <p:spPr>
          <a:xfrm flipV="1">
            <a:off x="6471654" y="4378953"/>
            <a:ext cx="3314601" cy="1524328"/>
          </a:xfrm>
          <a:custGeom>
            <a:avLst/>
            <a:gdLst>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48100" h="2047917">
                <a:moveTo>
                  <a:pt x="0" y="1038267"/>
                </a:moveTo>
                <a:cubicBezTo>
                  <a:pt x="160337" y="791410"/>
                  <a:pt x="219075" y="652504"/>
                  <a:pt x="314325" y="523917"/>
                </a:cubicBezTo>
                <a:cubicBezTo>
                  <a:pt x="409575" y="395330"/>
                  <a:pt x="660400" y="-4721"/>
                  <a:pt x="952500" y="42"/>
                </a:cubicBezTo>
                <a:cubicBezTo>
                  <a:pt x="1244600" y="4805"/>
                  <a:pt x="1490663" y="330242"/>
                  <a:pt x="1609725" y="514392"/>
                </a:cubicBezTo>
                <a:cubicBezTo>
                  <a:pt x="1728787" y="698542"/>
                  <a:pt x="1841500" y="895392"/>
                  <a:pt x="1933575" y="1028742"/>
                </a:cubicBezTo>
                <a:cubicBezTo>
                  <a:pt x="2025650" y="1162092"/>
                  <a:pt x="2133600" y="1404979"/>
                  <a:pt x="2238375" y="1543092"/>
                </a:cubicBezTo>
                <a:cubicBezTo>
                  <a:pt x="2343150" y="1681205"/>
                  <a:pt x="2581275" y="2047917"/>
                  <a:pt x="2867025" y="2047917"/>
                </a:cubicBezTo>
                <a:cubicBezTo>
                  <a:pt x="3152775" y="2047917"/>
                  <a:pt x="3402013" y="1724067"/>
                  <a:pt x="3533775" y="1543092"/>
                </a:cubicBezTo>
                <a:cubicBezTo>
                  <a:pt x="3665537" y="1362117"/>
                  <a:pt x="3772693" y="1206542"/>
                  <a:pt x="3848100" y="1038267"/>
                </a:cubicBezTo>
              </a:path>
            </a:pathLst>
          </a:custGeom>
          <a:noFill/>
          <a:ln w="4127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94" name="正方形/長方形 93"/>
              <p:cNvSpPr/>
              <p:nvPr/>
            </p:nvSpPr>
            <p:spPr>
              <a:xfrm>
                <a:off x="9531660" y="4701846"/>
                <a:ext cx="435760"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400" i="1" dirty="0">
                          <a:latin typeface="Cambria Math" panose="02040503050406030204" pitchFamily="18" charset="0"/>
                          <a:cs typeface="Times New Roman" panose="02020603050405020304" pitchFamily="18" charset="0"/>
                        </a:rPr>
                        <m:t>𝜃</m:t>
                      </m:r>
                    </m:oMath>
                  </m:oMathPara>
                </a14:m>
                <a:endParaRPr lang="ja-JP" altLang="en-US" sz="2400" dirty="0"/>
              </a:p>
            </p:txBody>
          </p:sp>
        </mc:Choice>
        <mc:Fallback xmlns="">
          <p:sp>
            <p:nvSpPr>
              <p:cNvPr id="94" name="正方形/長方形 93"/>
              <p:cNvSpPr>
                <a:spLocks noRot="1" noChangeAspect="1" noMove="1" noResize="1" noEditPoints="1" noAdjustHandles="1" noChangeArrowheads="1" noChangeShapeType="1" noTextEdit="1"/>
              </p:cNvSpPr>
              <p:nvPr/>
            </p:nvSpPr>
            <p:spPr>
              <a:xfrm>
                <a:off x="9531660" y="4701846"/>
                <a:ext cx="435760" cy="461665"/>
              </a:xfrm>
              <a:prstGeom prst="rect">
                <a:avLst/>
              </a:prstGeom>
              <a:blipFill rotWithShape="0">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5" name="正方形/長方形 94"/>
              <p:cNvSpPr/>
              <p:nvPr/>
            </p:nvSpPr>
            <p:spPr>
              <a:xfrm>
                <a:off x="6245355" y="3552496"/>
                <a:ext cx="47275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800" i="1" dirty="0">
                          <a:latin typeface="Cambria Math" panose="02040503050406030204" pitchFamily="18" charset="0"/>
                          <a:cs typeface="Times New Roman" panose="02020603050405020304" pitchFamily="18" charset="0"/>
                        </a:rPr>
                        <m:t>𝜌</m:t>
                      </m:r>
                    </m:oMath>
                  </m:oMathPara>
                </a14:m>
                <a:endParaRPr lang="ja-JP" altLang="en-US" sz="2800" dirty="0"/>
              </a:p>
            </p:txBody>
          </p:sp>
        </mc:Choice>
        <mc:Fallback xmlns="">
          <p:sp>
            <p:nvSpPr>
              <p:cNvPr id="95" name="正方形/長方形 94"/>
              <p:cNvSpPr>
                <a:spLocks noRot="1" noChangeAspect="1" noMove="1" noResize="1" noEditPoints="1" noAdjustHandles="1" noChangeArrowheads="1" noChangeShapeType="1" noTextEdit="1"/>
              </p:cNvSpPr>
              <p:nvPr/>
            </p:nvSpPr>
            <p:spPr>
              <a:xfrm>
                <a:off x="6245355" y="3552496"/>
                <a:ext cx="472758" cy="523220"/>
              </a:xfrm>
              <a:prstGeom prst="rect">
                <a:avLst/>
              </a:prstGeom>
              <a:blipFill rotWithShape="0">
                <a:blip r:embed="rId8"/>
                <a:stretch>
                  <a:fillRect/>
                </a:stretch>
              </a:blipFill>
            </p:spPr>
            <p:txBody>
              <a:bodyPr/>
              <a:lstStyle/>
              <a:p>
                <a:r>
                  <a:rPr lang="ja-JP" altLang="en-US">
                    <a:noFill/>
                  </a:rPr>
                  <a:t> </a:t>
                </a:r>
              </a:p>
            </p:txBody>
          </p:sp>
        </mc:Fallback>
      </mc:AlternateContent>
      <p:grpSp>
        <p:nvGrpSpPr>
          <p:cNvPr id="101" name="グループ化 100"/>
          <p:cNvGrpSpPr/>
          <p:nvPr/>
        </p:nvGrpSpPr>
        <p:grpSpPr>
          <a:xfrm>
            <a:off x="6450587" y="3814646"/>
            <a:ext cx="3219857" cy="2476073"/>
            <a:chOff x="8775700" y="267127"/>
            <a:chExt cx="3937000" cy="3027557"/>
          </a:xfrm>
        </p:grpSpPr>
        <p:cxnSp>
          <p:nvCxnSpPr>
            <p:cNvPr id="102" name="直線矢印コネクタ 101"/>
            <p:cNvCxnSpPr/>
            <p:nvPr/>
          </p:nvCxnSpPr>
          <p:spPr>
            <a:xfrm>
              <a:off x="8775700" y="1876185"/>
              <a:ext cx="3937000"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08" name="直線矢印コネクタ 107"/>
            <p:cNvCxnSpPr/>
            <p:nvPr/>
          </p:nvCxnSpPr>
          <p:spPr>
            <a:xfrm flipV="1">
              <a:off x="8998342" y="267127"/>
              <a:ext cx="0" cy="3027557"/>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sp>
        <p:nvSpPr>
          <p:cNvPr id="113" name="フリーフォーム 112"/>
          <p:cNvSpPr/>
          <p:nvPr/>
        </p:nvSpPr>
        <p:spPr>
          <a:xfrm flipV="1">
            <a:off x="6193130" y="3921753"/>
            <a:ext cx="3314601" cy="2449239"/>
          </a:xfrm>
          <a:custGeom>
            <a:avLst/>
            <a:gdLst>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48100" h="2047917">
                <a:moveTo>
                  <a:pt x="0" y="1038267"/>
                </a:moveTo>
                <a:cubicBezTo>
                  <a:pt x="160337" y="791410"/>
                  <a:pt x="219075" y="652504"/>
                  <a:pt x="314325" y="523917"/>
                </a:cubicBezTo>
                <a:cubicBezTo>
                  <a:pt x="409575" y="395330"/>
                  <a:pt x="660400" y="-4721"/>
                  <a:pt x="952500" y="42"/>
                </a:cubicBezTo>
                <a:cubicBezTo>
                  <a:pt x="1244600" y="4805"/>
                  <a:pt x="1490663" y="330242"/>
                  <a:pt x="1609725" y="514392"/>
                </a:cubicBezTo>
                <a:cubicBezTo>
                  <a:pt x="1728787" y="698542"/>
                  <a:pt x="1841500" y="895392"/>
                  <a:pt x="1933575" y="1028742"/>
                </a:cubicBezTo>
                <a:cubicBezTo>
                  <a:pt x="2025650" y="1162092"/>
                  <a:pt x="2133600" y="1404979"/>
                  <a:pt x="2238375" y="1543092"/>
                </a:cubicBezTo>
                <a:cubicBezTo>
                  <a:pt x="2343150" y="1681205"/>
                  <a:pt x="2581275" y="2047917"/>
                  <a:pt x="2867025" y="2047917"/>
                </a:cubicBezTo>
                <a:cubicBezTo>
                  <a:pt x="3152775" y="2047917"/>
                  <a:pt x="3402013" y="1724067"/>
                  <a:pt x="3533775" y="1543092"/>
                </a:cubicBezTo>
                <a:cubicBezTo>
                  <a:pt x="3665537" y="1362117"/>
                  <a:pt x="3772693" y="1206542"/>
                  <a:pt x="3848100" y="1038267"/>
                </a:cubicBezTo>
              </a:path>
            </a:pathLst>
          </a:custGeom>
          <a:noFill/>
          <a:ln w="4127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4" name="フリーフォーム 113"/>
          <p:cNvSpPr/>
          <p:nvPr/>
        </p:nvSpPr>
        <p:spPr>
          <a:xfrm flipV="1">
            <a:off x="6366551" y="4340224"/>
            <a:ext cx="3314601" cy="1518715"/>
          </a:xfrm>
          <a:custGeom>
            <a:avLst/>
            <a:gdLst>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48100" h="2047917">
                <a:moveTo>
                  <a:pt x="0" y="1038267"/>
                </a:moveTo>
                <a:cubicBezTo>
                  <a:pt x="160337" y="791410"/>
                  <a:pt x="219075" y="652504"/>
                  <a:pt x="314325" y="523917"/>
                </a:cubicBezTo>
                <a:cubicBezTo>
                  <a:pt x="409575" y="395330"/>
                  <a:pt x="660400" y="-4721"/>
                  <a:pt x="952500" y="42"/>
                </a:cubicBezTo>
                <a:cubicBezTo>
                  <a:pt x="1244600" y="4805"/>
                  <a:pt x="1490663" y="330242"/>
                  <a:pt x="1609725" y="514392"/>
                </a:cubicBezTo>
                <a:cubicBezTo>
                  <a:pt x="1728787" y="698542"/>
                  <a:pt x="1841500" y="895392"/>
                  <a:pt x="1933575" y="1028742"/>
                </a:cubicBezTo>
                <a:cubicBezTo>
                  <a:pt x="2025650" y="1162092"/>
                  <a:pt x="2133600" y="1404979"/>
                  <a:pt x="2238375" y="1543092"/>
                </a:cubicBezTo>
                <a:cubicBezTo>
                  <a:pt x="2343150" y="1681205"/>
                  <a:pt x="2581275" y="2047917"/>
                  <a:pt x="2867025" y="2047917"/>
                </a:cubicBezTo>
                <a:cubicBezTo>
                  <a:pt x="3152775" y="2047917"/>
                  <a:pt x="3402013" y="1724067"/>
                  <a:pt x="3533775" y="1543092"/>
                </a:cubicBezTo>
                <a:cubicBezTo>
                  <a:pt x="3665537" y="1362117"/>
                  <a:pt x="3772693" y="1206542"/>
                  <a:pt x="3848100" y="1038267"/>
                </a:cubicBezTo>
              </a:path>
            </a:pathLst>
          </a:custGeom>
          <a:noFill/>
          <a:ln w="4127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5" name="フリーフォーム 114"/>
          <p:cNvSpPr/>
          <p:nvPr/>
        </p:nvSpPr>
        <p:spPr>
          <a:xfrm flipV="1">
            <a:off x="6067006" y="3501337"/>
            <a:ext cx="3314601" cy="3258535"/>
          </a:xfrm>
          <a:custGeom>
            <a:avLst/>
            <a:gdLst>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48100" h="2047917">
                <a:moveTo>
                  <a:pt x="0" y="1038267"/>
                </a:moveTo>
                <a:cubicBezTo>
                  <a:pt x="160337" y="791410"/>
                  <a:pt x="219075" y="652504"/>
                  <a:pt x="314325" y="523917"/>
                </a:cubicBezTo>
                <a:cubicBezTo>
                  <a:pt x="409575" y="395330"/>
                  <a:pt x="660400" y="-4721"/>
                  <a:pt x="952500" y="42"/>
                </a:cubicBezTo>
                <a:cubicBezTo>
                  <a:pt x="1244600" y="4805"/>
                  <a:pt x="1490663" y="330242"/>
                  <a:pt x="1609725" y="514392"/>
                </a:cubicBezTo>
                <a:cubicBezTo>
                  <a:pt x="1728787" y="698542"/>
                  <a:pt x="1841500" y="895392"/>
                  <a:pt x="1933575" y="1028742"/>
                </a:cubicBezTo>
                <a:cubicBezTo>
                  <a:pt x="2025650" y="1162092"/>
                  <a:pt x="2133600" y="1404979"/>
                  <a:pt x="2238375" y="1543092"/>
                </a:cubicBezTo>
                <a:cubicBezTo>
                  <a:pt x="2343150" y="1681205"/>
                  <a:pt x="2581275" y="2047917"/>
                  <a:pt x="2867025" y="2047917"/>
                </a:cubicBezTo>
                <a:cubicBezTo>
                  <a:pt x="3152775" y="2047917"/>
                  <a:pt x="3402013" y="1724067"/>
                  <a:pt x="3533775" y="1543092"/>
                </a:cubicBezTo>
                <a:cubicBezTo>
                  <a:pt x="3665537" y="1362117"/>
                  <a:pt x="3772693" y="1206542"/>
                  <a:pt x="3848100" y="1038267"/>
                </a:cubicBezTo>
              </a:path>
            </a:pathLst>
          </a:custGeom>
          <a:noFill/>
          <a:ln w="4127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6" name="円/楕円 115"/>
          <p:cNvSpPr/>
          <p:nvPr/>
        </p:nvSpPr>
        <p:spPr>
          <a:xfrm>
            <a:off x="7647132" y="4634346"/>
            <a:ext cx="177800" cy="1778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7" name="円/楕円 116"/>
          <p:cNvSpPr/>
          <p:nvPr/>
        </p:nvSpPr>
        <p:spPr>
          <a:xfrm>
            <a:off x="9103591" y="4368223"/>
            <a:ext cx="177800" cy="1778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1" name="フリーフォーム 120"/>
          <p:cNvSpPr/>
          <p:nvPr/>
        </p:nvSpPr>
        <p:spPr>
          <a:xfrm>
            <a:off x="8599343" y="600073"/>
            <a:ext cx="3297283" cy="1828800"/>
          </a:xfrm>
          <a:custGeom>
            <a:avLst/>
            <a:gdLst>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48100" h="2047917">
                <a:moveTo>
                  <a:pt x="0" y="1038267"/>
                </a:moveTo>
                <a:cubicBezTo>
                  <a:pt x="160337" y="791410"/>
                  <a:pt x="219075" y="652504"/>
                  <a:pt x="314325" y="523917"/>
                </a:cubicBezTo>
                <a:cubicBezTo>
                  <a:pt x="409575" y="395330"/>
                  <a:pt x="660400" y="-4721"/>
                  <a:pt x="952500" y="42"/>
                </a:cubicBezTo>
                <a:cubicBezTo>
                  <a:pt x="1244600" y="4805"/>
                  <a:pt x="1490663" y="330242"/>
                  <a:pt x="1609725" y="514392"/>
                </a:cubicBezTo>
                <a:cubicBezTo>
                  <a:pt x="1728787" y="698542"/>
                  <a:pt x="1841500" y="895392"/>
                  <a:pt x="1933575" y="1028742"/>
                </a:cubicBezTo>
                <a:cubicBezTo>
                  <a:pt x="2025650" y="1162092"/>
                  <a:pt x="2133600" y="1404979"/>
                  <a:pt x="2238375" y="1543092"/>
                </a:cubicBezTo>
                <a:cubicBezTo>
                  <a:pt x="2343150" y="1681205"/>
                  <a:pt x="2581275" y="2047917"/>
                  <a:pt x="2867025" y="2047917"/>
                </a:cubicBezTo>
                <a:cubicBezTo>
                  <a:pt x="3152775" y="2047917"/>
                  <a:pt x="3402013" y="1724067"/>
                  <a:pt x="3533775" y="1543092"/>
                </a:cubicBezTo>
                <a:cubicBezTo>
                  <a:pt x="3665537" y="1362117"/>
                  <a:pt x="3772693" y="1206542"/>
                  <a:pt x="3848100" y="1038267"/>
                </a:cubicBezTo>
              </a:path>
            </a:pathLst>
          </a:custGeom>
          <a:noFill/>
          <a:ln w="4127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2" name="フリーフォーム 121"/>
          <p:cNvSpPr/>
          <p:nvPr/>
        </p:nvSpPr>
        <p:spPr>
          <a:xfrm>
            <a:off x="8662990" y="842962"/>
            <a:ext cx="3314601" cy="1314449"/>
          </a:xfrm>
          <a:custGeom>
            <a:avLst/>
            <a:gdLst>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48100" h="2047917">
                <a:moveTo>
                  <a:pt x="0" y="1038267"/>
                </a:moveTo>
                <a:cubicBezTo>
                  <a:pt x="160337" y="791410"/>
                  <a:pt x="219075" y="652504"/>
                  <a:pt x="314325" y="523917"/>
                </a:cubicBezTo>
                <a:cubicBezTo>
                  <a:pt x="409575" y="395330"/>
                  <a:pt x="660400" y="-4721"/>
                  <a:pt x="952500" y="42"/>
                </a:cubicBezTo>
                <a:cubicBezTo>
                  <a:pt x="1244600" y="4805"/>
                  <a:pt x="1490663" y="330242"/>
                  <a:pt x="1609725" y="514392"/>
                </a:cubicBezTo>
                <a:cubicBezTo>
                  <a:pt x="1728787" y="698542"/>
                  <a:pt x="1841500" y="895392"/>
                  <a:pt x="1933575" y="1028742"/>
                </a:cubicBezTo>
                <a:cubicBezTo>
                  <a:pt x="2025650" y="1162092"/>
                  <a:pt x="2133600" y="1404979"/>
                  <a:pt x="2238375" y="1543092"/>
                </a:cubicBezTo>
                <a:cubicBezTo>
                  <a:pt x="2343150" y="1681205"/>
                  <a:pt x="2581275" y="2047917"/>
                  <a:pt x="2867025" y="2047917"/>
                </a:cubicBezTo>
                <a:cubicBezTo>
                  <a:pt x="3152775" y="2047917"/>
                  <a:pt x="3402013" y="1724067"/>
                  <a:pt x="3533775" y="1543092"/>
                </a:cubicBezTo>
                <a:cubicBezTo>
                  <a:pt x="3665537" y="1362117"/>
                  <a:pt x="3772693" y="1206542"/>
                  <a:pt x="3848100" y="1038267"/>
                </a:cubicBezTo>
              </a:path>
            </a:pathLst>
          </a:custGeom>
          <a:noFill/>
          <a:ln w="4127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3" name="フリーフォーム 122"/>
          <p:cNvSpPr/>
          <p:nvPr/>
        </p:nvSpPr>
        <p:spPr>
          <a:xfrm>
            <a:off x="8520113" y="195262"/>
            <a:ext cx="3314601" cy="2609849"/>
          </a:xfrm>
          <a:custGeom>
            <a:avLst/>
            <a:gdLst>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48100" h="2047917">
                <a:moveTo>
                  <a:pt x="0" y="1038267"/>
                </a:moveTo>
                <a:cubicBezTo>
                  <a:pt x="160337" y="791410"/>
                  <a:pt x="219075" y="652504"/>
                  <a:pt x="314325" y="523917"/>
                </a:cubicBezTo>
                <a:cubicBezTo>
                  <a:pt x="409575" y="395330"/>
                  <a:pt x="660400" y="-4721"/>
                  <a:pt x="952500" y="42"/>
                </a:cubicBezTo>
                <a:cubicBezTo>
                  <a:pt x="1244600" y="4805"/>
                  <a:pt x="1490663" y="330242"/>
                  <a:pt x="1609725" y="514392"/>
                </a:cubicBezTo>
                <a:cubicBezTo>
                  <a:pt x="1728787" y="698542"/>
                  <a:pt x="1841500" y="895392"/>
                  <a:pt x="1933575" y="1028742"/>
                </a:cubicBezTo>
                <a:cubicBezTo>
                  <a:pt x="2025650" y="1162092"/>
                  <a:pt x="2133600" y="1404979"/>
                  <a:pt x="2238375" y="1543092"/>
                </a:cubicBezTo>
                <a:cubicBezTo>
                  <a:pt x="2343150" y="1681205"/>
                  <a:pt x="2581275" y="2047917"/>
                  <a:pt x="2867025" y="2047917"/>
                </a:cubicBezTo>
                <a:cubicBezTo>
                  <a:pt x="3152775" y="2047917"/>
                  <a:pt x="3402013" y="1724067"/>
                  <a:pt x="3533775" y="1543092"/>
                </a:cubicBezTo>
                <a:cubicBezTo>
                  <a:pt x="3665537" y="1362117"/>
                  <a:pt x="3772693" y="1206542"/>
                  <a:pt x="3848100" y="1038267"/>
                </a:cubicBezTo>
              </a:path>
            </a:pathLst>
          </a:custGeom>
          <a:noFill/>
          <a:ln w="4127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4" name="フリーフォーム 123"/>
          <p:cNvSpPr/>
          <p:nvPr/>
        </p:nvSpPr>
        <p:spPr>
          <a:xfrm>
            <a:off x="8851755" y="1067073"/>
            <a:ext cx="3297284" cy="929131"/>
          </a:xfrm>
          <a:custGeom>
            <a:avLst/>
            <a:gdLst>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48100" h="2047917">
                <a:moveTo>
                  <a:pt x="0" y="1038267"/>
                </a:moveTo>
                <a:cubicBezTo>
                  <a:pt x="160337" y="791410"/>
                  <a:pt x="219075" y="652504"/>
                  <a:pt x="314325" y="523917"/>
                </a:cubicBezTo>
                <a:cubicBezTo>
                  <a:pt x="409575" y="395330"/>
                  <a:pt x="660400" y="-4721"/>
                  <a:pt x="952500" y="42"/>
                </a:cubicBezTo>
                <a:cubicBezTo>
                  <a:pt x="1244600" y="4805"/>
                  <a:pt x="1490663" y="330242"/>
                  <a:pt x="1609725" y="514392"/>
                </a:cubicBezTo>
                <a:cubicBezTo>
                  <a:pt x="1728787" y="698542"/>
                  <a:pt x="1841500" y="895392"/>
                  <a:pt x="1933575" y="1028742"/>
                </a:cubicBezTo>
                <a:cubicBezTo>
                  <a:pt x="2025650" y="1162092"/>
                  <a:pt x="2133600" y="1404979"/>
                  <a:pt x="2238375" y="1543092"/>
                </a:cubicBezTo>
                <a:cubicBezTo>
                  <a:pt x="2343150" y="1681205"/>
                  <a:pt x="2581275" y="2047917"/>
                  <a:pt x="2867025" y="2047917"/>
                </a:cubicBezTo>
                <a:cubicBezTo>
                  <a:pt x="3152775" y="2047917"/>
                  <a:pt x="3402013" y="1724067"/>
                  <a:pt x="3533775" y="1543092"/>
                </a:cubicBezTo>
                <a:cubicBezTo>
                  <a:pt x="3665537" y="1362117"/>
                  <a:pt x="3772693" y="1206542"/>
                  <a:pt x="3848100" y="1038267"/>
                </a:cubicBezTo>
              </a:path>
            </a:pathLst>
          </a:custGeom>
          <a:noFill/>
          <a:ln w="4127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5" name="フリーフォーム 124"/>
          <p:cNvSpPr/>
          <p:nvPr/>
        </p:nvSpPr>
        <p:spPr>
          <a:xfrm>
            <a:off x="6287943" y="4168773"/>
            <a:ext cx="3297283" cy="1828800"/>
          </a:xfrm>
          <a:custGeom>
            <a:avLst/>
            <a:gdLst>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48100" h="2047917">
                <a:moveTo>
                  <a:pt x="0" y="1038267"/>
                </a:moveTo>
                <a:cubicBezTo>
                  <a:pt x="160337" y="791410"/>
                  <a:pt x="219075" y="652504"/>
                  <a:pt x="314325" y="523917"/>
                </a:cubicBezTo>
                <a:cubicBezTo>
                  <a:pt x="409575" y="395330"/>
                  <a:pt x="660400" y="-4721"/>
                  <a:pt x="952500" y="42"/>
                </a:cubicBezTo>
                <a:cubicBezTo>
                  <a:pt x="1244600" y="4805"/>
                  <a:pt x="1490663" y="330242"/>
                  <a:pt x="1609725" y="514392"/>
                </a:cubicBezTo>
                <a:cubicBezTo>
                  <a:pt x="1728787" y="698542"/>
                  <a:pt x="1841500" y="895392"/>
                  <a:pt x="1933575" y="1028742"/>
                </a:cubicBezTo>
                <a:cubicBezTo>
                  <a:pt x="2025650" y="1162092"/>
                  <a:pt x="2133600" y="1404979"/>
                  <a:pt x="2238375" y="1543092"/>
                </a:cubicBezTo>
                <a:cubicBezTo>
                  <a:pt x="2343150" y="1681205"/>
                  <a:pt x="2581275" y="2047917"/>
                  <a:pt x="2867025" y="2047917"/>
                </a:cubicBezTo>
                <a:cubicBezTo>
                  <a:pt x="3152775" y="2047917"/>
                  <a:pt x="3402013" y="1724067"/>
                  <a:pt x="3533775" y="1543092"/>
                </a:cubicBezTo>
                <a:cubicBezTo>
                  <a:pt x="3665537" y="1362117"/>
                  <a:pt x="3772693" y="1206542"/>
                  <a:pt x="3848100" y="1038267"/>
                </a:cubicBezTo>
              </a:path>
            </a:pathLst>
          </a:custGeom>
          <a:noFill/>
          <a:ln w="4127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6" name="フリーフォーム 125"/>
          <p:cNvSpPr/>
          <p:nvPr/>
        </p:nvSpPr>
        <p:spPr>
          <a:xfrm>
            <a:off x="6351590" y="4411662"/>
            <a:ext cx="3314601" cy="1314449"/>
          </a:xfrm>
          <a:custGeom>
            <a:avLst/>
            <a:gdLst>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48100" h="2047917">
                <a:moveTo>
                  <a:pt x="0" y="1038267"/>
                </a:moveTo>
                <a:cubicBezTo>
                  <a:pt x="160337" y="791410"/>
                  <a:pt x="219075" y="652504"/>
                  <a:pt x="314325" y="523917"/>
                </a:cubicBezTo>
                <a:cubicBezTo>
                  <a:pt x="409575" y="395330"/>
                  <a:pt x="660400" y="-4721"/>
                  <a:pt x="952500" y="42"/>
                </a:cubicBezTo>
                <a:cubicBezTo>
                  <a:pt x="1244600" y="4805"/>
                  <a:pt x="1490663" y="330242"/>
                  <a:pt x="1609725" y="514392"/>
                </a:cubicBezTo>
                <a:cubicBezTo>
                  <a:pt x="1728787" y="698542"/>
                  <a:pt x="1841500" y="895392"/>
                  <a:pt x="1933575" y="1028742"/>
                </a:cubicBezTo>
                <a:cubicBezTo>
                  <a:pt x="2025650" y="1162092"/>
                  <a:pt x="2133600" y="1404979"/>
                  <a:pt x="2238375" y="1543092"/>
                </a:cubicBezTo>
                <a:cubicBezTo>
                  <a:pt x="2343150" y="1681205"/>
                  <a:pt x="2581275" y="2047917"/>
                  <a:pt x="2867025" y="2047917"/>
                </a:cubicBezTo>
                <a:cubicBezTo>
                  <a:pt x="3152775" y="2047917"/>
                  <a:pt x="3402013" y="1724067"/>
                  <a:pt x="3533775" y="1543092"/>
                </a:cubicBezTo>
                <a:cubicBezTo>
                  <a:pt x="3665537" y="1362117"/>
                  <a:pt x="3772693" y="1206542"/>
                  <a:pt x="3848100" y="1038267"/>
                </a:cubicBezTo>
              </a:path>
            </a:pathLst>
          </a:custGeom>
          <a:noFill/>
          <a:ln w="4127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7" name="フリーフォーム 126"/>
          <p:cNvSpPr/>
          <p:nvPr/>
        </p:nvSpPr>
        <p:spPr>
          <a:xfrm>
            <a:off x="6208713" y="3763962"/>
            <a:ext cx="3314601" cy="2609849"/>
          </a:xfrm>
          <a:custGeom>
            <a:avLst/>
            <a:gdLst>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48100" h="2047917">
                <a:moveTo>
                  <a:pt x="0" y="1038267"/>
                </a:moveTo>
                <a:cubicBezTo>
                  <a:pt x="160337" y="791410"/>
                  <a:pt x="219075" y="652504"/>
                  <a:pt x="314325" y="523917"/>
                </a:cubicBezTo>
                <a:cubicBezTo>
                  <a:pt x="409575" y="395330"/>
                  <a:pt x="660400" y="-4721"/>
                  <a:pt x="952500" y="42"/>
                </a:cubicBezTo>
                <a:cubicBezTo>
                  <a:pt x="1244600" y="4805"/>
                  <a:pt x="1490663" y="330242"/>
                  <a:pt x="1609725" y="514392"/>
                </a:cubicBezTo>
                <a:cubicBezTo>
                  <a:pt x="1728787" y="698542"/>
                  <a:pt x="1841500" y="895392"/>
                  <a:pt x="1933575" y="1028742"/>
                </a:cubicBezTo>
                <a:cubicBezTo>
                  <a:pt x="2025650" y="1162092"/>
                  <a:pt x="2133600" y="1404979"/>
                  <a:pt x="2238375" y="1543092"/>
                </a:cubicBezTo>
                <a:cubicBezTo>
                  <a:pt x="2343150" y="1681205"/>
                  <a:pt x="2581275" y="2047917"/>
                  <a:pt x="2867025" y="2047917"/>
                </a:cubicBezTo>
                <a:cubicBezTo>
                  <a:pt x="3152775" y="2047917"/>
                  <a:pt x="3402013" y="1724067"/>
                  <a:pt x="3533775" y="1543092"/>
                </a:cubicBezTo>
                <a:cubicBezTo>
                  <a:pt x="3665537" y="1362117"/>
                  <a:pt x="3772693" y="1206542"/>
                  <a:pt x="3848100" y="1038267"/>
                </a:cubicBezTo>
              </a:path>
            </a:pathLst>
          </a:custGeom>
          <a:noFill/>
          <a:ln w="4127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8" name="フリーフォーム 127"/>
          <p:cNvSpPr/>
          <p:nvPr/>
        </p:nvSpPr>
        <p:spPr>
          <a:xfrm>
            <a:off x="6540355" y="4635773"/>
            <a:ext cx="3297284" cy="929131"/>
          </a:xfrm>
          <a:custGeom>
            <a:avLst/>
            <a:gdLst>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48100" h="2047917">
                <a:moveTo>
                  <a:pt x="0" y="1038267"/>
                </a:moveTo>
                <a:cubicBezTo>
                  <a:pt x="160337" y="791410"/>
                  <a:pt x="219075" y="652504"/>
                  <a:pt x="314325" y="523917"/>
                </a:cubicBezTo>
                <a:cubicBezTo>
                  <a:pt x="409575" y="395330"/>
                  <a:pt x="660400" y="-4721"/>
                  <a:pt x="952500" y="42"/>
                </a:cubicBezTo>
                <a:cubicBezTo>
                  <a:pt x="1244600" y="4805"/>
                  <a:pt x="1490663" y="330242"/>
                  <a:pt x="1609725" y="514392"/>
                </a:cubicBezTo>
                <a:cubicBezTo>
                  <a:pt x="1728787" y="698542"/>
                  <a:pt x="1841500" y="895392"/>
                  <a:pt x="1933575" y="1028742"/>
                </a:cubicBezTo>
                <a:cubicBezTo>
                  <a:pt x="2025650" y="1162092"/>
                  <a:pt x="2133600" y="1404979"/>
                  <a:pt x="2238375" y="1543092"/>
                </a:cubicBezTo>
                <a:cubicBezTo>
                  <a:pt x="2343150" y="1681205"/>
                  <a:pt x="2581275" y="2047917"/>
                  <a:pt x="2867025" y="2047917"/>
                </a:cubicBezTo>
                <a:cubicBezTo>
                  <a:pt x="3152775" y="2047917"/>
                  <a:pt x="3402013" y="1724067"/>
                  <a:pt x="3533775" y="1543092"/>
                </a:cubicBezTo>
                <a:cubicBezTo>
                  <a:pt x="3665537" y="1362117"/>
                  <a:pt x="3772693" y="1206542"/>
                  <a:pt x="3848100" y="1038267"/>
                </a:cubicBezTo>
              </a:path>
            </a:pathLst>
          </a:custGeom>
          <a:noFill/>
          <a:ln w="4127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スライド番号プレースホルダー 5"/>
          <p:cNvSpPr>
            <a:spLocks noGrp="1"/>
          </p:cNvSpPr>
          <p:nvPr>
            <p:ph type="sldNum" sz="quarter" idx="12"/>
          </p:nvPr>
        </p:nvSpPr>
        <p:spPr/>
        <p:txBody>
          <a:bodyPr/>
          <a:lstStyle/>
          <a:p>
            <a:fld id="{F35DE295-420C-4265-BE54-AE59FA4027A6}" type="slidenum">
              <a:rPr kumimoji="1" lang="ja-JP" altLang="en-US" smtClean="0"/>
              <a:t>34</a:t>
            </a:fld>
            <a:endParaRPr kumimoji="1" lang="ja-JP" altLang="en-US"/>
          </a:p>
        </p:txBody>
      </p:sp>
    </p:spTree>
    <p:extLst>
      <p:ext uri="{BB962C8B-B14F-4D97-AF65-F5344CB8AC3E}">
        <p14:creationId xmlns:p14="http://schemas.microsoft.com/office/powerpoint/2010/main" val="3981730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6"/>
                                        </p:tgtEl>
                                        <p:attrNameLst>
                                          <p:attrName>style.visibility</p:attrName>
                                        </p:attrNameLst>
                                      </p:cBhvr>
                                      <p:to>
                                        <p:strVal val="visible"/>
                                      </p:to>
                                    </p:set>
                                    <p:animEffect transition="in" filter="fade">
                                      <p:cBhvr>
                                        <p:cTn id="7" dur="250"/>
                                        <p:tgtEl>
                                          <p:spTgt spid="1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7"/>
                                        </p:tgtEl>
                                        <p:attrNameLst>
                                          <p:attrName>style.visibility</p:attrName>
                                        </p:attrNameLst>
                                      </p:cBhvr>
                                      <p:to>
                                        <p:strVal val="visible"/>
                                      </p:to>
                                    </p:set>
                                    <p:animEffect transition="in" filter="fade">
                                      <p:cBhvr>
                                        <p:cTn id="12" dur="250"/>
                                        <p:tgtEl>
                                          <p:spTgt spid="1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 grpId="0" animBg="1"/>
      <p:bldP spid="117"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73636" y="292390"/>
            <a:ext cx="10943401" cy="733270"/>
          </a:xfrm>
        </p:spPr>
        <p:txBody>
          <a:bodyPr>
            <a:normAutofit/>
          </a:bodyPr>
          <a:lstStyle/>
          <a:p>
            <a:r>
              <a:rPr kumimoji="1" lang="en-US" altLang="ja-JP" sz="3600" dirty="0" smtClean="0"/>
              <a:t>Hough</a:t>
            </a:r>
            <a:r>
              <a:rPr kumimoji="1" lang="ja-JP" altLang="en-US" sz="3600" dirty="0" smtClean="0"/>
              <a:t>変換で円を検出する</a:t>
            </a:r>
            <a:endParaRPr kumimoji="1" lang="ja-JP" altLang="en-US" sz="3600" dirty="0"/>
          </a:p>
        </p:txBody>
      </p:sp>
      <p:sp>
        <p:nvSpPr>
          <p:cNvPr id="3" name="コンテンツ プレースホルダー 2"/>
          <p:cNvSpPr>
            <a:spLocks noGrp="1"/>
          </p:cNvSpPr>
          <p:nvPr>
            <p:ph idx="1"/>
          </p:nvPr>
        </p:nvSpPr>
        <p:spPr>
          <a:xfrm>
            <a:off x="673636" y="1270986"/>
            <a:ext cx="10943401" cy="5296829"/>
          </a:xfrm>
        </p:spPr>
        <p:txBody>
          <a:bodyPr/>
          <a:lstStyle/>
          <a:p>
            <a:r>
              <a:rPr kumimoji="1" lang="ja-JP" altLang="en-US" dirty="0" smtClean="0"/>
              <a:t>直線と</a:t>
            </a:r>
            <a:r>
              <a:rPr lang="ja-JP" altLang="en-US" dirty="0" smtClean="0"/>
              <a:t>ほぼ</a:t>
            </a:r>
            <a:r>
              <a:rPr lang="ja-JP" altLang="en-US" dirty="0"/>
              <a:t>同</a:t>
            </a:r>
            <a:r>
              <a:rPr lang="ja-JP" altLang="en-US" dirty="0" smtClean="0"/>
              <a:t>じ</a:t>
            </a:r>
            <a:r>
              <a:rPr kumimoji="1" lang="ja-JP" altLang="en-US" dirty="0" smtClean="0"/>
              <a:t>方法で検出可能</a:t>
            </a:r>
            <a:endParaRPr kumimoji="1" lang="en-US" altLang="ja-JP" dirty="0" smtClean="0"/>
          </a:p>
          <a:p>
            <a:endParaRPr kumimoji="1" lang="en-US" altLang="ja-JP" dirty="0" smtClean="0"/>
          </a:p>
          <a:p>
            <a:endParaRPr lang="en-US" altLang="ja-JP" dirty="0"/>
          </a:p>
          <a:p>
            <a:endParaRPr kumimoji="1" lang="ja-JP" altLang="en-US" dirty="0"/>
          </a:p>
        </p:txBody>
      </p:sp>
      <p:sp>
        <p:nvSpPr>
          <p:cNvPr id="4" name="スライド番号プレースホルダー 3"/>
          <p:cNvSpPr>
            <a:spLocks noGrp="1"/>
          </p:cNvSpPr>
          <p:nvPr>
            <p:ph type="sldNum" sz="quarter" idx="12"/>
          </p:nvPr>
        </p:nvSpPr>
        <p:spPr/>
        <p:txBody>
          <a:bodyPr/>
          <a:lstStyle/>
          <a:p>
            <a:fld id="{F35DE295-420C-4265-BE54-AE59FA4027A6}" type="slidenum">
              <a:rPr kumimoji="1" lang="ja-JP" altLang="en-US" smtClean="0"/>
              <a:t>35</a:t>
            </a:fld>
            <a:endParaRPr kumimoji="1" lang="ja-JP" altLang="en-US"/>
          </a:p>
        </p:txBody>
      </p:sp>
    </p:spTree>
    <p:extLst>
      <p:ext uri="{BB962C8B-B14F-4D97-AF65-F5344CB8AC3E}">
        <p14:creationId xmlns:p14="http://schemas.microsoft.com/office/powerpoint/2010/main" val="321248915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598095" y="554719"/>
            <a:ext cx="11129448" cy="733270"/>
          </a:xfrm>
        </p:spPr>
        <p:txBody>
          <a:bodyPr/>
          <a:lstStyle/>
          <a:p>
            <a:r>
              <a:rPr kumimoji="1" lang="ja-JP" altLang="en-US" dirty="0" smtClean="0"/>
              <a:t>まとめ </a:t>
            </a:r>
            <a:r>
              <a:rPr kumimoji="1" lang="en-US" altLang="ja-JP" dirty="0" smtClean="0"/>
              <a:t>: Hough</a:t>
            </a:r>
            <a:r>
              <a:rPr kumimoji="1" lang="ja-JP" altLang="en-US" dirty="0" smtClean="0"/>
              <a:t>変換</a:t>
            </a:r>
            <a:endParaRPr kumimoji="1" lang="ja-JP" altLang="en-US" dirty="0"/>
          </a:p>
        </p:txBody>
      </p:sp>
      <p:sp>
        <p:nvSpPr>
          <p:cNvPr id="3" name="コンテンツ プレースホルダー 2"/>
          <p:cNvSpPr>
            <a:spLocks noGrp="1"/>
          </p:cNvSpPr>
          <p:nvPr>
            <p:ph idx="1"/>
          </p:nvPr>
        </p:nvSpPr>
        <p:spPr>
          <a:xfrm>
            <a:off x="554552" y="1925201"/>
            <a:ext cx="7007391" cy="4171706"/>
          </a:xfrm>
        </p:spPr>
        <p:txBody>
          <a:bodyPr>
            <a:normAutofit/>
          </a:bodyPr>
          <a:lstStyle/>
          <a:p>
            <a:r>
              <a:rPr kumimoji="1" lang="ja-JP" altLang="en-US" sz="2400" dirty="0" smtClean="0"/>
              <a:t>画像中の直線や円を検出する</a:t>
            </a:r>
            <a:r>
              <a:rPr lang="ja-JP" altLang="en-US" sz="2400" dirty="0" smtClean="0"/>
              <a:t>手法</a:t>
            </a:r>
            <a:endParaRPr lang="en-US" altLang="ja-JP" sz="2400" dirty="0" smtClean="0"/>
          </a:p>
          <a:p>
            <a:pPr marL="0" indent="0">
              <a:buNone/>
            </a:pPr>
            <a:endParaRPr lang="en-US" altLang="ja-JP" sz="2400" dirty="0" smtClean="0"/>
          </a:p>
          <a:p>
            <a:pPr marL="0" indent="0">
              <a:buNone/>
            </a:pPr>
            <a:r>
              <a:rPr lang="en-US" altLang="ja-JP" sz="2400" dirty="0" smtClean="0"/>
              <a:t>0. </a:t>
            </a:r>
            <a:r>
              <a:rPr kumimoji="1" lang="ja-JP" altLang="en-US" sz="2400" dirty="0" smtClean="0"/>
              <a:t>直線</a:t>
            </a:r>
            <a:r>
              <a:rPr lang="ja-JP" altLang="en-US" sz="2400" dirty="0" smtClean="0"/>
              <a:t>（または円）を</a:t>
            </a:r>
            <a:r>
              <a:rPr lang="ja-JP" altLang="en-US" sz="2400" dirty="0"/>
              <a:t>数式で表現</a:t>
            </a:r>
            <a:r>
              <a:rPr lang="ja-JP" altLang="en-US" sz="2400" dirty="0" smtClean="0"/>
              <a:t>する</a:t>
            </a:r>
            <a:endParaRPr lang="en-US" altLang="ja-JP" sz="2400" dirty="0" smtClean="0"/>
          </a:p>
          <a:p>
            <a:pPr marL="0" indent="0">
              <a:buNone/>
            </a:pPr>
            <a:r>
              <a:rPr lang="en-US" altLang="ja-JP" sz="2400" dirty="0" smtClean="0"/>
              <a:t>1. </a:t>
            </a:r>
            <a:r>
              <a:rPr lang="ja-JP" altLang="en-US" sz="2400" dirty="0" smtClean="0"/>
              <a:t>入力画像からエッジ画像を計算</a:t>
            </a:r>
            <a:endParaRPr kumimoji="1" lang="en-US" altLang="ja-JP" sz="2400" dirty="0" smtClean="0"/>
          </a:p>
          <a:p>
            <a:pPr marL="0" indent="0">
              <a:buNone/>
            </a:pPr>
            <a:r>
              <a:rPr lang="en-US" altLang="ja-JP" sz="2400" dirty="0" smtClean="0"/>
              <a:t>2. </a:t>
            </a:r>
            <a:r>
              <a:rPr kumimoji="1" lang="ja-JP" altLang="en-US" sz="2400" dirty="0" smtClean="0"/>
              <a:t>全てのエッジ画素について</a:t>
            </a:r>
            <a:r>
              <a:rPr kumimoji="1" lang="en-US" altLang="ja-JP" sz="2400" dirty="0" smtClean="0"/>
              <a:t>…</a:t>
            </a:r>
          </a:p>
          <a:p>
            <a:pPr marL="0" indent="0">
              <a:buNone/>
            </a:pPr>
            <a:r>
              <a:rPr lang="en-US" altLang="ja-JP" sz="2000" dirty="0" smtClean="0"/>
              <a:t>	</a:t>
            </a:r>
            <a:r>
              <a:rPr lang="ja-JP" altLang="en-US" sz="2000" dirty="0" smtClean="0"/>
              <a:t>パラメータ空間の対応セルの値をプラス</a:t>
            </a:r>
            <a:r>
              <a:rPr lang="en-US" altLang="ja-JP" sz="2000" dirty="0" smtClean="0"/>
              <a:t>1</a:t>
            </a:r>
            <a:r>
              <a:rPr lang="ja-JP" altLang="en-US" sz="2000" dirty="0" smtClean="0"/>
              <a:t>する</a:t>
            </a:r>
            <a:endParaRPr lang="en-US" altLang="ja-JP" sz="2000" dirty="0" smtClean="0"/>
          </a:p>
          <a:p>
            <a:pPr marL="0" indent="0">
              <a:buNone/>
            </a:pPr>
            <a:r>
              <a:rPr lang="en-US" altLang="ja-JP" sz="2000" dirty="0"/>
              <a:t>	</a:t>
            </a:r>
            <a:r>
              <a:rPr lang="ja-JP" altLang="en-US" sz="2000" dirty="0" smtClean="0"/>
              <a:t>（直線検出なら</a:t>
            </a:r>
            <a:r>
              <a:rPr lang="en-US" altLang="ja-JP" sz="2000" dirty="0" err="1" smtClean="0"/>
              <a:t>ρθ</a:t>
            </a:r>
            <a:r>
              <a:rPr lang="ja-JP" altLang="en-US" sz="2000" dirty="0" smtClean="0"/>
              <a:t>空間の正弦波を考える）</a:t>
            </a:r>
            <a:endParaRPr lang="en-US" altLang="ja-JP" sz="2000" dirty="0" smtClean="0"/>
          </a:p>
          <a:p>
            <a:pPr marL="0" indent="0">
              <a:buNone/>
            </a:pPr>
            <a:r>
              <a:rPr lang="en-US" altLang="ja-JP" sz="2400" dirty="0" smtClean="0"/>
              <a:t>3. </a:t>
            </a:r>
            <a:r>
              <a:rPr lang="ja-JP" altLang="en-US" sz="2400" dirty="0" smtClean="0"/>
              <a:t>パラメータ空間において値の大きなセルを検索</a:t>
            </a:r>
            <a:endParaRPr lang="en-US" altLang="ja-JP" sz="2400" dirty="0" smtClean="0"/>
          </a:p>
          <a:p>
            <a:pPr marL="0" indent="0">
              <a:buNone/>
            </a:pPr>
            <a:r>
              <a:rPr lang="ja-JP" altLang="en-US" sz="2400" dirty="0"/>
              <a:t>　 </a:t>
            </a:r>
            <a:r>
              <a:rPr lang="ja-JP" altLang="en-US" sz="2400" dirty="0" smtClean="0"/>
              <a:t>そのセルが対応する直線を出力</a:t>
            </a:r>
            <a:endParaRPr lang="en-US" altLang="ja-JP" sz="2000" dirty="0"/>
          </a:p>
        </p:txBody>
      </p:sp>
      <p:pic>
        <p:nvPicPr>
          <p:cNvPr id="4" name="図 3"/>
          <p:cNvPicPr>
            <a:picLocks noChangeAspect="1"/>
          </p:cNvPicPr>
          <p:nvPr/>
        </p:nvPicPr>
        <p:blipFill rotWithShape="1">
          <a:blip r:embed="rId3"/>
          <a:srcRect t="56132" r="57944"/>
          <a:stretch/>
        </p:blipFill>
        <p:spPr>
          <a:xfrm>
            <a:off x="7040947" y="377871"/>
            <a:ext cx="1771650" cy="2522980"/>
          </a:xfrm>
          <a:prstGeom prst="rect">
            <a:avLst/>
          </a:prstGeom>
        </p:spPr>
      </p:pic>
      <p:sp>
        <p:nvSpPr>
          <p:cNvPr id="5" name="フリーフォーム 4"/>
          <p:cNvSpPr/>
          <p:nvPr/>
        </p:nvSpPr>
        <p:spPr>
          <a:xfrm flipV="1">
            <a:off x="8184340" y="4306381"/>
            <a:ext cx="3314601" cy="1524328"/>
          </a:xfrm>
          <a:custGeom>
            <a:avLst/>
            <a:gdLst>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48100" h="2047917">
                <a:moveTo>
                  <a:pt x="0" y="1038267"/>
                </a:moveTo>
                <a:cubicBezTo>
                  <a:pt x="160337" y="791410"/>
                  <a:pt x="219075" y="652504"/>
                  <a:pt x="314325" y="523917"/>
                </a:cubicBezTo>
                <a:cubicBezTo>
                  <a:pt x="409575" y="395330"/>
                  <a:pt x="660400" y="-4721"/>
                  <a:pt x="952500" y="42"/>
                </a:cubicBezTo>
                <a:cubicBezTo>
                  <a:pt x="1244600" y="4805"/>
                  <a:pt x="1490663" y="330242"/>
                  <a:pt x="1609725" y="514392"/>
                </a:cubicBezTo>
                <a:cubicBezTo>
                  <a:pt x="1728787" y="698542"/>
                  <a:pt x="1841500" y="895392"/>
                  <a:pt x="1933575" y="1028742"/>
                </a:cubicBezTo>
                <a:cubicBezTo>
                  <a:pt x="2025650" y="1162092"/>
                  <a:pt x="2133600" y="1404979"/>
                  <a:pt x="2238375" y="1543092"/>
                </a:cubicBezTo>
                <a:cubicBezTo>
                  <a:pt x="2343150" y="1681205"/>
                  <a:pt x="2581275" y="2047917"/>
                  <a:pt x="2867025" y="2047917"/>
                </a:cubicBezTo>
                <a:cubicBezTo>
                  <a:pt x="3152775" y="2047917"/>
                  <a:pt x="3402013" y="1724067"/>
                  <a:pt x="3533775" y="1543092"/>
                </a:cubicBezTo>
                <a:cubicBezTo>
                  <a:pt x="3665537" y="1362117"/>
                  <a:pt x="3772693" y="1206542"/>
                  <a:pt x="3848100" y="1038267"/>
                </a:cubicBezTo>
              </a:path>
            </a:pathLst>
          </a:custGeom>
          <a:noFill/>
          <a:ln w="4127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6" name="正方形/長方形 5"/>
              <p:cNvSpPr/>
              <p:nvPr/>
            </p:nvSpPr>
            <p:spPr>
              <a:xfrm>
                <a:off x="11244346" y="4629274"/>
                <a:ext cx="435760"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400" i="1" dirty="0">
                          <a:latin typeface="Cambria Math" panose="02040503050406030204" pitchFamily="18" charset="0"/>
                          <a:cs typeface="Times New Roman" panose="02020603050405020304" pitchFamily="18" charset="0"/>
                        </a:rPr>
                        <m:t>𝜃</m:t>
                      </m:r>
                    </m:oMath>
                  </m:oMathPara>
                </a14:m>
                <a:endParaRPr lang="ja-JP" altLang="en-US" sz="2400" dirty="0"/>
              </a:p>
            </p:txBody>
          </p:sp>
        </mc:Choice>
        <mc:Fallback xmlns="">
          <p:sp>
            <p:nvSpPr>
              <p:cNvPr id="6" name="正方形/長方形 5"/>
              <p:cNvSpPr>
                <a:spLocks noRot="1" noChangeAspect="1" noMove="1" noResize="1" noEditPoints="1" noAdjustHandles="1" noChangeArrowheads="1" noChangeShapeType="1" noTextEdit="1"/>
              </p:cNvSpPr>
              <p:nvPr/>
            </p:nvSpPr>
            <p:spPr>
              <a:xfrm>
                <a:off x="11244346" y="4629274"/>
                <a:ext cx="435760" cy="461665"/>
              </a:xfrm>
              <a:prstGeom prst="rect">
                <a:avLst/>
              </a:prstGeom>
              <a:blipFill rotWithShape="0">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正方形/長方形 6"/>
              <p:cNvSpPr/>
              <p:nvPr/>
            </p:nvSpPr>
            <p:spPr>
              <a:xfrm>
                <a:off x="7958041" y="3479924"/>
                <a:ext cx="47275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800" i="1" dirty="0">
                          <a:latin typeface="Cambria Math" panose="02040503050406030204" pitchFamily="18" charset="0"/>
                          <a:cs typeface="Times New Roman" panose="02020603050405020304" pitchFamily="18" charset="0"/>
                        </a:rPr>
                        <m:t>𝜌</m:t>
                      </m:r>
                    </m:oMath>
                  </m:oMathPara>
                </a14:m>
                <a:endParaRPr lang="ja-JP" altLang="en-US" sz="2800" dirty="0"/>
              </a:p>
            </p:txBody>
          </p:sp>
        </mc:Choice>
        <mc:Fallback xmlns="">
          <p:sp>
            <p:nvSpPr>
              <p:cNvPr id="7" name="正方形/長方形 6"/>
              <p:cNvSpPr>
                <a:spLocks noRot="1" noChangeAspect="1" noMove="1" noResize="1" noEditPoints="1" noAdjustHandles="1" noChangeArrowheads="1" noChangeShapeType="1" noTextEdit="1"/>
              </p:cNvSpPr>
              <p:nvPr/>
            </p:nvSpPr>
            <p:spPr>
              <a:xfrm>
                <a:off x="7958041" y="3479924"/>
                <a:ext cx="472758" cy="523220"/>
              </a:xfrm>
              <a:prstGeom prst="rect">
                <a:avLst/>
              </a:prstGeom>
              <a:blipFill rotWithShape="0">
                <a:blip r:embed="rId5"/>
                <a:stretch>
                  <a:fillRect/>
                </a:stretch>
              </a:blipFill>
            </p:spPr>
            <p:txBody>
              <a:bodyPr/>
              <a:lstStyle/>
              <a:p>
                <a:r>
                  <a:rPr lang="ja-JP" altLang="en-US">
                    <a:noFill/>
                  </a:rPr>
                  <a:t> </a:t>
                </a:r>
              </a:p>
            </p:txBody>
          </p:sp>
        </mc:Fallback>
      </mc:AlternateContent>
      <p:grpSp>
        <p:nvGrpSpPr>
          <p:cNvPr id="8" name="グループ化 7"/>
          <p:cNvGrpSpPr/>
          <p:nvPr/>
        </p:nvGrpSpPr>
        <p:grpSpPr>
          <a:xfrm>
            <a:off x="8163273" y="3742074"/>
            <a:ext cx="3219857" cy="2476073"/>
            <a:chOff x="8775700" y="267127"/>
            <a:chExt cx="3937000" cy="3027557"/>
          </a:xfrm>
        </p:grpSpPr>
        <p:cxnSp>
          <p:nvCxnSpPr>
            <p:cNvPr id="9" name="直線矢印コネクタ 8"/>
            <p:cNvCxnSpPr/>
            <p:nvPr/>
          </p:nvCxnSpPr>
          <p:spPr>
            <a:xfrm>
              <a:off x="8775700" y="1876185"/>
              <a:ext cx="3937000"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0" name="直線矢印コネクタ 9"/>
            <p:cNvCxnSpPr/>
            <p:nvPr/>
          </p:nvCxnSpPr>
          <p:spPr>
            <a:xfrm flipV="1">
              <a:off x="8998342" y="267127"/>
              <a:ext cx="0" cy="3027557"/>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sp>
        <p:nvSpPr>
          <p:cNvPr id="11" name="フリーフォーム 10"/>
          <p:cNvSpPr/>
          <p:nvPr/>
        </p:nvSpPr>
        <p:spPr>
          <a:xfrm flipV="1">
            <a:off x="7905816" y="3849181"/>
            <a:ext cx="3314601" cy="2449239"/>
          </a:xfrm>
          <a:custGeom>
            <a:avLst/>
            <a:gdLst>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48100" h="2047917">
                <a:moveTo>
                  <a:pt x="0" y="1038267"/>
                </a:moveTo>
                <a:cubicBezTo>
                  <a:pt x="160337" y="791410"/>
                  <a:pt x="219075" y="652504"/>
                  <a:pt x="314325" y="523917"/>
                </a:cubicBezTo>
                <a:cubicBezTo>
                  <a:pt x="409575" y="395330"/>
                  <a:pt x="660400" y="-4721"/>
                  <a:pt x="952500" y="42"/>
                </a:cubicBezTo>
                <a:cubicBezTo>
                  <a:pt x="1244600" y="4805"/>
                  <a:pt x="1490663" y="330242"/>
                  <a:pt x="1609725" y="514392"/>
                </a:cubicBezTo>
                <a:cubicBezTo>
                  <a:pt x="1728787" y="698542"/>
                  <a:pt x="1841500" y="895392"/>
                  <a:pt x="1933575" y="1028742"/>
                </a:cubicBezTo>
                <a:cubicBezTo>
                  <a:pt x="2025650" y="1162092"/>
                  <a:pt x="2133600" y="1404979"/>
                  <a:pt x="2238375" y="1543092"/>
                </a:cubicBezTo>
                <a:cubicBezTo>
                  <a:pt x="2343150" y="1681205"/>
                  <a:pt x="2581275" y="2047917"/>
                  <a:pt x="2867025" y="2047917"/>
                </a:cubicBezTo>
                <a:cubicBezTo>
                  <a:pt x="3152775" y="2047917"/>
                  <a:pt x="3402013" y="1724067"/>
                  <a:pt x="3533775" y="1543092"/>
                </a:cubicBezTo>
                <a:cubicBezTo>
                  <a:pt x="3665537" y="1362117"/>
                  <a:pt x="3772693" y="1206542"/>
                  <a:pt x="3848100" y="1038267"/>
                </a:cubicBezTo>
              </a:path>
            </a:pathLst>
          </a:custGeom>
          <a:noFill/>
          <a:ln w="4127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フリーフォーム 11"/>
          <p:cNvSpPr/>
          <p:nvPr/>
        </p:nvSpPr>
        <p:spPr>
          <a:xfrm flipV="1">
            <a:off x="8079237" y="4267652"/>
            <a:ext cx="3314601" cy="1518715"/>
          </a:xfrm>
          <a:custGeom>
            <a:avLst/>
            <a:gdLst>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48100" h="2047917">
                <a:moveTo>
                  <a:pt x="0" y="1038267"/>
                </a:moveTo>
                <a:cubicBezTo>
                  <a:pt x="160337" y="791410"/>
                  <a:pt x="219075" y="652504"/>
                  <a:pt x="314325" y="523917"/>
                </a:cubicBezTo>
                <a:cubicBezTo>
                  <a:pt x="409575" y="395330"/>
                  <a:pt x="660400" y="-4721"/>
                  <a:pt x="952500" y="42"/>
                </a:cubicBezTo>
                <a:cubicBezTo>
                  <a:pt x="1244600" y="4805"/>
                  <a:pt x="1490663" y="330242"/>
                  <a:pt x="1609725" y="514392"/>
                </a:cubicBezTo>
                <a:cubicBezTo>
                  <a:pt x="1728787" y="698542"/>
                  <a:pt x="1841500" y="895392"/>
                  <a:pt x="1933575" y="1028742"/>
                </a:cubicBezTo>
                <a:cubicBezTo>
                  <a:pt x="2025650" y="1162092"/>
                  <a:pt x="2133600" y="1404979"/>
                  <a:pt x="2238375" y="1543092"/>
                </a:cubicBezTo>
                <a:cubicBezTo>
                  <a:pt x="2343150" y="1681205"/>
                  <a:pt x="2581275" y="2047917"/>
                  <a:pt x="2867025" y="2047917"/>
                </a:cubicBezTo>
                <a:cubicBezTo>
                  <a:pt x="3152775" y="2047917"/>
                  <a:pt x="3402013" y="1724067"/>
                  <a:pt x="3533775" y="1543092"/>
                </a:cubicBezTo>
                <a:cubicBezTo>
                  <a:pt x="3665537" y="1362117"/>
                  <a:pt x="3772693" y="1206542"/>
                  <a:pt x="3848100" y="1038267"/>
                </a:cubicBezTo>
              </a:path>
            </a:pathLst>
          </a:custGeom>
          <a:noFill/>
          <a:ln w="4127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フリーフォーム 12"/>
          <p:cNvSpPr/>
          <p:nvPr/>
        </p:nvSpPr>
        <p:spPr>
          <a:xfrm flipV="1">
            <a:off x="7779692" y="3428765"/>
            <a:ext cx="3314601" cy="3258535"/>
          </a:xfrm>
          <a:custGeom>
            <a:avLst/>
            <a:gdLst>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48100" h="2047917">
                <a:moveTo>
                  <a:pt x="0" y="1038267"/>
                </a:moveTo>
                <a:cubicBezTo>
                  <a:pt x="160337" y="791410"/>
                  <a:pt x="219075" y="652504"/>
                  <a:pt x="314325" y="523917"/>
                </a:cubicBezTo>
                <a:cubicBezTo>
                  <a:pt x="409575" y="395330"/>
                  <a:pt x="660400" y="-4721"/>
                  <a:pt x="952500" y="42"/>
                </a:cubicBezTo>
                <a:cubicBezTo>
                  <a:pt x="1244600" y="4805"/>
                  <a:pt x="1490663" y="330242"/>
                  <a:pt x="1609725" y="514392"/>
                </a:cubicBezTo>
                <a:cubicBezTo>
                  <a:pt x="1728787" y="698542"/>
                  <a:pt x="1841500" y="895392"/>
                  <a:pt x="1933575" y="1028742"/>
                </a:cubicBezTo>
                <a:cubicBezTo>
                  <a:pt x="2025650" y="1162092"/>
                  <a:pt x="2133600" y="1404979"/>
                  <a:pt x="2238375" y="1543092"/>
                </a:cubicBezTo>
                <a:cubicBezTo>
                  <a:pt x="2343150" y="1681205"/>
                  <a:pt x="2581275" y="2047917"/>
                  <a:pt x="2867025" y="2047917"/>
                </a:cubicBezTo>
                <a:cubicBezTo>
                  <a:pt x="3152775" y="2047917"/>
                  <a:pt x="3402013" y="1724067"/>
                  <a:pt x="3533775" y="1543092"/>
                </a:cubicBezTo>
                <a:cubicBezTo>
                  <a:pt x="3665537" y="1362117"/>
                  <a:pt x="3772693" y="1206542"/>
                  <a:pt x="3848100" y="1038267"/>
                </a:cubicBezTo>
              </a:path>
            </a:pathLst>
          </a:custGeom>
          <a:noFill/>
          <a:ln w="4127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フリーフォーム 15"/>
          <p:cNvSpPr/>
          <p:nvPr/>
        </p:nvSpPr>
        <p:spPr>
          <a:xfrm>
            <a:off x="8000629" y="4096201"/>
            <a:ext cx="3297283" cy="1828800"/>
          </a:xfrm>
          <a:custGeom>
            <a:avLst/>
            <a:gdLst>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48100" h="2047917">
                <a:moveTo>
                  <a:pt x="0" y="1038267"/>
                </a:moveTo>
                <a:cubicBezTo>
                  <a:pt x="160337" y="791410"/>
                  <a:pt x="219075" y="652504"/>
                  <a:pt x="314325" y="523917"/>
                </a:cubicBezTo>
                <a:cubicBezTo>
                  <a:pt x="409575" y="395330"/>
                  <a:pt x="660400" y="-4721"/>
                  <a:pt x="952500" y="42"/>
                </a:cubicBezTo>
                <a:cubicBezTo>
                  <a:pt x="1244600" y="4805"/>
                  <a:pt x="1490663" y="330242"/>
                  <a:pt x="1609725" y="514392"/>
                </a:cubicBezTo>
                <a:cubicBezTo>
                  <a:pt x="1728787" y="698542"/>
                  <a:pt x="1841500" y="895392"/>
                  <a:pt x="1933575" y="1028742"/>
                </a:cubicBezTo>
                <a:cubicBezTo>
                  <a:pt x="2025650" y="1162092"/>
                  <a:pt x="2133600" y="1404979"/>
                  <a:pt x="2238375" y="1543092"/>
                </a:cubicBezTo>
                <a:cubicBezTo>
                  <a:pt x="2343150" y="1681205"/>
                  <a:pt x="2581275" y="2047917"/>
                  <a:pt x="2867025" y="2047917"/>
                </a:cubicBezTo>
                <a:cubicBezTo>
                  <a:pt x="3152775" y="2047917"/>
                  <a:pt x="3402013" y="1724067"/>
                  <a:pt x="3533775" y="1543092"/>
                </a:cubicBezTo>
                <a:cubicBezTo>
                  <a:pt x="3665537" y="1362117"/>
                  <a:pt x="3772693" y="1206542"/>
                  <a:pt x="3848100" y="1038267"/>
                </a:cubicBezTo>
              </a:path>
            </a:pathLst>
          </a:custGeom>
          <a:noFill/>
          <a:ln w="4127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フリーフォーム 16"/>
          <p:cNvSpPr/>
          <p:nvPr/>
        </p:nvSpPr>
        <p:spPr>
          <a:xfrm>
            <a:off x="8064276" y="4339090"/>
            <a:ext cx="3314601" cy="1314449"/>
          </a:xfrm>
          <a:custGeom>
            <a:avLst/>
            <a:gdLst>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48100" h="2047917">
                <a:moveTo>
                  <a:pt x="0" y="1038267"/>
                </a:moveTo>
                <a:cubicBezTo>
                  <a:pt x="160337" y="791410"/>
                  <a:pt x="219075" y="652504"/>
                  <a:pt x="314325" y="523917"/>
                </a:cubicBezTo>
                <a:cubicBezTo>
                  <a:pt x="409575" y="395330"/>
                  <a:pt x="660400" y="-4721"/>
                  <a:pt x="952500" y="42"/>
                </a:cubicBezTo>
                <a:cubicBezTo>
                  <a:pt x="1244600" y="4805"/>
                  <a:pt x="1490663" y="330242"/>
                  <a:pt x="1609725" y="514392"/>
                </a:cubicBezTo>
                <a:cubicBezTo>
                  <a:pt x="1728787" y="698542"/>
                  <a:pt x="1841500" y="895392"/>
                  <a:pt x="1933575" y="1028742"/>
                </a:cubicBezTo>
                <a:cubicBezTo>
                  <a:pt x="2025650" y="1162092"/>
                  <a:pt x="2133600" y="1404979"/>
                  <a:pt x="2238375" y="1543092"/>
                </a:cubicBezTo>
                <a:cubicBezTo>
                  <a:pt x="2343150" y="1681205"/>
                  <a:pt x="2581275" y="2047917"/>
                  <a:pt x="2867025" y="2047917"/>
                </a:cubicBezTo>
                <a:cubicBezTo>
                  <a:pt x="3152775" y="2047917"/>
                  <a:pt x="3402013" y="1724067"/>
                  <a:pt x="3533775" y="1543092"/>
                </a:cubicBezTo>
                <a:cubicBezTo>
                  <a:pt x="3665537" y="1362117"/>
                  <a:pt x="3772693" y="1206542"/>
                  <a:pt x="3848100" y="1038267"/>
                </a:cubicBezTo>
              </a:path>
            </a:pathLst>
          </a:custGeom>
          <a:noFill/>
          <a:ln w="4127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フリーフォーム 17"/>
          <p:cNvSpPr/>
          <p:nvPr/>
        </p:nvSpPr>
        <p:spPr>
          <a:xfrm>
            <a:off x="7921399" y="3691390"/>
            <a:ext cx="3314601" cy="2609849"/>
          </a:xfrm>
          <a:custGeom>
            <a:avLst/>
            <a:gdLst>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48100" h="2047917">
                <a:moveTo>
                  <a:pt x="0" y="1038267"/>
                </a:moveTo>
                <a:cubicBezTo>
                  <a:pt x="160337" y="791410"/>
                  <a:pt x="219075" y="652504"/>
                  <a:pt x="314325" y="523917"/>
                </a:cubicBezTo>
                <a:cubicBezTo>
                  <a:pt x="409575" y="395330"/>
                  <a:pt x="660400" y="-4721"/>
                  <a:pt x="952500" y="42"/>
                </a:cubicBezTo>
                <a:cubicBezTo>
                  <a:pt x="1244600" y="4805"/>
                  <a:pt x="1490663" y="330242"/>
                  <a:pt x="1609725" y="514392"/>
                </a:cubicBezTo>
                <a:cubicBezTo>
                  <a:pt x="1728787" y="698542"/>
                  <a:pt x="1841500" y="895392"/>
                  <a:pt x="1933575" y="1028742"/>
                </a:cubicBezTo>
                <a:cubicBezTo>
                  <a:pt x="2025650" y="1162092"/>
                  <a:pt x="2133600" y="1404979"/>
                  <a:pt x="2238375" y="1543092"/>
                </a:cubicBezTo>
                <a:cubicBezTo>
                  <a:pt x="2343150" y="1681205"/>
                  <a:pt x="2581275" y="2047917"/>
                  <a:pt x="2867025" y="2047917"/>
                </a:cubicBezTo>
                <a:cubicBezTo>
                  <a:pt x="3152775" y="2047917"/>
                  <a:pt x="3402013" y="1724067"/>
                  <a:pt x="3533775" y="1543092"/>
                </a:cubicBezTo>
                <a:cubicBezTo>
                  <a:pt x="3665537" y="1362117"/>
                  <a:pt x="3772693" y="1206542"/>
                  <a:pt x="3848100" y="1038267"/>
                </a:cubicBezTo>
              </a:path>
            </a:pathLst>
          </a:custGeom>
          <a:noFill/>
          <a:ln w="4127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フリーフォーム 18"/>
          <p:cNvSpPr/>
          <p:nvPr/>
        </p:nvSpPr>
        <p:spPr>
          <a:xfrm>
            <a:off x="8253041" y="4563201"/>
            <a:ext cx="3297284" cy="929131"/>
          </a:xfrm>
          <a:custGeom>
            <a:avLst/>
            <a:gdLst>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48100" h="2047917">
                <a:moveTo>
                  <a:pt x="0" y="1038267"/>
                </a:moveTo>
                <a:cubicBezTo>
                  <a:pt x="160337" y="791410"/>
                  <a:pt x="219075" y="652504"/>
                  <a:pt x="314325" y="523917"/>
                </a:cubicBezTo>
                <a:cubicBezTo>
                  <a:pt x="409575" y="395330"/>
                  <a:pt x="660400" y="-4721"/>
                  <a:pt x="952500" y="42"/>
                </a:cubicBezTo>
                <a:cubicBezTo>
                  <a:pt x="1244600" y="4805"/>
                  <a:pt x="1490663" y="330242"/>
                  <a:pt x="1609725" y="514392"/>
                </a:cubicBezTo>
                <a:cubicBezTo>
                  <a:pt x="1728787" y="698542"/>
                  <a:pt x="1841500" y="895392"/>
                  <a:pt x="1933575" y="1028742"/>
                </a:cubicBezTo>
                <a:cubicBezTo>
                  <a:pt x="2025650" y="1162092"/>
                  <a:pt x="2133600" y="1404979"/>
                  <a:pt x="2238375" y="1543092"/>
                </a:cubicBezTo>
                <a:cubicBezTo>
                  <a:pt x="2343150" y="1681205"/>
                  <a:pt x="2581275" y="2047917"/>
                  <a:pt x="2867025" y="2047917"/>
                </a:cubicBezTo>
                <a:cubicBezTo>
                  <a:pt x="3152775" y="2047917"/>
                  <a:pt x="3402013" y="1724067"/>
                  <a:pt x="3533775" y="1543092"/>
                </a:cubicBezTo>
                <a:cubicBezTo>
                  <a:pt x="3665537" y="1362117"/>
                  <a:pt x="3772693" y="1206542"/>
                  <a:pt x="3848100" y="1038267"/>
                </a:cubicBezTo>
              </a:path>
            </a:pathLst>
          </a:custGeom>
          <a:noFill/>
          <a:ln w="4127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円/楕円 13"/>
          <p:cNvSpPr/>
          <p:nvPr/>
        </p:nvSpPr>
        <p:spPr>
          <a:xfrm>
            <a:off x="9359818" y="4561774"/>
            <a:ext cx="177800" cy="1778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円/楕円 14"/>
          <p:cNvSpPr/>
          <p:nvPr/>
        </p:nvSpPr>
        <p:spPr>
          <a:xfrm>
            <a:off x="10816277" y="4295651"/>
            <a:ext cx="177800" cy="1778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0" name="図 19"/>
          <p:cNvPicPr>
            <a:picLocks noChangeAspect="1"/>
          </p:cNvPicPr>
          <p:nvPr/>
        </p:nvPicPr>
        <p:blipFill rotWithShape="1">
          <a:blip r:embed="rId6">
            <a:extLst>
              <a:ext uri="{28A0092B-C50C-407E-A947-70E740481C1C}">
                <a14:useLocalDpi xmlns:a14="http://schemas.microsoft.com/office/drawing/2010/main" val="0"/>
              </a:ext>
            </a:extLst>
          </a:blip>
          <a:srcRect t="55862" r="59604"/>
          <a:stretch/>
        </p:blipFill>
        <p:spPr>
          <a:xfrm>
            <a:off x="9918842" y="403159"/>
            <a:ext cx="1728971" cy="2519680"/>
          </a:xfrm>
          <a:prstGeom prst="rect">
            <a:avLst/>
          </a:prstGeom>
        </p:spPr>
      </p:pic>
      <p:cxnSp>
        <p:nvCxnSpPr>
          <p:cNvPr id="21" name="直線コネクタ 20"/>
          <p:cNvCxnSpPr/>
          <p:nvPr/>
        </p:nvCxnSpPr>
        <p:spPr>
          <a:xfrm>
            <a:off x="9919154" y="1535793"/>
            <a:ext cx="1728788" cy="93345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直線コネクタ 21"/>
          <p:cNvCxnSpPr/>
          <p:nvPr/>
        </p:nvCxnSpPr>
        <p:spPr>
          <a:xfrm flipV="1">
            <a:off x="10030279" y="449943"/>
            <a:ext cx="1568450" cy="247015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
        <p:nvSpPr>
          <p:cNvPr id="23" name="右矢印 22"/>
          <p:cNvSpPr/>
          <p:nvPr/>
        </p:nvSpPr>
        <p:spPr>
          <a:xfrm rot="3943760">
            <a:off x="7582319" y="3046495"/>
            <a:ext cx="592524" cy="56662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右矢印 23"/>
          <p:cNvSpPr/>
          <p:nvPr/>
        </p:nvSpPr>
        <p:spPr>
          <a:xfrm rot="17307617">
            <a:off x="10739176" y="3053752"/>
            <a:ext cx="592524" cy="56662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スライド番号プレースホルダー 24"/>
          <p:cNvSpPr>
            <a:spLocks noGrp="1"/>
          </p:cNvSpPr>
          <p:nvPr>
            <p:ph type="sldNum" sz="quarter" idx="12"/>
          </p:nvPr>
        </p:nvSpPr>
        <p:spPr/>
        <p:txBody>
          <a:bodyPr/>
          <a:lstStyle/>
          <a:p>
            <a:fld id="{F35DE295-420C-4265-BE54-AE59FA4027A6}" type="slidenum">
              <a:rPr kumimoji="1" lang="ja-JP" altLang="en-US" smtClean="0"/>
              <a:t>36</a:t>
            </a:fld>
            <a:endParaRPr kumimoji="1" lang="ja-JP" altLang="en-US"/>
          </a:p>
        </p:txBody>
      </p:sp>
    </p:spTree>
    <p:extLst>
      <p:ext uri="{BB962C8B-B14F-4D97-AF65-F5344CB8AC3E}">
        <p14:creationId xmlns:p14="http://schemas.microsoft.com/office/powerpoint/2010/main" val="347472925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3412506" y="5694363"/>
            <a:ext cx="8403257" cy="733270"/>
          </a:xfrm>
        </p:spPr>
        <p:txBody>
          <a:bodyPr>
            <a:normAutofit/>
          </a:bodyPr>
          <a:lstStyle/>
          <a:p>
            <a:pPr algn="r"/>
            <a:r>
              <a:rPr lang="ja-JP" altLang="en-US" sz="3600" smtClean="0"/>
              <a:t>ガウシアンフィルタの性質</a:t>
            </a:r>
            <a:endParaRPr kumimoji="1" lang="ja-JP" altLang="en-US" sz="3600" dirty="0"/>
          </a:p>
        </p:txBody>
      </p:sp>
      <p:sp>
        <p:nvSpPr>
          <p:cNvPr id="3" name="スライド番号プレースホルダー 2"/>
          <p:cNvSpPr>
            <a:spLocks noGrp="1"/>
          </p:cNvSpPr>
          <p:nvPr>
            <p:ph type="sldNum" sz="quarter" idx="12"/>
          </p:nvPr>
        </p:nvSpPr>
        <p:spPr/>
        <p:txBody>
          <a:bodyPr/>
          <a:lstStyle/>
          <a:p>
            <a:fld id="{F35DE295-420C-4265-BE54-AE59FA4027A6}" type="slidenum">
              <a:rPr kumimoji="1" lang="ja-JP" altLang="en-US" smtClean="0"/>
              <a:t>4</a:t>
            </a:fld>
            <a:endParaRPr kumimoji="1" lang="ja-JP" altLang="en-US"/>
          </a:p>
        </p:txBody>
      </p:sp>
    </p:spTree>
    <p:extLst>
      <p:ext uri="{BB962C8B-B14F-4D97-AF65-F5344CB8AC3E}">
        <p14:creationId xmlns:p14="http://schemas.microsoft.com/office/powerpoint/2010/main" val="296394711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98614" y="148518"/>
            <a:ext cx="11071390" cy="733270"/>
          </a:xfrm>
        </p:spPr>
        <p:txBody>
          <a:bodyPr/>
          <a:lstStyle/>
          <a:p>
            <a:r>
              <a:rPr kumimoji="1" lang="ja-JP" altLang="en-US" dirty="0" smtClean="0"/>
              <a:t>線形フィルタとは</a:t>
            </a:r>
            <a:r>
              <a:rPr lang="ja-JP" altLang="en-US" dirty="0" smtClean="0"/>
              <a:t>（</a:t>
            </a:r>
            <a:r>
              <a:rPr lang="en-US" altLang="ja-JP" dirty="0" smtClean="0"/>
              <a:t>convolution</a:t>
            </a:r>
            <a:r>
              <a:rPr kumimoji="1" lang="ja-JP" altLang="en-US" dirty="0" smtClean="0"/>
              <a:t>）</a:t>
            </a:r>
            <a:endParaRPr kumimoji="1" lang="ja-JP" altLang="en-US" dirty="0"/>
          </a:p>
        </p:txBody>
      </p:sp>
      <mc:AlternateContent xmlns:mc="http://schemas.openxmlformats.org/markup-compatibility/2006" xmlns:a14="http://schemas.microsoft.com/office/drawing/2010/main">
        <mc:Choice Requires="a14">
          <p:sp>
            <p:nvSpPr>
              <p:cNvPr id="39" name="テキスト ボックス 38"/>
              <p:cNvSpPr txBox="1"/>
              <p:nvPr/>
            </p:nvSpPr>
            <p:spPr>
              <a:xfrm>
                <a:off x="698614" y="1468138"/>
                <a:ext cx="4708917" cy="966098"/>
              </a:xfrm>
              <a:prstGeom prst="rect">
                <a:avLst/>
              </a:prstGeom>
              <a:solidFill>
                <a:schemeClr val="accent4">
                  <a:lumMod val="20000"/>
                  <a:lumOff val="80000"/>
                </a:schemeClr>
              </a:solidFill>
            </p:spPr>
            <p:txBody>
              <a:bodyPr wrap="none" rtlCol="0">
                <a:spAutoFit/>
              </a:bodyPr>
              <a:lstStyle/>
              <a:p>
                <a:pPr algn="r">
                  <a:spcBef>
                    <a:spcPts val="600"/>
                  </a:spcBef>
                  <a:spcAft>
                    <a:spcPts val="600"/>
                  </a:spcAft>
                </a:pPr>
                <a14:m>
                  <m:oMathPara xmlns:m="http://schemas.openxmlformats.org/officeDocument/2006/math">
                    <m:oMathParaPr>
                      <m:jc m:val="centerGroup"/>
                    </m:oMathParaPr>
                    <m:oMath xmlns:m="http://schemas.openxmlformats.org/officeDocument/2006/math">
                      <m:d>
                        <m:dPr>
                          <m:ctrlPr>
                            <a:rPr lang="en-US" altLang="ja-JP" sz="2400" i="1" smtClean="0">
                              <a:latin typeface="Cambria Math" panose="02040503050406030204" pitchFamily="18" charset="0"/>
                            </a:rPr>
                          </m:ctrlPr>
                        </m:dPr>
                        <m:e>
                          <m:r>
                            <a:rPr lang="en-US" altLang="ja-JP" sz="2400" i="1">
                              <a:latin typeface="Cambria Math" panose="02040503050406030204" pitchFamily="18" charset="0"/>
                            </a:rPr>
                            <m:t>𝑔</m:t>
                          </m:r>
                          <m:r>
                            <a:rPr lang="en-US" altLang="ja-JP" sz="2400" i="1">
                              <a:latin typeface="Cambria Math" panose="02040503050406030204" pitchFamily="18" charset="0"/>
                            </a:rPr>
                            <m:t>∗</m:t>
                          </m:r>
                          <m:r>
                            <a:rPr lang="en-US" altLang="ja-JP" sz="2400" i="1">
                              <a:latin typeface="Cambria Math" panose="02040503050406030204" pitchFamily="18" charset="0"/>
                            </a:rPr>
                            <m:t>𝑓</m:t>
                          </m:r>
                        </m:e>
                      </m:d>
                      <m:d>
                        <m:dPr>
                          <m:ctrlPr>
                            <a:rPr lang="en-US" altLang="ja-JP" sz="2400" i="1">
                              <a:latin typeface="Cambria Math" panose="02040503050406030204" pitchFamily="18" charset="0"/>
                            </a:rPr>
                          </m:ctrlPr>
                        </m:dPr>
                        <m:e>
                          <m:r>
                            <a:rPr lang="en-US" altLang="ja-JP" sz="2400" i="1">
                              <a:latin typeface="Cambria Math" panose="02040503050406030204" pitchFamily="18" charset="0"/>
                            </a:rPr>
                            <m:t>𝑥</m:t>
                          </m:r>
                        </m:e>
                      </m:d>
                      <m:r>
                        <a:rPr lang="en-US" altLang="ja-JP" sz="2400" i="1">
                          <a:latin typeface="Cambria Math"/>
                        </a:rPr>
                        <m:t>=</m:t>
                      </m:r>
                      <m:nary>
                        <m:naryPr>
                          <m:ctrlPr>
                            <a:rPr lang="en-US" altLang="ja-JP" sz="2400" i="1" smtClean="0">
                              <a:latin typeface="Cambria Math" panose="02040503050406030204" pitchFamily="18" charset="0"/>
                            </a:rPr>
                          </m:ctrlPr>
                        </m:naryPr>
                        <m:sub>
                          <m:r>
                            <a:rPr lang="en-US" altLang="ja-JP" sz="2400" i="1">
                              <a:latin typeface="Cambria Math"/>
                            </a:rPr>
                            <m:t>−</m:t>
                          </m:r>
                          <m:r>
                            <a:rPr lang="en-US" altLang="ja-JP" sz="2400" i="1">
                              <a:latin typeface="Cambria Math" panose="02040503050406030204" pitchFamily="18" charset="0"/>
                            </a:rPr>
                            <m:t>∞</m:t>
                          </m:r>
                        </m:sub>
                        <m:sup>
                          <m:r>
                            <a:rPr lang="en-US" altLang="ja-JP" sz="2400" i="1">
                              <a:latin typeface="Cambria Math" panose="02040503050406030204" pitchFamily="18" charset="0"/>
                            </a:rPr>
                            <m:t>∞</m:t>
                          </m:r>
                        </m:sup>
                        <m:e>
                          <m:r>
                            <a:rPr lang="en-US" altLang="ja-JP" sz="2400" i="1">
                              <a:latin typeface="Cambria Math" panose="02040503050406030204" pitchFamily="18" charset="0"/>
                            </a:rPr>
                            <m:t>𝑔</m:t>
                          </m:r>
                          <m:d>
                            <m:dPr>
                              <m:ctrlPr>
                                <a:rPr lang="en-US" altLang="ja-JP" sz="2400" i="1">
                                  <a:latin typeface="Cambria Math" panose="02040503050406030204" pitchFamily="18" charset="0"/>
                                </a:rPr>
                              </m:ctrlPr>
                            </m:dPr>
                            <m:e>
                              <m:r>
                                <a:rPr lang="en-US" altLang="ja-JP" sz="2400" b="0" i="1" smtClean="0">
                                  <a:latin typeface="Cambria Math" panose="02040503050406030204" pitchFamily="18" charset="0"/>
                                </a:rPr>
                                <m:t>𝑡</m:t>
                              </m:r>
                            </m:e>
                          </m:d>
                          <m:r>
                            <a:rPr lang="en-US" altLang="ja-JP" sz="2400" i="1">
                              <a:latin typeface="Cambria Math"/>
                            </a:rPr>
                            <m:t>  </m:t>
                          </m:r>
                          <m:r>
                            <a:rPr lang="en-US" altLang="ja-JP" sz="2400" i="1">
                              <a:latin typeface="Cambria Math" panose="02040503050406030204" pitchFamily="18" charset="0"/>
                            </a:rPr>
                            <m:t>𝑓</m:t>
                          </m:r>
                          <m:d>
                            <m:dPr>
                              <m:ctrlPr>
                                <a:rPr lang="en-US" altLang="ja-JP" sz="2400" i="1">
                                  <a:latin typeface="Cambria Math" panose="02040503050406030204" pitchFamily="18" charset="0"/>
                                </a:rPr>
                              </m:ctrlPr>
                            </m:dPr>
                            <m:e>
                              <m:r>
                                <a:rPr lang="en-US" altLang="ja-JP" sz="2400" i="1">
                                  <a:latin typeface="Cambria Math" panose="02040503050406030204" pitchFamily="18" charset="0"/>
                                </a:rPr>
                                <m:t>𝑥</m:t>
                              </m:r>
                              <m:r>
                                <a:rPr lang="en-US" altLang="ja-JP" sz="2400" i="1">
                                  <a:latin typeface="Cambria Math" panose="02040503050406030204" pitchFamily="18" charset="0"/>
                                </a:rPr>
                                <m:t>−</m:t>
                              </m:r>
                              <m:r>
                                <a:rPr lang="en-US" altLang="ja-JP" sz="2400" b="0" i="1" smtClean="0">
                                  <a:latin typeface="Cambria Math" panose="02040503050406030204" pitchFamily="18" charset="0"/>
                                </a:rPr>
                                <m:t>𝑡</m:t>
                              </m:r>
                            </m:e>
                          </m:d>
                        </m:e>
                      </m:nary>
                      <m:r>
                        <a:rPr lang="en-US" altLang="ja-JP" sz="2400" b="0" i="1" smtClean="0">
                          <a:latin typeface="Cambria Math" panose="02040503050406030204" pitchFamily="18" charset="0"/>
                        </a:rPr>
                        <m:t>𝑑𝑡</m:t>
                      </m:r>
                    </m:oMath>
                  </m:oMathPara>
                </a14:m>
                <a:endParaRPr lang="en-US" altLang="ja-JP" sz="2400" b="0" i="1" dirty="0" smtClean="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39" name="テキスト ボックス 38"/>
              <p:cNvSpPr txBox="1">
                <a:spLocks noRot="1" noChangeAspect="1" noMove="1" noResize="1" noEditPoints="1" noAdjustHandles="1" noChangeArrowheads="1" noChangeShapeType="1" noTextEdit="1"/>
              </p:cNvSpPr>
              <p:nvPr/>
            </p:nvSpPr>
            <p:spPr>
              <a:xfrm>
                <a:off x="698614" y="1468138"/>
                <a:ext cx="4708917" cy="966098"/>
              </a:xfrm>
              <a:prstGeom prst="rect">
                <a:avLst/>
              </a:prstGeom>
              <a:blipFill rotWithShape="0">
                <a:blip r:embed="rId2"/>
                <a:stretch>
                  <a:fillRect/>
                </a:stretch>
              </a:blipFill>
            </p:spPr>
            <p:txBody>
              <a:bodyPr/>
              <a:lstStyle/>
              <a:p>
                <a:r>
                  <a:rPr lang="ja-JP" altLang="en-US">
                    <a:noFill/>
                  </a:rPr>
                  <a:t> </a:t>
                </a:r>
              </a:p>
            </p:txBody>
          </p:sp>
        </mc:Fallback>
      </mc:AlternateContent>
      <p:sp>
        <p:nvSpPr>
          <p:cNvPr id="3" name="正方形/長方形 2"/>
          <p:cNvSpPr/>
          <p:nvPr/>
        </p:nvSpPr>
        <p:spPr>
          <a:xfrm>
            <a:off x="629793" y="1044773"/>
            <a:ext cx="1422184" cy="523220"/>
          </a:xfrm>
          <a:prstGeom prst="rect">
            <a:avLst/>
          </a:prstGeom>
        </p:spPr>
        <p:txBody>
          <a:bodyPr wrap="none">
            <a:spAutoFit/>
          </a:bodyPr>
          <a:lstStyle/>
          <a:p>
            <a:r>
              <a:rPr lang="ja-JP" altLang="en-US" sz="2800" b="1" dirty="0">
                <a:latin typeface="メイリオ" panose="020B0604030504040204" pitchFamily="50" charset="-128"/>
                <a:ea typeface="メイリオ" panose="020B0604030504040204" pitchFamily="50" charset="-128"/>
                <a:cs typeface="メイリオ" panose="020B0604030504040204" pitchFamily="50" charset="-128"/>
              </a:rPr>
              <a:t>連続  </a:t>
            </a:r>
            <a:r>
              <a:rPr lang="en-US" altLang="ja-JP" sz="2800" b="1" dirty="0">
                <a:latin typeface="メイリオ" panose="020B0604030504040204" pitchFamily="50" charset="-128"/>
                <a:ea typeface="メイリオ" panose="020B0604030504040204" pitchFamily="50" charset="-128"/>
                <a:cs typeface="メイリオ" panose="020B0604030504040204" pitchFamily="50" charset="-128"/>
              </a:rPr>
              <a:t>: </a:t>
            </a:r>
            <a:endParaRPr lang="ja-JP" altLang="en-US" sz="2800" b="1" dirty="0"/>
          </a:p>
        </p:txBody>
      </p:sp>
      <mc:AlternateContent xmlns:mc="http://schemas.openxmlformats.org/markup-compatibility/2006" xmlns:a14="http://schemas.microsoft.com/office/drawing/2010/main">
        <mc:Choice Requires="a14">
          <p:sp>
            <p:nvSpPr>
              <p:cNvPr id="42" name="テキスト ボックス 41"/>
              <p:cNvSpPr txBox="1"/>
              <p:nvPr/>
            </p:nvSpPr>
            <p:spPr>
              <a:xfrm>
                <a:off x="6401328" y="1370615"/>
                <a:ext cx="4672498" cy="1176284"/>
              </a:xfrm>
              <a:prstGeom prst="rect">
                <a:avLst/>
              </a:prstGeom>
              <a:solidFill>
                <a:schemeClr val="accent4">
                  <a:lumMod val="20000"/>
                  <a:lumOff val="80000"/>
                </a:schemeClr>
              </a:solidFill>
            </p:spPr>
            <p:txBody>
              <a:bodyPr wrap="none" rtlCol="0">
                <a:spAutoFit/>
              </a:bodyPr>
              <a:lstStyle/>
              <a:p>
                <a:pPr algn="r">
                  <a:spcBef>
                    <a:spcPts val="600"/>
                  </a:spcBef>
                  <a:spcAft>
                    <a:spcPts val="600"/>
                  </a:spcAft>
                </a:pPr>
                <a14:m>
                  <m:oMathPara xmlns:m="http://schemas.openxmlformats.org/officeDocument/2006/math">
                    <m:oMathParaPr>
                      <m:jc m:val="centerGroup"/>
                    </m:oMathParaPr>
                    <m:oMath xmlns:m="http://schemas.openxmlformats.org/officeDocument/2006/math">
                      <m:d>
                        <m:dPr>
                          <m:ctrlPr>
                            <a:rPr lang="en-US" altLang="ja-JP" sz="2400" b="0" i="1" smtClean="0">
                              <a:latin typeface="Cambria Math" panose="02040503050406030204" pitchFamily="18" charset="0"/>
                            </a:rPr>
                          </m:ctrlPr>
                        </m:dPr>
                        <m:e>
                          <m:r>
                            <a:rPr lang="en-US" altLang="ja-JP" sz="2400" i="1">
                              <a:latin typeface="Cambria Math" panose="02040503050406030204" pitchFamily="18" charset="0"/>
                            </a:rPr>
                            <m:t>𝑔</m:t>
                          </m:r>
                          <m:r>
                            <a:rPr lang="en-US" altLang="ja-JP" sz="2400" i="1">
                              <a:latin typeface="Cambria Math" panose="02040503050406030204" pitchFamily="18" charset="0"/>
                            </a:rPr>
                            <m:t>∗</m:t>
                          </m:r>
                          <m:r>
                            <a:rPr lang="en-US" altLang="ja-JP" sz="2400" i="1">
                              <a:latin typeface="Cambria Math" panose="02040503050406030204" pitchFamily="18" charset="0"/>
                            </a:rPr>
                            <m:t>𝑓</m:t>
                          </m:r>
                        </m:e>
                      </m:d>
                      <m:d>
                        <m:dPr>
                          <m:ctrlPr>
                            <a:rPr lang="en-US" altLang="ja-JP" sz="2400" i="1">
                              <a:latin typeface="Cambria Math" panose="02040503050406030204" pitchFamily="18" charset="0"/>
                            </a:rPr>
                          </m:ctrlPr>
                        </m:dPr>
                        <m:e>
                          <m:r>
                            <a:rPr lang="en-US" altLang="ja-JP" sz="2400" b="0" i="1" smtClean="0">
                              <a:latin typeface="Cambria Math" panose="02040503050406030204" pitchFamily="18" charset="0"/>
                            </a:rPr>
                            <m:t>𝑥</m:t>
                          </m:r>
                        </m:e>
                      </m:d>
                      <m:r>
                        <a:rPr lang="en-US" altLang="ja-JP" sz="2400" i="1">
                          <a:latin typeface="Cambria Math"/>
                        </a:rPr>
                        <m:t>=</m:t>
                      </m:r>
                      <m:nary>
                        <m:naryPr>
                          <m:chr m:val="∑"/>
                          <m:ctrlPr>
                            <a:rPr lang="en-US" altLang="ja-JP" sz="2400" i="1">
                              <a:latin typeface="Cambria Math" panose="02040503050406030204" pitchFamily="18" charset="0"/>
                            </a:rPr>
                          </m:ctrlPr>
                        </m:naryPr>
                        <m:sub>
                          <m:r>
                            <a:rPr lang="en-US" altLang="ja-JP" sz="2400" b="0" i="1" smtClean="0">
                              <a:latin typeface="Cambria Math" panose="02040503050406030204" pitchFamily="18" charset="0"/>
                            </a:rPr>
                            <m:t>𝑘</m:t>
                          </m:r>
                          <m:r>
                            <a:rPr lang="en-US" altLang="ja-JP" sz="2400" i="1">
                              <a:latin typeface="Cambria Math"/>
                            </a:rPr>
                            <m:t>=−</m:t>
                          </m:r>
                          <m:r>
                            <a:rPr lang="en-US" altLang="ja-JP" sz="2400" b="0" i="1" smtClean="0">
                              <a:latin typeface="Cambria Math" panose="02040503050406030204" pitchFamily="18" charset="0"/>
                            </a:rPr>
                            <m:t>∞</m:t>
                          </m:r>
                        </m:sub>
                        <m:sup>
                          <m:r>
                            <a:rPr lang="en-US" altLang="ja-JP" sz="2400" i="1">
                              <a:latin typeface="Cambria Math" panose="02040503050406030204" pitchFamily="18" charset="0"/>
                            </a:rPr>
                            <m:t>∞</m:t>
                          </m:r>
                        </m:sup>
                        <m:e>
                          <m:r>
                            <a:rPr lang="en-US" altLang="ja-JP" sz="2400" i="1">
                              <a:latin typeface="Cambria Math" panose="02040503050406030204" pitchFamily="18" charset="0"/>
                            </a:rPr>
                            <m:t>𝑔</m:t>
                          </m:r>
                          <m:d>
                            <m:dPr>
                              <m:ctrlPr>
                                <a:rPr lang="en-US" altLang="ja-JP" sz="2400" i="1">
                                  <a:latin typeface="Cambria Math" panose="02040503050406030204" pitchFamily="18" charset="0"/>
                                </a:rPr>
                              </m:ctrlPr>
                            </m:dPr>
                            <m:e>
                              <m:r>
                                <a:rPr lang="en-US" altLang="ja-JP" sz="2400" i="1">
                                  <a:latin typeface="Cambria Math" panose="02040503050406030204" pitchFamily="18" charset="0"/>
                                </a:rPr>
                                <m:t>𝑘</m:t>
                              </m:r>
                            </m:e>
                          </m:d>
                          <m:r>
                            <a:rPr lang="en-US" altLang="ja-JP" sz="2400" i="1">
                              <a:latin typeface="Cambria Math"/>
                            </a:rPr>
                            <m:t>  </m:t>
                          </m:r>
                          <m:r>
                            <a:rPr lang="en-US" altLang="ja-JP" sz="2400" i="1">
                              <a:latin typeface="Cambria Math" panose="02040503050406030204" pitchFamily="18" charset="0"/>
                            </a:rPr>
                            <m:t>𝑓</m:t>
                          </m:r>
                          <m:d>
                            <m:dPr>
                              <m:ctrlPr>
                                <a:rPr lang="en-US" altLang="ja-JP" sz="2400" i="1">
                                  <a:latin typeface="Cambria Math" panose="02040503050406030204" pitchFamily="18" charset="0"/>
                                </a:rPr>
                              </m:ctrlPr>
                            </m:dPr>
                            <m:e>
                              <m:r>
                                <a:rPr lang="en-US" altLang="ja-JP" sz="2400" b="0" i="1" smtClean="0">
                                  <a:latin typeface="Cambria Math" panose="02040503050406030204" pitchFamily="18" charset="0"/>
                                </a:rPr>
                                <m:t>𝑥</m:t>
                              </m:r>
                              <m:r>
                                <a:rPr lang="en-US" altLang="ja-JP" sz="2400" i="1">
                                  <a:latin typeface="Cambria Math" panose="02040503050406030204" pitchFamily="18" charset="0"/>
                                </a:rPr>
                                <m:t>−</m:t>
                              </m:r>
                              <m:r>
                                <a:rPr lang="en-US" altLang="ja-JP" sz="2400" i="1">
                                  <a:latin typeface="Cambria Math" panose="02040503050406030204" pitchFamily="18" charset="0"/>
                                </a:rPr>
                                <m:t>𝑘</m:t>
                              </m:r>
                            </m:e>
                          </m:d>
                        </m:e>
                      </m:nary>
                    </m:oMath>
                  </m:oMathPara>
                </a14:m>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42" name="テキスト ボックス 41"/>
              <p:cNvSpPr txBox="1">
                <a:spLocks noRot="1" noChangeAspect="1" noMove="1" noResize="1" noEditPoints="1" noAdjustHandles="1" noChangeArrowheads="1" noChangeShapeType="1" noTextEdit="1"/>
              </p:cNvSpPr>
              <p:nvPr/>
            </p:nvSpPr>
            <p:spPr>
              <a:xfrm>
                <a:off x="6401328" y="1370615"/>
                <a:ext cx="4672498" cy="1176284"/>
              </a:xfrm>
              <a:prstGeom prst="rect">
                <a:avLst/>
              </a:prstGeom>
              <a:blipFill rotWithShape="0">
                <a:blip r:embed="rId3"/>
                <a:stretch>
                  <a:fillRect/>
                </a:stretch>
              </a:blipFill>
            </p:spPr>
            <p:txBody>
              <a:bodyPr/>
              <a:lstStyle/>
              <a:p>
                <a:r>
                  <a:rPr lang="ja-JP" altLang="en-US">
                    <a:noFill/>
                  </a:rPr>
                  <a:t> </a:t>
                </a:r>
              </a:p>
            </p:txBody>
          </p:sp>
        </mc:Fallback>
      </mc:AlternateContent>
      <p:sp>
        <p:nvSpPr>
          <p:cNvPr id="41" name="正方形/長方形 40"/>
          <p:cNvSpPr/>
          <p:nvPr/>
        </p:nvSpPr>
        <p:spPr>
          <a:xfrm>
            <a:off x="6335585" y="1044773"/>
            <a:ext cx="1422184" cy="523220"/>
          </a:xfrm>
          <a:prstGeom prst="rect">
            <a:avLst/>
          </a:prstGeom>
        </p:spPr>
        <p:txBody>
          <a:bodyPr wrap="none">
            <a:spAutoFit/>
          </a:bodyPr>
          <a:lstStyle/>
          <a:p>
            <a:r>
              <a:rPr lang="ja-JP" altLang="en-US" sz="2800" b="1" dirty="0">
                <a:latin typeface="メイリオ" panose="020B0604030504040204" pitchFamily="50" charset="-128"/>
                <a:ea typeface="メイリオ" panose="020B0604030504040204" pitchFamily="50" charset="-128"/>
                <a:cs typeface="メイリオ" panose="020B0604030504040204" pitchFamily="50" charset="-128"/>
              </a:rPr>
              <a:t>離散  </a:t>
            </a:r>
            <a:r>
              <a:rPr lang="en-US" altLang="ja-JP" sz="2800" b="1" dirty="0">
                <a:latin typeface="メイリオ" panose="020B0604030504040204" pitchFamily="50" charset="-128"/>
                <a:ea typeface="メイリオ" panose="020B0604030504040204" pitchFamily="50" charset="-128"/>
                <a:cs typeface="メイリオ" panose="020B0604030504040204" pitchFamily="50" charset="-128"/>
              </a:rPr>
              <a:t>: </a:t>
            </a:r>
            <a:endParaRPr lang="ja-JP" altLang="en-US" sz="2800" b="1" dirty="0"/>
          </a:p>
        </p:txBody>
      </p:sp>
      <p:grpSp>
        <p:nvGrpSpPr>
          <p:cNvPr id="43" name="グループ化 42"/>
          <p:cNvGrpSpPr/>
          <p:nvPr/>
        </p:nvGrpSpPr>
        <p:grpSpPr>
          <a:xfrm>
            <a:off x="891028" y="4513874"/>
            <a:ext cx="5444557" cy="359450"/>
            <a:chOff x="481263" y="2146434"/>
            <a:chExt cx="5300689" cy="349952"/>
          </a:xfrm>
          <a:solidFill>
            <a:schemeClr val="accent4">
              <a:lumMod val="20000"/>
              <a:lumOff val="80000"/>
            </a:schemeClr>
          </a:solidFill>
        </p:grpSpPr>
        <p:sp>
          <p:nvSpPr>
            <p:cNvPr id="44" name="正方形/長方形 43"/>
            <p:cNvSpPr/>
            <p:nvPr/>
          </p:nvSpPr>
          <p:spPr>
            <a:xfrm>
              <a:off x="481263" y="2146434"/>
              <a:ext cx="349952" cy="349952"/>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spc="-11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33</a:t>
              </a:r>
              <a:endParaRPr lang="ja-JP" altLang="en-US" sz="1600" spc="-11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5" name="正方形/長方形 44"/>
            <p:cNvSpPr/>
            <p:nvPr/>
          </p:nvSpPr>
          <p:spPr>
            <a:xfrm>
              <a:off x="835170" y="2146434"/>
              <a:ext cx="349952" cy="349952"/>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spc="-11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15</a:t>
              </a:r>
              <a:endParaRPr lang="ja-JP" altLang="en-US" sz="1600" spc="-11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6" name="正方形/長方形 45"/>
            <p:cNvSpPr/>
            <p:nvPr/>
          </p:nvSpPr>
          <p:spPr>
            <a:xfrm>
              <a:off x="1189077" y="2146434"/>
              <a:ext cx="349952" cy="349952"/>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spc="-11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22</a:t>
              </a:r>
              <a:endParaRPr lang="ja-JP" altLang="en-US" sz="1600" spc="-11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7" name="正方形/長方形 46"/>
            <p:cNvSpPr/>
            <p:nvPr/>
          </p:nvSpPr>
          <p:spPr>
            <a:xfrm>
              <a:off x="1542984" y="2146434"/>
              <a:ext cx="349952" cy="349952"/>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spc="-11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11</a:t>
              </a:r>
              <a:endParaRPr lang="ja-JP" altLang="en-US" sz="1600" spc="-11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8" name="正方形/長方形 47"/>
            <p:cNvSpPr/>
            <p:nvPr/>
          </p:nvSpPr>
          <p:spPr>
            <a:xfrm>
              <a:off x="1896891" y="2146434"/>
              <a:ext cx="349952" cy="349952"/>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spc="-11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26</a:t>
              </a:r>
              <a:endParaRPr lang="ja-JP" altLang="en-US" sz="1600" spc="-11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9" name="正方形/長方形 48"/>
            <p:cNvSpPr/>
            <p:nvPr/>
          </p:nvSpPr>
          <p:spPr>
            <a:xfrm>
              <a:off x="2250798" y="2146434"/>
              <a:ext cx="349952" cy="349952"/>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spc="-11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32</a:t>
              </a:r>
              <a:endParaRPr lang="ja-JP" altLang="en-US" sz="1600" spc="-11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0" name="正方形/長方形 49"/>
            <p:cNvSpPr/>
            <p:nvPr/>
          </p:nvSpPr>
          <p:spPr>
            <a:xfrm>
              <a:off x="2604705" y="2146434"/>
              <a:ext cx="349952" cy="349952"/>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spc="-11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12</a:t>
              </a:r>
              <a:endParaRPr lang="ja-JP" altLang="en-US" sz="1600" spc="-11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1" name="正方形/長方形 50"/>
            <p:cNvSpPr/>
            <p:nvPr/>
          </p:nvSpPr>
          <p:spPr>
            <a:xfrm>
              <a:off x="2958612" y="2146434"/>
              <a:ext cx="349952" cy="349952"/>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spc="-11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22</a:t>
              </a:r>
              <a:endParaRPr lang="ja-JP" altLang="en-US" sz="1600" spc="-11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2" name="正方形/長方形 51"/>
            <p:cNvSpPr/>
            <p:nvPr/>
          </p:nvSpPr>
          <p:spPr>
            <a:xfrm>
              <a:off x="3312519" y="2146434"/>
              <a:ext cx="349952" cy="349952"/>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spc="-11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15</a:t>
              </a:r>
              <a:endParaRPr lang="ja-JP" altLang="en-US" sz="1600" spc="-11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3" name="正方形/長方形 52"/>
            <p:cNvSpPr/>
            <p:nvPr/>
          </p:nvSpPr>
          <p:spPr>
            <a:xfrm>
              <a:off x="3666423" y="2146434"/>
              <a:ext cx="349952" cy="349952"/>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spc="-11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94</a:t>
              </a:r>
              <a:endParaRPr lang="ja-JP" altLang="en-US" sz="1600" spc="-11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4" name="正方形/長方形 53"/>
            <p:cNvSpPr/>
            <p:nvPr/>
          </p:nvSpPr>
          <p:spPr>
            <a:xfrm>
              <a:off x="4016375" y="2146434"/>
              <a:ext cx="349952" cy="349952"/>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spc="-11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108</a:t>
              </a:r>
              <a:endParaRPr lang="ja-JP" altLang="en-US" sz="1600" spc="-11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5" name="正方形/長方形 54"/>
            <p:cNvSpPr/>
            <p:nvPr/>
          </p:nvSpPr>
          <p:spPr>
            <a:xfrm>
              <a:off x="4370282" y="2146434"/>
              <a:ext cx="349952" cy="349952"/>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spc="-11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98</a:t>
              </a:r>
              <a:endParaRPr lang="ja-JP" altLang="en-US" sz="1600" spc="-11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6" name="正方形/長方形 55"/>
            <p:cNvSpPr/>
            <p:nvPr/>
          </p:nvSpPr>
          <p:spPr>
            <a:xfrm>
              <a:off x="4724189" y="2146434"/>
              <a:ext cx="349952" cy="349952"/>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spc="-11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111</a:t>
              </a:r>
              <a:endParaRPr lang="ja-JP" altLang="en-US" sz="1600" spc="-11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7" name="正方形/長方形 56"/>
            <p:cNvSpPr/>
            <p:nvPr/>
          </p:nvSpPr>
          <p:spPr>
            <a:xfrm>
              <a:off x="5078096" y="2146434"/>
              <a:ext cx="349952" cy="349952"/>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spc="-11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121</a:t>
              </a:r>
              <a:endParaRPr lang="ja-JP" altLang="en-US" sz="1600" spc="-11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8" name="正方形/長方形 57"/>
            <p:cNvSpPr/>
            <p:nvPr/>
          </p:nvSpPr>
          <p:spPr>
            <a:xfrm>
              <a:off x="5432000" y="2146434"/>
              <a:ext cx="349952" cy="349952"/>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spc="-11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102</a:t>
              </a:r>
              <a:endParaRPr lang="ja-JP" altLang="en-US" sz="1600" spc="-11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59" name="グループ化 58"/>
          <p:cNvGrpSpPr/>
          <p:nvPr/>
        </p:nvGrpSpPr>
        <p:grpSpPr>
          <a:xfrm>
            <a:off x="891028" y="6242904"/>
            <a:ext cx="5444557" cy="359450"/>
            <a:chOff x="481263" y="2146434"/>
            <a:chExt cx="5300689" cy="349952"/>
          </a:xfrm>
        </p:grpSpPr>
        <p:sp>
          <p:nvSpPr>
            <p:cNvPr id="60" name="正方形/長方形 59"/>
            <p:cNvSpPr/>
            <p:nvPr/>
          </p:nvSpPr>
          <p:spPr>
            <a:xfrm>
              <a:off x="481263" y="2146434"/>
              <a:ext cx="349952" cy="34995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2000"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1" name="正方形/長方形 60"/>
            <p:cNvSpPr/>
            <p:nvPr/>
          </p:nvSpPr>
          <p:spPr>
            <a:xfrm>
              <a:off x="835170" y="2146434"/>
              <a:ext cx="349952" cy="34995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2000"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2" name="正方形/長方形 61"/>
            <p:cNvSpPr/>
            <p:nvPr/>
          </p:nvSpPr>
          <p:spPr>
            <a:xfrm>
              <a:off x="1189077" y="2146434"/>
              <a:ext cx="349952" cy="34995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2000"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3" name="正方形/長方形 62"/>
            <p:cNvSpPr/>
            <p:nvPr/>
          </p:nvSpPr>
          <p:spPr>
            <a:xfrm>
              <a:off x="1542984" y="2146434"/>
              <a:ext cx="349952" cy="34995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2000"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4" name="正方形/長方形 63"/>
            <p:cNvSpPr/>
            <p:nvPr/>
          </p:nvSpPr>
          <p:spPr>
            <a:xfrm>
              <a:off x="1896891" y="2146434"/>
              <a:ext cx="349952" cy="34995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2000"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5" name="正方形/長方形 64"/>
            <p:cNvSpPr/>
            <p:nvPr/>
          </p:nvSpPr>
          <p:spPr>
            <a:xfrm>
              <a:off x="2250798" y="2146434"/>
              <a:ext cx="349952" cy="34995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2000"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6" name="正方形/長方形 65"/>
            <p:cNvSpPr/>
            <p:nvPr/>
          </p:nvSpPr>
          <p:spPr>
            <a:xfrm>
              <a:off x="2604705" y="2146434"/>
              <a:ext cx="349952" cy="34995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2000"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7" name="正方形/長方形 66"/>
            <p:cNvSpPr/>
            <p:nvPr/>
          </p:nvSpPr>
          <p:spPr>
            <a:xfrm>
              <a:off x="2958612" y="2146434"/>
              <a:ext cx="349952" cy="34995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2000"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8" name="正方形/長方形 67"/>
            <p:cNvSpPr/>
            <p:nvPr/>
          </p:nvSpPr>
          <p:spPr>
            <a:xfrm>
              <a:off x="3312519" y="2146434"/>
              <a:ext cx="349952" cy="34995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2000"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9" name="正方形/長方形 68"/>
            <p:cNvSpPr/>
            <p:nvPr/>
          </p:nvSpPr>
          <p:spPr>
            <a:xfrm>
              <a:off x="3666423" y="2146434"/>
              <a:ext cx="349952" cy="34995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2000"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0" name="正方形/長方形 69"/>
            <p:cNvSpPr/>
            <p:nvPr/>
          </p:nvSpPr>
          <p:spPr>
            <a:xfrm>
              <a:off x="4016375" y="2146434"/>
              <a:ext cx="349952" cy="34995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2000"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1" name="正方形/長方形 70"/>
            <p:cNvSpPr/>
            <p:nvPr/>
          </p:nvSpPr>
          <p:spPr>
            <a:xfrm>
              <a:off x="4370282" y="2146434"/>
              <a:ext cx="349952" cy="34995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2000"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2" name="正方形/長方形 71"/>
            <p:cNvSpPr/>
            <p:nvPr/>
          </p:nvSpPr>
          <p:spPr>
            <a:xfrm>
              <a:off x="4724189" y="2146434"/>
              <a:ext cx="349952" cy="34995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2000"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3" name="正方形/長方形 72"/>
            <p:cNvSpPr/>
            <p:nvPr/>
          </p:nvSpPr>
          <p:spPr>
            <a:xfrm>
              <a:off x="5078096" y="2146434"/>
              <a:ext cx="349952" cy="34995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2000"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4" name="正方形/長方形 73"/>
            <p:cNvSpPr/>
            <p:nvPr/>
          </p:nvSpPr>
          <p:spPr>
            <a:xfrm>
              <a:off x="5432000" y="2146434"/>
              <a:ext cx="349952" cy="34995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2000"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grpSp>
      <p:pic>
        <p:nvPicPr>
          <p:cNvPr id="75" name="図 74"/>
          <p:cNvPicPr>
            <a:picLocks noChangeAspect="1"/>
          </p:cNvPicPr>
          <p:nvPr/>
        </p:nvPicPr>
        <p:blipFill rotWithShape="1">
          <a:blip r:embed="rId4"/>
          <a:srcRect l="8892" t="29214" r="5142" b="13280"/>
          <a:stretch/>
        </p:blipFill>
        <p:spPr>
          <a:xfrm>
            <a:off x="995234" y="3133851"/>
            <a:ext cx="5143501" cy="1380023"/>
          </a:xfrm>
          <a:prstGeom prst="rect">
            <a:avLst/>
          </a:prstGeom>
        </p:spPr>
      </p:pic>
      <p:grpSp>
        <p:nvGrpSpPr>
          <p:cNvPr id="76" name="グループ化 75"/>
          <p:cNvGrpSpPr/>
          <p:nvPr/>
        </p:nvGrpSpPr>
        <p:grpSpPr>
          <a:xfrm>
            <a:off x="586545" y="4903228"/>
            <a:ext cx="2117982" cy="1703176"/>
            <a:chOff x="162811" y="3046328"/>
            <a:chExt cx="2117982" cy="1703176"/>
          </a:xfrm>
        </p:grpSpPr>
        <p:sp>
          <p:nvSpPr>
            <p:cNvPr id="77" name="正方形/長方形 76"/>
            <p:cNvSpPr/>
            <p:nvPr/>
          </p:nvSpPr>
          <p:spPr>
            <a:xfrm>
              <a:off x="1557831" y="4390054"/>
              <a:ext cx="359450" cy="3594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2000"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20</a:t>
              </a:r>
              <a:endParaRPr lang="ja-JP" altLang="en-US" sz="2000"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8" name="右中かっこ 77"/>
            <p:cNvSpPr/>
            <p:nvPr/>
          </p:nvSpPr>
          <p:spPr>
            <a:xfrm rot="5400000">
              <a:off x="1637580" y="2619015"/>
              <a:ext cx="215900" cy="1070526"/>
            </a:xfrm>
            <a:prstGeom prst="rightBrace">
              <a:avLst>
                <a:gd name="adj1" fmla="val 78921"/>
                <a:gd name="adj2" fmla="val 50000"/>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79" name="直線矢印コネクタ 78"/>
            <p:cNvCxnSpPr>
              <a:stCxn id="78" idx="1"/>
            </p:cNvCxnSpPr>
            <p:nvPr/>
          </p:nvCxnSpPr>
          <p:spPr>
            <a:xfrm>
              <a:off x="1745530" y="3262228"/>
              <a:ext cx="0" cy="733032"/>
            </a:xfrm>
            <a:prstGeom prst="straightConnector1">
              <a:avLst/>
            </a:prstGeom>
            <a:ln w="31750">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正方形/長方形 79"/>
                <p:cNvSpPr/>
                <p:nvPr/>
              </p:nvSpPr>
              <p:spPr>
                <a:xfrm>
                  <a:off x="162811" y="3505975"/>
                  <a:ext cx="1469344" cy="3996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14:m>
                    <m:oMath xmlns:m="http://schemas.openxmlformats.org/officeDocument/2006/math">
                      <m:f>
                        <m:fPr>
                          <m:ctrlPr>
                            <a:rPr lang="en-US" altLang="ja-JP" sz="1600" i="1" spc="-100">
                              <a:solidFill>
                                <a:schemeClr val="tx1"/>
                              </a:solidFill>
                              <a:latin typeface="Cambria Math" panose="02040503050406030204" pitchFamily="18" charset="0"/>
                            </a:rPr>
                          </m:ctrlPr>
                        </m:fPr>
                        <m:num>
                          <m:r>
                            <a:rPr lang="en-US" altLang="ja-JP" sz="1600" i="1" spc="-100">
                              <a:solidFill>
                                <a:schemeClr val="tx1"/>
                              </a:solidFill>
                              <a:latin typeface="Cambria Math"/>
                            </a:rPr>
                            <m:t>1</m:t>
                          </m:r>
                        </m:num>
                        <m:den>
                          <m:r>
                            <a:rPr lang="en-US" altLang="ja-JP" sz="1600" i="1" spc="-100">
                              <a:solidFill>
                                <a:schemeClr val="tx1"/>
                              </a:solidFill>
                              <a:latin typeface="Cambria Math"/>
                            </a:rPr>
                            <m:t>3</m:t>
                          </m:r>
                        </m:den>
                      </m:f>
                      <m:r>
                        <a:rPr lang="en-US" altLang="ja-JP" sz="1600" i="1" spc="-100">
                          <a:solidFill>
                            <a:schemeClr val="tx1"/>
                          </a:solidFill>
                          <a:latin typeface="Cambria Math"/>
                        </a:rPr>
                        <m:t>22+</m:t>
                      </m:r>
                    </m:oMath>
                  </a14:m>
                  <a:r>
                    <a:rPr lang="en-US" altLang="ja-JP" sz="1600"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f>
                        <m:fPr>
                          <m:ctrlPr>
                            <a:rPr lang="en-US" altLang="ja-JP" sz="1600" i="1" spc="-100">
                              <a:solidFill>
                                <a:schemeClr val="tx1"/>
                              </a:solidFill>
                              <a:latin typeface="Cambria Math" panose="02040503050406030204" pitchFamily="18" charset="0"/>
                            </a:rPr>
                          </m:ctrlPr>
                        </m:fPr>
                        <m:num>
                          <m:r>
                            <a:rPr lang="en-US" altLang="ja-JP" sz="1600" i="1" spc="-100">
                              <a:solidFill>
                                <a:schemeClr val="tx1"/>
                              </a:solidFill>
                              <a:latin typeface="Cambria Math"/>
                            </a:rPr>
                            <m:t>1</m:t>
                          </m:r>
                        </m:num>
                        <m:den>
                          <m:r>
                            <a:rPr lang="en-US" altLang="ja-JP" sz="1600" i="1" spc="-100">
                              <a:solidFill>
                                <a:schemeClr val="tx1"/>
                              </a:solidFill>
                              <a:latin typeface="Cambria Math"/>
                            </a:rPr>
                            <m:t>3</m:t>
                          </m:r>
                        </m:den>
                      </m:f>
                      <m:r>
                        <a:rPr lang="en-US" altLang="ja-JP" sz="1600" i="1" spc="-100">
                          <a:solidFill>
                            <a:schemeClr val="tx1"/>
                          </a:solidFill>
                          <a:latin typeface="Cambria Math"/>
                        </a:rPr>
                        <m:t>11+</m:t>
                      </m:r>
                    </m:oMath>
                  </a14:m>
                  <a:r>
                    <a:rPr lang="en-US" altLang="ja-JP" sz="1600"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f>
                        <m:fPr>
                          <m:ctrlPr>
                            <a:rPr lang="en-US" altLang="ja-JP" sz="1600" i="1" spc="-100">
                              <a:solidFill>
                                <a:schemeClr val="tx1"/>
                              </a:solidFill>
                              <a:latin typeface="Cambria Math" panose="02040503050406030204" pitchFamily="18" charset="0"/>
                            </a:rPr>
                          </m:ctrlPr>
                        </m:fPr>
                        <m:num>
                          <m:r>
                            <a:rPr lang="en-US" altLang="ja-JP" sz="1600" i="1" spc="-100">
                              <a:solidFill>
                                <a:schemeClr val="tx1"/>
                              </a:solidFill>
                              <a:latin typeface="Cambria Math"/>
                            </a:rPr>
                            <m:t>1</m:t>
                          </m:r>
                        </m:num>
                        <m:den>
                          <m:r>
                            <a:rPr lang="en-US" altLang="ja-JP" sz="1600" i="1" spc="-100">
                              <a:solidFill>
                                <a:schemeClr val="tx1"/>
                              </a:solidFill>
                              <a:latin typeface="Cambria Math"/>
                            </a:rPr>
                            <m:t>3</m:t>
                          </m:r>
                        </m:den>
                      </m:f>
                      <m:r>
                        <a:rPr lang="en-US" altLang="ja-JP" sz="1600" i="1" spc="-100">
                          <a:solidFill>
                            <a:schemeClr val="tx1"/>
                          </a:solidFill>
                          <a:latin typeface="Cambria Math"/>
                        </a:rPr>
                        <m:t>26</m:t>
                      </m:r>
                    </m:oMath>
                  </a14:m>
                  <a:endParaRPr lang="en-US" altLang="ja-JP" sz="1600" i="1"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pPr algn="ctr"/>
                  <a14:m>
                    <m:oMathPara xmlns:m="http://schemas.openxmlformats.org/officeDocument/2006/math">
                      <m:oMathParaPr>
                        <m:jc m:val="centerGroup"/>
                      </m:oMathParaPr>
                      <m:oMath xmlns:m="http://schemas.openxmlformats.org/officeDocument/2006/math">
                        <m:r>
                          <a:rPr lang="en-US" altLang="ja-JP" sz="1600" i="1" spc="-100">
                            <a:solidFill>
                              <a:schemeClr val="tx1"/>
                            </a:solidFill>
                            <a:latin typeface="Cambria Math"/>
                          </a:rPr>
                          <m:t>=20</m:t>
                        </m:r>
                      </m:oMath>
                    </m:oMathPara>
                  </a14:m>
                  <a:endParaRPr lang="en-US" altLang="ja-JP" sz="1600"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80" name="正方形/長方形 79"/>
                <p:cNvSpPr>
                  <a:spLocks noRot="1" noChangeAspect="1" noMove="1" noResize="1" noEditPoints="1" noAdjustHandles="1" noChangeArrowheads="1" noChangeShapeType="1" noTextEdit="1"/>
                </p:cNvSpPr>
                <p:nvPr/>
              </p:nvSpPr>
              <p:spPr>
                <a:xfrm>
                  <a:off x="162811" y="3505975"/>
                  <a:ext cx="1469344" cy="399608"/>
                </a:xfrm>
                <a:prstGeom prst="rect">
                  <a:avLst/>
                </a:prstGeom>
                <a:blipFill rotWithShape="0">
                  <a:blip r:embed="rId5"/>
                  <a:stretch>
                    <a:fillRect l="-1660" t="-21538" r="-2490" b="-26154"/>
                  </a:stretch>
                </a:blipFill>
                <a:ln>
                  <a:noFill/>
                </a:ln>
              </p:spPr>
              <p:txBody>
                <a:bodyPr/>
                <a:lstStyle/>
                <a:p>
                  <a:r>
                    <a:rPr lang="ja-JP" altLang="en-US">
                      <a:noFill/>
                    </a:rPr>
                    <a:t> </a:t>
                  </a:r>
                </a:p>
              </p:txBody>
            </p:sp>
          </mc:Fallback>
        </mc:AlternateContent>
      </p:grpSp>
      <p:grpSp>
        <p:nvGrpSpPr>
          <p:cNvPr id="81" name="グループ化 80"/>
          <p:cNvGrpSpPr/>
          <p:nvPr/>
        </p:nvGrpSpPr>
        <p:grpSpPr>
          <a:xfrm>
            <a:off x="2007816" y="5030229"/>
            <a:ext cx="2353739" cy="1574455"/>
            <a:chOff x="1584081" y="3173328"/>
            <a:chExt cx="2353739" cy="1574455"/>
          </a:xfrm>
        </p:grpSpPr>
        <p:sp>
          <p:nvSpPr>
            <p:cNvPr id="82" name="正方形/長方形 81"/>
            <p:cNvSpPr/>
            <p:nvPr/>
          </p:nvSpPr>
          <p:spPr>
            <a:xfrm>
              <a:off x="1925255" y="4388333"/>
              <a:ext cx="359450" cy="3594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2000"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23</a:t>
              </a:r>
              <a:endParaRPr lang="ja-JP" altLang="en-US" sz="2000"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3" name="右中かっこ 82"/>
            <p:cNvSpPr/>
            <p:nvPr/>
          </p:nvSpPr>
          <p:spPr>
            <a:xfrm rot="5400000">
              <a:off x="2011394" y="2746015"/>
              <a:ext cx="215900" cy="1070526"/>
            </a:xfrm>
            <a:prstGeom prst="rightBrace">
              <a:avLst>
                <a:gd name="adj1" fmla="val 78921"/>
                <a:gd name="adj2" fmla="val 50000"/>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84" name="直線矢印コネクタ 83"/>
            <p:cNvCxnSpPr/>
            <p:nvPr/>
          </p:nvCxnSpPr>
          <p:spPr>
            <a:xfrm>
              <a:off x="2119344" y="3338410"/>
              <a:ext cx="0" cy="656849"/>
            </a:xfrm>
            <a:prstGeom prst="straightConnector1">
              <a:avLst/>
            </a:prstGeom>
            <a:ln w="31750">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5" name="正方形/長方形 84"/>
                <p:cNvSpPr/>
                <p:nvPr/>
              </p:nvSpPr>
              <p:spPr>
                <a:xfrm>
                  <a:off x="2126816" y="3532777"/>
                  <a:ext cx="1811004" cy="3594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14:m>
                    <m:oMath xmlns:m="http://schemas.openxmlformats.org/officeDocument/2006/math">
                      <m:f>
                        <m:fPr>
                          <m:ctrlPr>
                            <a:rPr lang="en-US" altLang="ja-JP" i="1" spc="-100">
                              <a:solidFill>
                                <a:schemeClr val="tx1"/>
                              </a:solidFill>
                              <a:latin typeface="Cambria Math" panose="02040503050406030204" pitchFamily="18" charset="0"/>
                            </a:rPr>
                          </m:ctrlPr>
                        </m:fPr>
                        <m:num>
                          <m:r>
                            <a:rPr lang="en-US" altLang="ja-JP" i="1" spc="-100">
                              <a:solidFill>
                                <a:schemeClr val="tx1"/>
                              </a:solidFill>
                              <a:latin typeface="Cambria Math"/>
                            </a:rPr>
                            <m:t>1</m:t>
                          </m:r>
                        </m:num>
                        <m:den>
                          <m:r>
                            <a:rPr lang="en-US" altLang="ja-JP" i="1" spc="-100">
                              <a:solidFill>
                                <a:schemeClr val="tx1"/>
                              </a:solidFill>
                              <a:latin typeface="Cambria Math"/>
                            </a:rPr>
                            <m:t>3</m:t>
                          </m:r>
                        </m:den>
                      </m:f>
                      <m:r>
                        <a:rPr lang="en-US" altLang="ja-JP" i="1" spc="-100">
                          <a:solidFill>
                            <a:schemeClr val="tx1"/>
                          </a:solidFill>
                          <a:latin typeface="Cambria Math"/>
                        </a:rPr>
                        <m:t>11+</m:t>
                      </m:r>
                    </m:oMath>
                  </a14:m>
                  <a:r>
                    <a:rPr lang="en-US" altLang="ja-JP"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f>
                        <m:fPr>
                          <m:ctrlPr>
                            <a:rPr lang="en-US" altLang="ja-JP" i="1" spc="-100">
                              <a:solidFill>
                                <a:schemeClr val="tx1"/>
                              </a:solidFill>
                              <a:latin typeface="Cambria Math" panose="02040503050406030204" pitchFamily="18" charset="0"/>
                            </a:rPr>
                          </m:ctrlPr>
                        </m:fPr>
                        <m:num>
                          <m:r>
                            <a:rPr lang="en-US" altLang="ja-JP" i="1" spc="-100">
                              <a:solidFill>
                                <a:schemeClr val="tx1"/>
                              </a:solidFill>
                              <a:latin typeface="Cambria Math"/>
                            </a:rPr>
                            <m:t>1</m:t>
                          </m:r>
                        </m:num>
                        <m:den>
                          <m:r>
                            <a:rPr lang="en-US" altLang="ja-JP" i="1" spc="-100">
                              <a:solidFill>
                                <a:schemeClr val="tx1"/>
                              </a:solidFill>
                              <a:latin typeface="Cambria Math"/>
                            </a:rPr>
                            <m:t>3</m:t>
                          </m:r>
                        </m:den>
                      </m:f>
                      <m:r>
                        <a:rPr lang="en-US" altLang="ja-JP" i="1" spc="-100">
                          <a:solidFill>
                            <a:schemeClr val="tx1"/>
                          </a:solidFill>
                          <a:latin typeface="Cambria Math"/>
                        </a:rPr>
                        <m:t>26+</m:t>
                      </m:r>
                    </m:oMath>
                  </a14:m>
                  <a:r>
                    <a:rPr lang="en-US" altLang="ja-JP"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f>
                        <m:fPr>
                          <m:ctrlPr>
                            <a:rPr lang="en-US" altLang="ja-JP" i="1" spc="-100">
                              <a:solidFill>
                                <a:schemeClr val="tx1"/>
                              </a:solidFill>
                              <a:latin typeface="Cambria Math" panose="02040503050406030204" pitchFamily="18" charset="0"/>
                            </a:rPr>
                          </m:ctrlPr>
                        </m:fPr>
                        <m:num>
                          <m:r>
                            <a:rPr lang="en-US" altLang="ja-JP" i="1" spc="-100">
                              <a:solidFill>
                                <a:schemeClr val="tx1"/>
                              </a:solidFill>
                              <a:latin typeface="Cambria Math"/>
                            </a:rPr>
                            <m:t>1</m:t>
                          </m:r>
                        </m:num>
                        <m:den>
                          <m:r>
                            <a:rPr lang="en-US" altLang="ja-JP" i="1" spc="-100">
                              <a:solidFill>
                                <a:schemeClr val="tx1"/>
                              </a:solidFill>
                              <a:latin typeface="Cambria Math"/>
                            </a:rPr>
                            <m:t>3</m:t>
                          </m:r>
                        </m:den>
                      </m:f>
                      <m:r>
                        <a:rPr lang="en-US" altLang="ja-JP" i="1" spc="-100">
                          <a:solidFill>
                            <a:schemeClr val="tx1"/>
                          </a:solidFill>
                          <a:latin typeface="Cambria Math"/>
                        </a:rPr>
                        <m:t>32</m:t>
                      </m:r>
                    </m:oMath>
                  </a14:m>
                  <a:endParaRPr lang="en-US" altLang="ja-JP" i="1"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pPr algn="ctr"/>
                  <a14:m>
                    <m:oMathPara xmlns:m="http://schemas.openxmlformats.org/officeDocument/2006/math">
                      <m:oMathParaPr>
                        <m:jc m:val="centerGroup"/>
                      </m:oMathParaPr>
                      <m:oMath xmlns:m="http://schemas.openxmlformats.org/officeDocument/2006/math">
                        <m:r>
                          <a:rPr lang="en-US" altLang="ja-JP" i="1" spc="-100">
                            <a:solidFill>
                              <a:schemeClr val="tx1"/>
                            </a:solidFill>
                            <a:latin typeface="Cambria Math"/>
                          </a:rPr>
                          <m:t>=23</m:t>
                        </m:r>
                      </m:oMath>
                    </m:oMathPara>
                  </a14:m>
                  <a:endParaRPr lang="en-US" altLang="ja-JP"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85" name="正方形/長方形 84"/>
                <p:cNvSpPr>
                  <a:spLocks noRot="1" noChangeAspect="1" noMove="1" noResize="1" noEditPoints="1" noAdjustHandles="1" noChangeArrowheads="1" noChangeShapeType="1" noTextEdit="1"/>
                </p:cNvSpPr>
                <p:nvPr/>
              </p:nvSpPr>
              <p:spPr>
                <a:xfrm>
                  <a:off x="2126816" y="3532777"/>
                  <a:ext cx="1811004" cy="359450"/>
                </a:xfrm>
                <a:prstGeom prst="rect">
                  <a:avLst/>
                </a:prstGeom>
                <a:blipFill rotWithShape="0">
                  <a:blip r:embed="rId6"/>
                  <a:stretch>
                    <a:fillRect t="-42373" b="-45763"/>
                  </a:stretch>
                </a:blipFill>
                <a:ln>
                  <a:noFill/>
                </a:ln>
              </p:spPr>
              <p:txBody>
                <a:bodyPr/>
                <a:lstStyle/>
                <a:p>
                  <a:r>
                    <a:rPr lang="ja-JP" altLang="en-US">
                      <a:noFill/>
                    </a:rPr>
                    <a:t> </a:t>
                  </a:r>
                </a:p>
              </p:txBody>
            </p:sp>
          </mc:Fallback>
        </mc:AlternateContent>
      </p:grpSp>
      <p:grpSp>
        <p:nvGrpSpPr>
          <p:cNvPr id="89" name="グループ化 88"/>
          <p:cNvGrpSpPr/>
          <p:nvPr/>
        </p:nvGrpSpPr>
        <p:grpSpPr>
          <a:xfrm>
            <a:off x="8796020" y="4427043"/>
            <a:ext cx="1647258" cy="544980"/>
            <a:chOff x="6912543" y="3314836"/>
            <a:chExt cx="1172642" cy="387958"/>
          </a:xfrm>
        </p:grpSpPr>
        <mc:AlternateContent xmlns:mc="http://schemas.openxmlformats.org/markup-compatibility/2006" xmlns:a14="http://schemas.microsoft.com/office/drawing/2010/main">
          <mc:Choice Requires="a14">
            <p:sp>
              <p:nvSpPr>
                <p:cNvPr id="90" name="正方形/長方形 89"/>
                <p:cNvSpPr/>
                <p:nvPr/>
              </p:nvSpPr>
              <p:spPr>
                <a:xfrm>
                  <a:off x="6912543" y="3314836"/>
                  <a:ext cx="387958" cy="38795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14:m>
                    <m:oMathPara xmlns:m="http://schemas.openxmlformats.org/officeDocument/2006/math">
                      <m:oMathParaPr>
                        <m:jc m:val="centerGroup"/>
                      </m:oMathParaPr>
                      <m:oMath xmlns:m="http://schemas.openxmlformats.org/officeDocument/2006/math">
                        <m:r>
                          <a:rPr lang="en-US" altLang="ja-JP" sz="2400" i="1" spc="-100" dirty="0">
                            <a:solidFill>
                              <a:schemeClr val="tx1"/>
                            </a:solidFill>
                            <a:latin typeface="Cambria Math" panose="02040503050406030204" pitchFamily="18" charset="0"/>
                          </a:rPr>
                          <m:t>1/3</m:t>
                        </m:r>
                      </m:oMath>
                    </m:oMathPara>
                  </a14:m>
                  <a:endParaRPr lang="ja-JP" altLang="en-US"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54" name="正方形/長方形 53"/>
                <p:cNvSpPr>
                  <a:spLocks noRot="1" noChangeAspect="1" noMove="1" noResize="1" noEditPoints="1" noAdjustHandles="1" noChangeArrowheads="1" noChangeShapeType="1" noTextEdit="1"/>
                </p:cNvSpPr>
                <p:nvPr/>
              </p:nvSpPr>
              <p:spPr>
                <a:xfrm>
                  <a:off x="6912543" y="3314836"/>
                  <a:ext cx="387958" cy="387958"/>
                </a:xfrm>
                <a:prstGeom prst="rect">
                  <a:avLst/>
                </a:prstGeom>
                <a:blipFill rotWithShape="0">
                  <a:blip r:embed="rId7"/>
                  <a:stretch>
                    <a:fillRect l="-12903" r="-4301" b="-537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1" name="正方形/長方形 90"/>
                <p:cNvSpPr/>
                <p:nvPr/>
              </p:nvSpPr>
              <p:spPr>
                <a:xfrm>
                  <a:off x="7304885" y="3314836"/>
                  <a:ext cx="387958" cy="38795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14:m>
                    <m:oMathPara xmlns:m="http://schemas.openxmlformats.org/officeDocument/2006/math">
                      <m:oMathParaPr>
                        <m:jc m:val="centerGroup"/>
                      </m:oMathParaPr>
                      <m:oMath xmlns:m="http://schemas.openxmlformats.org/officeDocument/2006/math">
                        <m:r>
                          <a:rPr lang="en-US" altLang="ja-JP" sz="2400" i="1" spc="-100" dirty="0">
                            <a:solidFill>
                              <a:schemeClr val="tx1"/>
                            </a:solidFill>
                            <a:latin typeface="Cambria Math" panose="02040503050406030204" pitchFamily="18" charset="0"/>
                          </a:rPr>
                          <m:t>1/3</m:t>
                        </m:r>
                      </m:oMath>
                    </m:oMathPara>
                  </a14:m>
                  <a:endParaRPr lang="ja-JP" altLang="en-US"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55" name="正方形/長方形 54"/>
                <p:cNvSpPr>
                  <a:spLocks noRot="1" noChangeAspect="1" noMove="1" noResize="1" noEditPoints="1" noAdjustHandles="1" noChangeArrowheads="1" noChangeShapeType="1" noTextEdit="1"/>
                </p:cNvSpPr>
                <p:nvPr/>
              </p:nvSpPr>
              <p:spPr>
                <a:xfrm>
                  <a:off x="7304885" y="3314836"/>
                  <a:ext cx="387958" cy="387958"/>
                </a:xfrm>
                <a:prstGeom prst="rect">
                  <a:avLst/>
                </a:prstGeom>
                <a:blipFill rotWithShape="0">
                  <a:blip r:embed="rId8"/>
                  <a:stretch>
                    <a:fillRect l="-12766" r="-3191" b="-537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2" name="正方形/長方形 91"/>
                <p:cNvSpPr/>
                <p:nvPr/>
              </p:nvSpPr>
              <p:spPr>
                <a:xfrm>
                  <a:off x="7697227" y="3314836"/>
                  <a:ext cx="387958" cy="38795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14:m>
                    <m:oMathPara xmlns:m="http://schemas.openxmlformats.org/officeDocument/2006/math">
                      <m:oMathParaPr>
                        <m:jc m:val="centerGroup"/>
                      </m:oMathParaPr>
                      <m:oMath xmlns:m="http://schemas.openxmlformats.org/officeDocument/2006/math">
                        <m:r>
                          <a:rPr lang="en-US" altLang="ja-JP" sz="2400" i="1" spc="-100" dirty="0">
                            <a:solidFill>
                              <a:schemeClr val="tx1"/>
                            </a:solidFill>
                            <a:latin typeface="Cambria Math" panose="02040503050406030204" pitchFamily="18" charset="0"/>
                          </a:rPr>
                          <m:t>1/3</m:t>
                        </m:r>
                      </m:oMath>
                    </m:oMathPara>
                  </a14:m>
                  <a:endParaRPr lang="ja-JP" altLang="en-US" b="1"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56" name="正方形/長方形 55"/>
                <p:cNvSpPr>
                  <a:spLocks noRot="1" noChangeAspect="1" noMove="1" noResize="1" noEditPoints="1" noAdjustHandles="1" noChangeArrowheads="1" noChangeShapeType="1" noTextEdit="1"/>
                </p:cNvSpPr>
                <p:nvPr/>
              </p:nvSpPr>
              <p:spPr>
                <a:xfrm>
                  <a:off x="7697227" y="3314836"/>
                  <a:ext cx="387958" cy="387958"/>
                </a:xfrm>
                <a:prstGeom prst="rect">
                  <a:avLst/>
                </a:prstGeom>
                <a:blipFill rotWithShape="0">
                  <a:blip r:embed="rId9"/>
                  <a:stretch>
                    <a:fillRect l="-12903" r="-4301" b="-5376"/>
                  </a:stretch>
                </a:blipFill>
              </p:spPr>
              <p:txBody>
                <a:bodyPr/>
                <a:lstStyle/>
                <a:p>
                  <a:r>
                    <a:rPr lang="ja-JP" altLang="en-US">
                      <a:noFill/>
                    </a:rPr>
                    <a:t> </a:t>
                  </a:r>
                </a:p>
              </p:txBody>
            </p:sp>
          </mc:Fallback>
        </mc:AlternateContent>
      </p:grpSp>
      <p:sp>
        <p:nvSpPr>
          <p:cNvPr id="93" name="タイトル 1"/>
          <p:cNvSpPr txBox="1">
            <a:spLocks/>
          </p:cNvSpPr>
          <p:nvPr/>
        </p:nvSpPr>
        <p:spPr>
          <a:xfrm>
            <a:off x="8166686" y="5389678"/>
            <a:ext cx="3279673" cy="579120"/>
          </a:xfrm>
          <a:prstGeom prst="rect">
            <a:avLst/>
          </a:prstGeom>
        </p:spPr>
        <p:txBody>
          <a:bodyPr vert="horz" lIns="91440" tIns="45720" rIns="91440" bIns="45720" rtlCol="0" anchor="ctr">
            <a:noAutofit/>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pPr algn="l"/>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周囲３ピクセルの平均を</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取るフィルタ</a:t>
            </a:r>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4" name="正方形/長方形 3"/>
              <p:cNvSpPr/>
              <p:nvPr/>
            </p:nvSpPr>
            <p:spPr>
              <a:xfrm>
                <a:off x="9068510" y="3760138"/>
                <a:ext cx="107805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800" i="1">
                          <a:latin typeface="Cambria Math" panose="02040503050406030204" pitchFamily="18" charset="0"/>
                        </a:rPr>
                        <m:t>𝑔</m:t>
                      </m:r>
                      <m:d>
                        <m:dPr>
                          <m:ctrlPr>
                            <a:rPr lang="en-US" altLang="ja-JP" sz="2800" i="1">
                              <a:latin typeface="Cambria Math" panose="02040503050406030204" pitchFamily="18" charset="0"/>
                            </a:rPr>
                          </m:ctrlPr>
                        </m:dPr>
                        <m:e>
                          <m:r>
                            <a:rPr lang="en-US" altLang="ja-JP" sz="2800" i="1">
                              <a:latin typeface="Cambria Math" panose="02040503050406030204" pitchFamily="18" charset="0"/>
                            </a:rPr>
                            <m:t>𝑘</m:t>
                          </m:r>
                        </m:e>
                      </m:d>
                      <m:r>
                        <a:rPr lang="en-US" altLang="ja-JP" sz="2800" i="1">
                          <a:latin typeface="Cambria Math"/>
                        </a:rPr>
                        <m:t> </m:t>
                      </m:r>
                    </m:oMath>
                  </m:oMathPara>
                </a14:m>
                <a:endParaRPr lang="ja-JP" altLang="en-US" sz="2800" dirty="0"/>
              </a:p>
            </p:txBody>
          </p:sp>
        </mc:Choice>
        <mc:Fallback xmlns="">
          <p:sp>
            <p:nvSpPr>
              <p:cNvPr id="4" name="正方形/長方形 3"/>
              <p:cNvSpPr>
                <a:spLocks noRot="1" noChangeAspect="1" noMove="1" noResize="1" noEditPoints="1" noAdjustHandles="1" noChangeArrowheads="1" noChangeShapeType="1" noTextEdit="1"/>
              </p:cNvSpPr>
              <p:nvPr/>
            </p:nvSpPr>
            <p:spPr>
              <a:xfrm>
                <a:off x="9068510" y="3760138"/>
                <a:ext cx="1078052" cy="523220"/>
              </a:xfrm>
              <a:prstGeom prst="rect">
                <a:avLst/>
              </a:prstGeom>
              <a:blipFill rotWithShape="0">
                <a:blip r:embed="rId10"/>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 name="正方形/長方形 4"/>
              <p:cNvSpPr/>
              <p:nvPr/>
            </p:nvSpPr>
            <p:spPr>
              <a:xfrm>
                <a:off x="5164942" y="3863240"/>
                <a:ext cx="97379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800" i="1">
                          <a:latin typeface="Cambria Math" panose="02040503050406030204" pitchFamily="18" charset="0"/>
                        </a:rPr>
                        <m:t>𝑓</m:t>
                      </m:r>
                      <m:d>
                        <m:dPr>
                          <m:ctrlPr>
                            <a:rPr lang="en-US" altLang="ja-JP" sz="2800" i="1">
                              <a:latin typeface="Cambria Math" panose="02040503050406030204" pitchFamily="18" charset="0"/>
                            </a:rPr>
                          </m:ctrlPr>
                        </m:dPr>
                        <m:e>
                          <m:r>
                            <a:rPr lang="en-US" altLang="ja-JP" sz="2800" i="1">
                              <a:latin typeface="Cambria Math" panose="02040503050406030204" pitchFamily="18" charset="0"/>
                            </a:rPr>
                            <m:t>𝑥</m:t>
                          </m:r>
                        </m:e>
                      </m:d>
                    </m:oMath>
                  </m:oMathPara>
                </a14:m>
                <a:endParaRPr lang="ja-JP" altLang="en-US" sz="2800" dirty="0"/>
              </a:p>
            </p:txBody>
          </p:sp>
        </mc:Choice>
        <mc:Fallback xmlns="">
          <p:sp>
            <p:nvSpPr>
              <p:cNvPr id="5" name="正方形/長方形 4"/>
              <p:cNvSpPr>
                <a:spLocks noRot="1" noChangeAspect="1" noMove="1" noResize="1" noEditPoints="1" noAdjustHandles="1" noChangeArrowheads="1" noChangeShapeType="1" noTextEdit="1"/>
              </p:cNvSpPr>
              <p:nvPr/>
            </p:nvSpPr>
            <p:spPr>
              <a:xfrm>
                <a:off x="5164942" y="3863240"/>
                <a:ext cx="973793" cy="523220"/>
              </a:xfrm>
              <a:prstGeom prst="rect">
                <a:avLst/>
              </a:prstGeom>
              <a:blipFill rotWithShape="0">
                <a:blip r:embed="rId11"/>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6" name="正方形/長方形 85"/>
              <p:cNvSpPr/>
              <p:nvPr/>
            </p:nvSpPr>
            <p:spPr>
              <a:xfrm>
                <a:off x="4881538" y="5679238"/>
                <a:ext cx="1830245"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2800" b="0" i="1" smtClean="0">
                              <a:latin typeface="Cambria Math" panose="02040503050406030204" pitchFamily="18" charset="0"/>
                            </a:rPr>
                          </m:ctrlPr>
                        </m:dPr>
                        <m:e>
                          <m:r>
                            <a:rPr lang="en-US" altLang="ja-JP" sz="2800" i="1">
                              <a:latin typeface="Cambria Math" panose="02040503050406030204" pitchFamily="18" charset="0"/>
                            </a:rPr>
                            <m:t>𝑔</m:t>
                          </m:r>
                          <m:r>
                            <a:rPr lang="en-US" altLang="ja-JP" sz="2800" i="1">
                              <a:latin typeface="Cambria Math" panose="02040503050406030204" pitchFamily="18" charset="0"/>
                            </a:rPr>
                            <m:t>∗</m:t>
                          </m:r>
                          <m:r>
                            <a:rPr lang="en-US" altLang="ja-JP" sz="2800" i="1">
                              <a:latin typeface="Cambria Math" panose="02040503050406030204" pitchFamily="18" charset="0"/>
                            </a:rPr>
                            <m:t>𝑓</m:t>
                          </m:r>
                        </m:e>
                      </m:d>
                      <m:d>
                        <m:dPr>
                          <m:ctrlPr>
                            <a:rPr lang="en-US" altLang="ja-JP" sz="2800" i="1">
                              <a:latin typeface="Cambria Math" panose="02040503050406030204" pitchFamily="18" charset="0"/>
                            </a:rPr>
                          </m:ctrlPr>
                        </m:dPr>
                        <m:e>
                          <m:r>
                            <a:rPr lang="en-US" altLang="ja-JP" sz="2800" i="1">
                              <a:latin typeface="Cambria Math" panose="02040503050406030204" pitchFamily="18" charset="0"/>
                            </a:rPr>
                            <m:t>𝑥</m:t>
                          </m:r>
                        </m:e>
                      </m:d>
                    </m:oMath>
                  </m:oMathPara>
                </a14:m>
                <a:endParaRPr lang="ja-JP" altLang="en-US" sz="2800" dirty="0"/>
              </a:p>
            </p:txBody>
          </p:sp>
        </mc:Choice>
        <mc:Fallback xmlns="">
          <p:sp>
            <p:nvSpPr>
              <p:cNvPr id="86" name="正方形/長方形 85"/>
              <p:cNvSpPr>
                <a:spLocks noRot="1" noChangeAspect="1" noMove="1" noResize="1" noEditPoints="1" noAdjustHandles="1" noChangeArrowheads="1" noChangeShapeType="1" noTextEdit="1"/>
              </p:cNvSpPr>
              <p:nvPr/>
            </p:nvSpPr>
            <p:spPr>
              <a:xfrm>
                <a:off x="4881538" y="5679238"/>
                <a:ext cx="1830245" cy="523220"/>
              </a:xfrm>
              <a:prstGeom prst="rect">
                <a:avLst/>
              </a:prstGeom>
              <a:blipFill rotWithShape="0">
                <a:blip r:embed="rId12"/>
                <a:stretch>
                  <a:fillRect/>
                </a:stretch>
              </a:blipFill>
            </p:spPr>
            <p:txBody>
              <a:bodyPr/>
              <a:lstStyle/>
              <a:p>
                <a:r>
                  <a:rPr lang="ja-JP" altLang="en-US">
                    <a:noFill/>
                  </a:rPr>
                  <a:t> </a:t>
                </a:r>
              </a:p>
            </p:txBody>
          </p:sp>
        </mc:Fallback>
      </mc:AlternateContent>
      <p:sp>
        <p:nvSpPr>
          <p:cNvPr id="6" name="スライド番号プレースホルダー 5"/>
          <p:cNvSpPr>
            <a:spLocks noGrp="1"/>
          </p:cNvSpPr>
          <p:nvPr>
            <p:ph type="sldNum" sz="quarter" idx="12"/>
          </p:nvPr>
        </p:nvSpPr>
        <p:spPr/>
        <p:txBody>
          <a:bodyPr/>
          <a:lstStyle/>
          <a:p>
            <a:fld id="{F35DE295-420C-4265-BE54-AE59FA4027A6}" type="slidenum">
              <a:rPr kumimoji="1" lang="ja-JP" altLang="en-US" smtClean="0"/>
              <a:t>5</a:t>
            </a:fld>
            <a:endParaRPr kumimoji="1" lang="ja-JP" altLang="en-US"/>
          </a:p>
        </p:txBody>
      </p:sp>
    </p:spTree>
    <p:extLst>
      <p:ext uri="{BB962C8B-B14F-4D97-AF65-F5344CB8AC3E}">
        <p14:creationId xmlns:p14="http://schemas.microsoft.com/office/powerpoint/2010/main" val="22437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6"/>
                                        </p:tgtEl>
                                        <p:attrNameLst>
                                          <p:attrName>style.visibility</p:attrName>
                                        </p:attrNameLst>
                                      </p:cBhvr>
                                      <p:to>
                                        <p:strVal val="visible"/>
                                      </p:to>
                                    </p:set>
                                    <p:animEffect transition="in" filter="fade">
                                      <p:cBhvr>
                                        <p:cTn id="7" dur="250"/>
                                        <p:tgtEl>
                                          <p:spTgt spid="7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1"/>
                                        </p:tgtEl>
                                        <p:attrNameLst>
                                          <p:attrName>style.visibility</p:attrName>
                                        </p:attrNameLst>
                                      </p:cBhvr>
                                      <p:to>
                                        <p:strVal val="visible"/>
                                      </p:to>
                                    </p:set>
                                    <p:animEffect transition="in" filter="fade">
                                      <p:cBhvr>
                                        <p:cTn id="12" dur="25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9" name="テキスト ボックス 38"/>
              <p:cNvSpPr txBox="1"/>
              <p:nvPr/>
            </p:nvSpPr>
            <p:spPr>
              <a:xfrm>
                <a:off x="698614" y="1678203"/>
                <a:ext cx="4708917" cy="966098"/>
              </a:xfrm>
              <a:prstGeom prst="rect">
                <a:avLst/>
              </a:prstGeom>
              <a:solidFill>
                <a:schemeClr val="accent4">
                  <a:lumMod val="20000"/>
                  <a:lumOff val="80000"/>
                </a:schemeClr>
              </a:solidFill>
            </p:spPr>
            <p:txBody>
              <a:bodyPr wrap="none" rtlCol="0">
                <a:spAutoFit/>
              </a:bodyPr>
              <a:lstStyle/>
              <a:p>
                <a:pPr algn="r">
                  <a:spcBef>
                    <a:spcPts val="600"/>
                  </a:spcBef>
                  <a:spcAft>
                    <a:spcPts val="600"/>
                  </a:spcAft>
                </a:pPr>
                <a14:m>
                  <m:oMathPara xmlns:m="http://schemas.openxmlformats.org/officeDocument/2006/math">
                    <m:oMathParaPr>
                      <m:jc m:val="centerGroup"/>
                    </m:oMathParaPr>
                    <m:oMath xmlns:m="http://schemas.openxmlformats.org/officeDocument/2006/math">
                      <m:d>
                        <m:dPr>
                          <m:ctrlPr>
                            <a:rPr lang="en-US" altLang="ja-JP" sz="2400" i="1" smtClean="0">
                              <a:latin typeface="Cambria Math" panose="02040503050406030204" pitchFamily="18" charset="0"/>
                            </a:rPr>
                          </m:ctrlPr>
                        </m:dPr>
                        <m:e>
                          <m:r>
                            <a:rPr lang="en-US" altLang="ja-JP" sz="2400" i="1">
                              <a:latin typeface="Cambria Math" panose="02040503050406030204" pitchFamily="18" charset="0"/>
                            </a:rPr>
                            <m:t>𝑔</m:t>
                          </m:r>
                          <m:r>
                            <a:rPr lang="en-US" altLang="ja-JP" sz="2400" i="1">
                              <a:latin typeface="Cambria Math" panose="02040503050406030204" pitchFamily="18" charset="0"/>
                            </a:rPr>
                            <m:t>∗</m:t>
                          </m:r>
                          <m:r>
                            <a:rPr lang="en-US" altLang="ja-JP" sz="2400" i="1">
                              <a:latin typeface="Cambria Math" panose="02040503050406030204" pitchFamily="18" charset="0"/>
                            </a:rPr>
                            <m:t>𝑓</m:t>
                          </m:r>
                        </m:e>
                      </m:d>
                      <m:d>
                        <m:dPr>
                          <m:ctrlPr>
                            <a:rPr lang="en-US" altLang="ja-JP" sz="2400" i="1">
                              <a:latin typeface="Cambria Math" panose="02040503050406030204" pitchFamily="18" charset="0"/>
                            </a:rPr>
                          </m:ctrlPr>
                        </m:dPr>
                        <m:e>
                          <m:r>
                            <a:rPr lang="en-US" altLang="ja-JP" sz="2400" i="1">
                              <a:latin typeface="Cambria Math" panose="02040503050406030204" pitchFamily="18" charset="0"/>
                            </a:rPr>
                            <m:t>𝑥</m:t>
                          </m:r>
                        </m:e>
                      </m:d>
                      <m:r>
                        <a:rPr lang="en-US" altLang="ja-JP" sz="2400" i="1">
                          <a:latin typeface="Cambria Math"/>
                        </a:rPr>
                        <m:t>=</m:t>
                      </m:r>
                      <m:nary>
                        <m:naryPr>
                          <m:ctrlPr>
                            <a:rPr lang="en-US" altLang="ja-JP" sz="2400" i="1" smtClean="0">
                              <a:latin typeface="Cambria Math" panose="02040503050406030204" pitchFamily="18" charset="0"/>
                            </a:rPr>
                          </m:ctrlPr>
                        </m:naryPr>
                        <m:sub>
                          <m:r>
                            <a:rPr lang="en-US" altLang="ja-JP" sz="2400" i="1">
                              <a:latin typeface="Cambria Math"/>
                            </a:rPr>
                            <m:t>−</m:t>
                          </m:r>
                          <m:r>
                            <a:rPr lang="en-US" altLang="ja-JP" sz="2400" i="1">
                              <a:latin typeface="Cambria Math" panose="02040503050406030204" pitchFamily="18" charset="0"/>
                            </a:rPr>
                            <m:t>∞</m:t>
                          </m:r>
                        </m:sub>
                        <m:sup>
                          <m:r>
                            <a:rPr lang="en-US" altLang="ja-JP" sz="2400" i="1">
                              <a:latin typeface="Cambria Math" panose="02040503050406030204" pitchFamily="18" charset="0"/>
                            </a:rPr>
                            <m:t>∞</m:t>
                          </m:r>
                        </m:sup>
                        <m:e>
                          <m:r>
                            <a:rPr lang="en-US" altLang="ja-JP" sz="2400" i="1">
                              <a:latin typeface="Cambria Math" panose="02040503050406030204" pitchFamily="18" charset="0"/>
                            </a:rPr>
                            <m:t>𝑔</m:t>
                          </m:r>
                          <m:d>
                            <m:dPr>
                              <m:ctrlPr>
                                <a:rPr lang="en-US" altLang="ja-JP" sz="2400" i="1">
                                  <a:latin typeface="Cambria Math" panose="02040503050406030204" pitchFamily="18" charset="0"/>
                                </a:rPr>
                              </m:ctrlPr>
                            </m:dPr>
                            <m:e>
                              <m:r>
                                <a:rPr lang="en-US" altLang="ja-JP" sz="2400" b="0" i="1" smtClean="0">
                                  <a:latin typeface="Cambria Math" panose="02040503050406030204" pitchFamily="18" charset="0"/>
                                </a:rPr>
                                <m:t>𝑡</m:t>
                              </m:r>
                            </m:e>
                          </m:d>
                          <m:r>
                            <a:rPr lang="en-US" altLang="ja-JP" sz="2400" i="1">
                              <a:latin typeface="Cambria Math"/>
                            </a:rPr>
                            <m:t>  </m:t>
                          </m:r>
                          <m:r>
                            <a:rPr lang="en-US" altLang="ja-JP" sz="2400" i="1">
                              <a:latin typeface="Cambria Math" panose="02040503050406030204" pitchFamily="18" charset="0"/>
                            </a:rPr>
                            <m:t>𝑓</m:t>
                          </m:r>
                          <m:d>
                            <m:dPr>
                              <m:ctrlPr>
                                <a:rPr lang="en-US" altLang="ja-JP" sz="2400" i="1">
                                  <a:latin typeface="Cambria Math" panose="02040503050406030204" pitchFamily="18" charset="0"/>
                                </a:rPr>
                              </m:ctrlPr>
                            </m:dPr>
                            <m:e>
                              <m:r>
                                <a:rPr lang="en-US" altLang="ja-JP" sz="2400" i="1">
                                  <a:latin typeface="Cambria Math" panose="02040503050406030204" pitchFamily="18" charset="0"/>
                                </a:rPr>
                                <m:t>𝑥</m:t>
                              </m:r>
                              <m:r>
                                <a:rPr lang="en-US" altLang="ja-JP" sz="2400" i="1">
                                  <a:latin typeface="Cambria Math" panose="02040503050406030204" pitchFamily="18" charset="0"/>
                                </a:rPr>
                                <m:t>−</m:t>
                              </m:r>
                              <m:r>
                                <a:rPr lang="en-US" altLang="ja-JP" sz="2400" b="0" i="1" smtClean="0">
                                  <a:latin typeface="Cambria Math" panose="02040503050406030204" pitchFamily="18" charset="0"/>
                                </a:rPr>
                                <m:t>𝑡</m:t>
                              </m:r>
                            </m:e>
                          </m:d>
                        </m:e>
                      </m:nary>
                      <m:r>
                        <a:rPr lang="en-US" altLang="ja-JP" sz="2400" b="0" i="1" smtClean="0">
                          <a:latin typeface="Cambria Math" panose="02040503050406030204" pitchFamily="18" charset="0"/>
                        </a:rPr>
                        <m:t>𝑑𝑡</m:t>
                      </m:r>
                    </m:oMath>
                  </m:oMathPara>
                </a14:m>
                <a:endParaRPr lang="en-US" altLang="ja-JP" sz="2400" b="0" i="1" dirty="0" smtClean="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39" name="テキスト ボックス 38"/>
              <p:cNvSpPr txBox="1">
                <a:spLocks noRot="1" noChangeAspect="1" noMove="1" noResize="1" noEditPoints="1" noAdjustHandles="1" noChangeArrowheads="1" noChangeShapeType="1" noTextEdit="1"/>
              </p:cNvSpPr>
              <p:nvPr/>
            </p:nvSpPr>
            <p:spPr>
              <a:xfrm>
                <a:off x="698614" y="1678203"/>
                <a:ext cx="4708917" cy="966098"/>
              </a:xfrm>
              <a:prstGeom prst="rect">
                <a:avLst/>
              </a:prstGeom>
              <a:blipFill rotWithShape="0">
                <a:blip r:embed="rId2"/>
                <a:stretch>
                  <a:fillRect/>
                </a:stretch>
              </a:blipFill>
            </p:spPr>
            <p:txBody>
              <a:bodyPr/>
              <a:lstStyle/>
              <a:p>
                <a:r>
                  <a:rPr lang="ja-JP" altLang="en-US">
                    <a:noFill/>
                  </a:rPr>
                  <a:t> </a:t>
                </a:r>
              </a:p>
            </p:txBody>
          </p:sp>
        </mc:Fallback>
      </mc:AlternateContent>
      <p:sp>
        <p:nvSpPr>
          <p:cNvPr id="3" name="正方形/長方形 2"/>
          <p:cNvSpPr/>
          <p:nvPr/>
        </p:nvSpPr>
        <p:spPr>
          <a:xfrm>
            <a:off x="629793" y="1254838"/>
            <a:ext cx="1422184" cy="523220"/>
          </a:xfrm>
          <a:prstGeom prst="rect">
            <a:avLst/>
          </a:prstGeom>
        </p:spPr>
        <p:txBody>
          <a:bodyPr wrap="none">
            <a:spAutoFit/>
          </a:bodyPr>
          <a:lstStyle/>
          <a:p>
            <a:r>
              <a:rPr lang="ja-JP" altLang="en-US" sz="2800" b="1" dirty="0">
                <a:latin typeface="メイリオ" panose="020B0604030504040204" pitchFamily="50" charset="-128"/>
                <a:ea typeface="メイリオ" panose="020B0604030504040204" pitchFamily="50" charset="-128"/>
                <a:cs typeface="メイリオ" panose="020B0604030504040204" pitchFamily="50" charset="-128"/>
              </a:rPr>
              <a:t>連続  </a:t>
            </a:r>
            <a:r>
              <a:rPr lang="en-US" altLang="ja-JP" sz="2800" b="1" dirty="0">
                <a:latin typeface="メイリオ" panose="020B0604030504040204" pitchFamily="50" charset="-128"/>
                <a:ea typeface="メイリオ" panose="020B0604030504040204" pitchFamily="50" charset="-128"/>
                <a:cs typeface="メイリオ" panose="020B0604030504040204" pitchFamily="50" charset="-128"/>
              </a:rPr>
              <a:t>: </a:t>
            </a:r>
            <a:endParaRPr lang="ja-JP" altLang="en-US" sz="2800" b="1" dirty="0"/>
          </a:p>
        </p:txBody>
      </p:sp>
      <mc:AlternateContent xmlns:mc="http://schemas.openxmlformats.org/markup-compatibility/2006" xmlns:a14="http://schemas.microsoft.com/office/drawing/2010/main">
        <mc:Choice Requires="a14">
          <p:sp>
            <p:nvSpPr>
              <p:cNvPr id="42" name="テキスト ボックス 41"/>
              <p:cNvSpPr txBox="1"/>
              <p:nvPr/>
            </p:nvSpPr>
            <p:spPr>
              <a:xfrm>
                <a:off x="6401328" y="1580680"/>
                <a:ext cx="4672498" cy="1176284"/>
              </a:xfrm>
              <a:prstGeom prst="rect">
                <a:avLst/>
              </a:prstGeom>
              <a:solidFill>
                <a:schemeClr val="accent4">
                  <a:lumMod val="20000"/>
                  <a:lumOff val="80000"/>
                </a:schemeClr>
              </a:solidFill>
            </p:spPr>
            <p:txBody>
              <a:bodyPr wrap="none" rtlCol="0">
                <a:spAutoFit/>
              </a:bodyPr>
              <a:lstStyle/>
              <a:p>
                <a:pPr algn="r">
                  <a:spcBef>
                    <a:spcPts val="600"/>
                  </a:spcBef>
                  <a:spcAft>
                    <a:spcPts val="600"/>
                  </a:spcAft>
                </a:pPr>
                <a14:m>
                  <m:oMathPara xmlns:m="http://schemas.openxmlformats.org/officeDocument/2006/math">
                    <m:oMathParaPr>
                      <m:jc m:val="centerGroup"/>
                    </m:oMathParaPr>
                    <m:oMath xmlns:m="http://schemas.openxmlformats.org/officeDocument/2006/math">
                      <m:d>
                        <m:dPr>
                          <m:ctrlPr>
                            <a:rPr lang="en-US" altLang="ja-JP" sz="2400" b="0" i="1" smtClean="0">
                              <a:latin typeface="Cambria Math" panose="02040503050406030204" pitchFamily="18" charset="0"/>
                            </a:rPr>
                          </m:ctrlPr>
                        </m:dPr>
                        <m:e>
                          <m:r>
                            <a:rPr lang="en-US" altLang="ja-JP" sz="2400" i="1">
                              <a:latin typeface="Cambria Math" panose="02040503050406030204" pitchFamily="18" charset="0"/>
                            </a:rPr>
                            <m:t>𝑔</m:t>
                          </m:r>
                          <m:r>
                            <a:rPr lang="en-US" altLang="ja-JP" sz="2400" i="1">
                              <a:latin typeface="Cambria Math" panose="02040503050406030204" pitchFamily="18" charset="0"/>
                            </a:rPr>
                            <m:t>∗</m:t>
                          </m:r>
                          <m:r>
                            <a:rPr lang="en-US" altLang="ja-JP" sz="2400" i="1">
                              <a:latin typeface="Cambria Math" panose="02040503050406030204" pitchFamily="18" charset="0"/>
                            </a:rPr>
                            <m:t>𝑓</m:t>
                          </m:r>
                        </m:e>
                      </m:d>
                      <m:d>
                        <m:dPr>
                          <m:ctrlPr>
                            <a:rPr lang="en-US" altLang="ja-JP" sz="2400" i="1">
                              <a:latin typeface="Cambria Math" panose="02040503050406030204" pitchFamily="18" charset="0"/>
                            </a:rPr>
                          </m:ctrlPr>
                        </m:dPr>
                        <m:e>
                          <m:r>
                            <a:rPr lang="en-US" altLang="ja-JP" sz="2400" b="0" i="1" smtClean="0">
                              <a:latin typeface="Cambria Math" panose="02040503050406030204" pitchFamily="18" charset="0"/>
                            </a:rPr>
                            <m:t>𝑥</m:t>
                          </m:r>
                        </m:e>
                      </m:d>
                      <m:r>
                        <a:rPr lang="en-US" altLang="ja-JP" sz="2400" i="1">
                          <a:latin typeface="Cambria Math"/>
                        </a:rPr>
                        <m:t>=</m:t>
                      </m:r>
                      <m:nary>
                        <m:naryPr>
                          <m:chr m:val="∑"/>
                          <m:ctrlPr>
                            <a:rPr lang="en-US" altLang="ja-JP" sz="2400" i="1">
                              <a:latin typeface="Cambria Math" panose="02040503050406030204" pitchFamily="18" charset="0"/>
                            </a:rPr>
                          </m:ctrlPr>
                        </m:naryPr>
                        <m:sub>
                          <m:r>
                            <a:rPr lang="en-US" altLang="ja-JP" sz="2400" b="0" i="1" smtClean="0">
                              <a:latin typeface="Cambria Math" panose="02040503050406030204" pitchFamily="18" charset="0"/>
                            </a:rPr>
                            <m:t>𝑘</m:t>
                          </m:r>
                          <m:r>
                            <a:rPr lang="en-US" altLang="ja-JP" sz="2400" i="1">
                              <a:latin typeface="Cambria Math"/>
                            </a:rPr>
                            <m:t>=−</m:t>
                          </m:r>
                          <m:r>
                            <a:rPr lang="en-US" altLang="ja-JP" sz="2400" b="0" i="1" smtClean="0">
                              <a:latin typeface="Cambria Math" panose="02040503050406030204" pitchFamily="18" charset="0"/>
                            </a:rPr>
                            <m:t>∞</m:t>
                          </m:r>
                        </m:sub>
                        <m:sup>
                          <m:r>
                            <a:rPr lang="en-US" altLang="ja-JP" sz="2400" i="1">
                              <a:latin typeface="Cambria Math" panose="02040503050406030204" pitchFamily="18" charset="0"/>
                            </a:rPr>
                            <m:t>∞</m:t>
                          </m:r>
                        </m:sup>
                        <m:e>
                          <m:r>
                            <a:rPr lang="en-US" altLang="ja-JP" sz="2400" i="1">
                              <a:latin typeface="Cambria Math" panose="02040503050406030204" pitchFamily="18" charset="0"/>
                            </a:rPr>
                            <m:t>𝑔</m:t>
                          </m:r>
                          <m:d>
                            <m:dPr>
                              <m:ctrlPr>
                                <a:rPr lang="en-US" altLang="ja-JP" sz="2400" i="1">
                                  <a:latin typeface="Cambria Math" panose="02040503050406030204" pitchFamily="18" charset="0"/>
                                </a:rPr>
                              </m:ctrlPr>
                            </m:dPr>
                            <m:e>
                              <m:r>
                                <a:rPr lang="en-US" altLang="ja-JP" sz="2400" i="1">
                                  <a:latin typeface="Cambria Math" panose="02040503050406030204" pitchFamily="18" charset="0"/>
                                </a:rPr>
                                <m:t>𝑘</m:t>
                              </m:r>
                            </m:e>
                          </m:d>
                          <m:r>
                            <a:rPr lang="en-US" altLang="ja-JP" sz="2400" i="1">
                              <a:latin typeface="Cambria Math"/>
                            </a:rPr>
                            <m:t>  </m:t>
                          </m:r>
                          <m:r>
                            <a:rPr lang="en-US" altLang="ja-JP" sz="2400" i="1">
                              <a:latin typeface="Cambria Math" panose="02040503050406030204" pitchFamily="18" charset="0"/>
                            </a:rPr>
                            <m:t>𝑓</m:t>
                          </m:r>
                          <m:d>
                            <m:dPr>
                              <m:ctrlPr>
                                <a:rPr lang="en-US" altLang="ja-JP" sz="2400" i="1">
                                  <a:latin typeface="Cambria Math" panose="02040503050406030204" pitchFamily="18" charset="0"/>
                                </a:rPr>
                              </m:ctrlPr>
                            </m:dPr>
                            <m:e>
                              <m:r>
                                <a:rPr lang="en-US" altLang="ja-JP" sz="2400" b="0" i="1" smtClean="0">
                                  <a:latin typeface="Cambria Math" panose="02040503050406030204" pitchFamily="18" charset="0"/>
                                </a:rPr>
                                <m:t>𝑥</m:t>
                              </m:r>
                              <m:r>
                                <a:rPr lang="en-US" altLang="ja-JP" sz="2400" i="1">
                                  <a:latin typeface="Cambria Math" panose="02040503050406030204" pitchFamily="18" charset="0"/>
                                </a:rPr>
                                <m:t>−</m:t>
                              </m:r>
                              <m:r>
                                <a:rPr lang="en-US" altLang="ja-JP" sz="2400" i="1">
                                  <a:latin typeface="Cambria Math" panose="02040503050406030204" pitchFamily="18" charset="0"/>
                                </a:rPr>
                                <m:t>𝑘</m:t>
                              </m:r>
                            </m:e>
                          </m:d>
                        </m:e>
                      </m:nary>
                    </m:oMath>
                  </m:oMathPara>
                </a14:m>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42" name="テキスト ボックス 41"/>
              <p:cNvSpPr txBox="1">
                <a:spLocks noRot="1" noChangeAspect="1" noMove="1" noResize="1" noEditPoints="1" noAdjustHandles="1" noChangeArrowheads="1" noChangeShapeType="1" noTextEdit="1"/>
              </p:cNvSpPr>
              <p:nvPr/>
            </p:nvSpPr>
            <p:spPr>
              <a:xfrm>
                <a:off x="6401328" y="1580680"/>
                <a:ext cx="4672498" cy="1176284"/>
              </a:xfrm>
              <a:prstGeom prst="rect">
                <a:avLst/>
              </a:prstGeom>
              <a:blipFill rotWithShape="0">
                <a:blip r:embed="rId3"/>
                <a:stretch>
                  <a:fillRect/>
                </a:stretch>
              </a:blipFill>
            </p:spPr>
            <p:txBody>
              <a:bodyPr/>
              <a:lstStyle/>
              <a:p>
                <a:r>
                  <a:rPr lang="ja-JP" altLang="en-US">
                    <a:noFill/>
                  </a:rPr>
                  <a:t> </a:t>
                </a:r>
              </a:p>
            </p:txBody>
          </p:sp>
        </mc:Fallback>
      </mc:AlternateContent>
      <p:sp>
        <p:nvSpPr>
          <p:cNvPr id="41" name="正方形/長方形 40"/>
          <p:cNvSpPr/>
          <p:nvPr/>
        </p:nvSpPr>
        <p:spPr>
          <a:xfrm>
            <a:off x="6335585" y="1254838"/>
            <a:ext cx="1422184" cy="523220"/>
          </a:xfrm>
          <a:prstGeom prst="rect">
            <a:avLst/>
          </a:prstGeom>
        </p:spPr>
        <p:txBody>
          <a:bodyPr wrap="none">
            <a:spAutoFit/>
          </a:bodyPr>
          <a:lstStyle/>
          <a:p>
            <a:r>
              <a:rPr lang="ja-JP" altLang="en-US" sz="2800" b="1" dirty="0">
                <a:latin typeface="メイリオ" panose="020B0604030504040204" pitchFamily="50" charset="-128"/>
                <a:ea typeface="メイリオ" panose="020B0604030504040204" pitchFamily="50" charset="-128"/>
                <a:cs typeface="メイリオ" panose="020B0604030504040204" pitchFamily="50" charset="-128"/>
              </a:rPr>
              <a:t>離散  </a:t>
            </a:r>
            <a:r>
              <a:rPr lang="en-US" altLang="ja-JP" sz="2800" b="1" dirty="0">
                <a:latin typeface="メイリオ" panose="020B0604030504040204" pitchFamily="50" charset="-128"/>
                <a:ea typeface="メイリオ" panose="020B0604030504040204" pitchFamily="50" charset="-128"/>
                <a:cs typeface="メイリオ" panose="020B0604030504040204" pitchFamily="50" charset="-128"/>
              </a:rPr>
              <a:t>: </a:t>
            </a:r>
            <a:endParaRPr lang="ja-JP" altLang="en-US" sz="2800" b="1" dirty="0"/>
          </a:p>
        </p:txBody>
      </p:sp>
      <mc:AlternateContent xmlns:mc="http://schemas.openxmlformats.org/markup-compatibility/2006" xmlns:a14="http://schemas.microsoft.com/office/drawing/2010/main">
        <mc:Choice Requires="a14">
          <p:sp>
            <p:nvSpPr>
              <p:cNvPr id="6" name="正方形/長方形 5"/>
              <p:cNvSpPr/>
              <p:nvPr/>
            </p:nvSpPr>
            <p:spPr>
              <a:xfrm>
                <a:off x="362744" y="3082806"/>
                <a:ext cx="11244232" cy="3648243"/>
              </a:xfrm>
              <a:prstGeom prst="rect">
                <a:avLst/>
              </a:prstGeom>
            </p:spPr>
            <p:txBody>
              <a:bodyPr wrap="none">
                <a:spAutoFit/>
              </a:bodyPr>
              <a:lstStyle/>
              <a:p>
                <a:pPr>
                  <a:spcBef>
                    <a:spcPts val="600"/>
                  </a:spcBef>
                  <a:spcAft>
                    <a:spcPts val="600"/>
                  </a:spcAft>
                </a:pPr>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を畳み込み積分（</a:t>
                </a:r>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Convolution)</a:t>
                </a: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と呼び，以下の性質が成り立つ</a:t>
                </a:r>
                <a:endPar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spcAft>
                    <a:spcPts val="600"/>
                  </a:spcAft>
                </a:pPr>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 交換  </a:t>
                </a:r>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r>
                      <a:rPr lang="en-US" altLang="ja-JP" sz="2800" i="1">
                        <a:latin typeface="Cambria Math" panose="02040503050406030204" pitchFamily="18" charset="0"/>
                      </a:rPr>
                      <m:t>𝑔</m:t>
                    </m:r>
                    <m:r>
                      <a:rPr lang="en-US" altLang="ja-JP" sz="2800" i="1">
                        <a:latin typeface="Cambria Math" panose="02040503050406030204" pitchFamily="18" charset="0"/>
                      </a:rPr>
                      <m:t>∗</m:t>
                    </m:r>
                    <m:r>
                      <a:rPr lang="en-US" altLang="ja-JP" sz="2800" i="1">
                        <a:latin typeface="Cambria Math" panose="02040503050406030204" pitchFamily="18" charset="0"/>
                      </a:rPr>
                      <m:t>𝑓</m:t>
                    </m:r>
                  </m:oMath>
                </a14:m>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2800" dirty="0"/>
                  <a:t> </a:t>
                </a:r>
                <a14:m>
                  <m:oMath xmlns:m="http://schemas.openxmlformats.org/officeDocument/2006/math">
                    <m:r>
                      <a:rPr lang="en-US" altLang="ja-JP" sz="2800" i="1" dirty="0">
                        <a:latin typeface="Cambria Math" panose="02040503050406030204" pitchFamily="18" charset="0"/>
                      </a:rPr>
                      <m:t>𝑓</m:t>
                    </m:r>
                    <m:r>
                      <a:rPr lang="en-US" altLang="ja-JP" sz="2800" i="1">
                        <a:latin typeface="Cambria Math" panose="02040503050406030204" pitchFamily="18" charset="0"/>
                      </a:rPr>
                      <m:t>∗</m:t>
                    </m:r>
                    <m:r>
                      <a:rPr lang="en-US" altLang="ja-JP" sz="2800" b="0" i="1" smtClean="0">
                        <a:latin typeface="Cambria Math" panose="02040503050406030204" pitchFamily="18" charset="0"/>
                      </a:rPr>
                      <m:t>𝑔</m:t>
                    </m:r>
                  </m:oMath>
                </a14:m>
                <a:endPar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spcAft>
                    <a:spcPts val="600"/>
                  </a:spcAft>
                </a:pPr>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結合  </a:t>
                </a:r>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r>
                      <a:rPr lang="en-US" altLang="ja-JP" sz="2800" i="1">
                        <a:latin typeface="Cambria Math" panose="02040503050406030204" pitchFamily="18" charset="0"/>
                      </a:rPr>
                      <m:t>𝑓</m:t>
                    </m:r>
                    <m:r>
                      <a:rPr lang="en-US" altLang="ja-JP" sz="2800" b="0" i="1" smtClean="0">
                        <a:latin typeface="Cambria Math" panose="02040503050406030204" pitchFamily="18" charset="0"/>
                      </a:rPr>
                      <m:t>∗</m:t>
                    </m:r>
                    <m:d>
                      <m:dPr>
                        <m:ctrlPr>
                          <a:rPr lang="en-US" altLang="ja-JP" sz="2800" b="0" i="1" smtClean="0">
                            <a:latin typeface="Cambria Math" panose="02040503050406030204" pitchFamily="18" charset="0"/>
                          </a:rPr>
                        </m:ctrlPr>
                      </m:dPr>
                      <m:e>
                        <m:r>
                          <a:rPr lang="en-US" altLang="ja-JP" sz="2800" i="1">
                            <a:latin typeface="Cambria Math" panose="02040503050406030204" pitchFamily="18" charset="0"/>
                          </a:rPr>
                          <m:t>𝑔</m:t>
                        </m:r>
                        <m:r>
                          <a:rPr lang="en-US" altLang="ja-JP" sz="2800" i="1">
                            <a:latin typeface="Cambria Math" panose="02040503050406030204" pitchFamily="18" charset="0"/>
                          </a:rPr>
                          <m:t>∗</m:t>
                        </m:r>
                        <m:r>
                          <a:rPr lang="en-US" altLang="ja-JP" sz="2800" i="1">
                            <a:latin typeface="Cambria Math" panose="02040503050406030204" pitchFamily="18" charset="0"/>
                          </a:rPr>
                          <m:t>h</m:t>
                        </m:r>
                      </m:e>
                    </m:d>
                  </m:oMath>
                </a14:m>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a:t>
                </a:r>
                <a14:m>
                  <m:oMath xmlns:m="http://schemas.openxmlformats.org/officeDocument/2006/math">
                    <m:d>
                      <m:dPr>
                        <m:ctrlPr>
                          <a:rPr lang="en-US" altLang="ja-JP" sz="2800" b="0" i="1" smtClean="0">
                            <a:latin typeface="Cambria Math" panose="02040503050406030204" pitchFamily="18" charset="0"/>
                          </a:rPr>
                        </m:ctrlPr>
                      </m:dPr>
                      <m:e>
                        <m:r>
                          <a:rPr lang="en-US" altLang="ja-JP" sz="2800" b="0" i="1" smtClean="0">
                            <a:latin typeface="Cambria Math" panose="02040503050406030204" pitchFamily="18" charset="0"/>
                          </a:rPr>
                          <m:t>𝑓</m:t>
                        </m:r>
                        <m:r>
                          <a:rPr lang="en-US" altLang="ja-JP" sz="2800" b="0" i="1" smtClean="0">
                            <a:latin typeface="Cambria Math" panose="02040503050406030204" pitchFamily="18" charset="0"/>
                          </a:rPr>
                          <m:t>∗</m:t>
                        </m:r>
                        <m:r>
                          <a:rPr lang="en-US" altLang="ja-JP" sz="2800" b="0" i="1" smtClean="0">
                            <a:latin typeface="Cambria Math" panose="02040503050406030204" pitchFamily="18" charset="0"/>
                          </a:rPr>
                          <m:t>𝑔</m:t>
                        </m:r>
                      </m:e>
                    </m:d>
                    <m:r>
                      <a:rPr lang="en-US" altLang="ja-JP" sz="2800" i="1">
                        <a:latin typeface="Cambria Math" panose="02040503050406030204" pitchFamily="18" charset="0"/>
                      </a:rPr>
                      <m:t>∗</m:t>
                    </m:r>
                    <m:r>
                      <a:rPr lang="en-US" altLang="ja-JP" sz="2800" b="0" i="1" smtClean="0">
                        <a:latin typeface="Cambria Math" panose="02040503050406030204" pitchFamily="18" charset="0"/>
                      </a:rPr>
                      <m:t>h</m:t>
                    </m:r>
                  </m:oMath>
                </a14:m>
                <a:endPar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spcAft>
                    <a:spcPts val="600"/>
                  </a:spcAft>
                </a:pPr>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分配  </a:t>
                </a:r>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r>
                      <a:rPr lang="en-US" altLang="ja-JP" sz="2800" i="1">
                        <a:latin typeface="Cambria Math" panose="02040503050406030204" pitchFamily="18" charset="0"/>
                      </a:rPr>
                      <m:t>𝑓</m:t>
                    </m:r>
                    <m:r>
                      <a:rPr lang="en-US" altLang="ja-JP" sz="2800" i="1">
                        <a:latin typeface="Cambria Math" panose="02040503050406030204" pitchFamily="18" charset="0"/>
                      </a:rPr>
                      <m:t>∗</m:t>
                    </m:r>
                    <m:d>
                      <m:dPr>
                        <m:ctrlPr>
                          <a:rPr lang="en-US" altLang="ja-JP" sz="2800" i="1">
                            <a:latin typeface="Cambria Math" panose="02040503050406030204" pitchFamily="18" charset="0"/>
                          </a:rPr>
                        </m:ctrlPr>
                      </m:dPr>
                      <m:e>
                        <m:r>
                          <a:rPr lang="en-US" altLang="ja-JP" sz="2800" i="1">
                            <a:latin typeface="Cambria Math" panose="02040503050406030204" pitchFamily="18" charset="0"/>
                          </a:rPr>
                          <m:t>𝑔</m:t>
                        </m:r>
                        <m:r>
                          <a:rPr lang="en-US" altLang="ja-JP" sz="2800" b="0" i="1" smtClean="0">
                            <a:latin typeface="Cambria Math" panose="02040503050406030204" pitchFamily="18" charset="0"/>
                          </a:rPr>
                          <m:t>+</m:t>
                        </m:r>
                        <m:r>
                          <a:rPr lang="en-US" altLang="ja-JP" sz="2800" i="1">
                            <a:latin typeface="Cambria Math" panose="02040503050406030204" pitchFamily="18" charset="0"/>
                          </a:rPr>
                          <m:t>h</m:t>
                        </m:r>
                      </m:e>
                    </m:d>
                    <m:r>
                      <a:rPr lang="en-US" altLang="ja-JP" sz="2800" b="0" i="1" smtClean="0">
                        <a:latin typeface="Cambria Math" panose="02040503050406030204" pitchFamily="18" charset="0"/>
                      </a:rPr>
                      <m:t>=</m:t>
                    </m:r>
                    <m:r>
                      <a:rPr lang="en-US" altLang="ja-JP" sz="2800" i="1">
                        <a:latin typeface="Cambria Math" panose="02040503050406030204" pitchFamily="18" charset="0"/>
                      </a:rPr>
                      <m:t>𝑓</m:t>
                    </m:r>
                    <m:r>
                      <a:rPr lang="en-US" altLang="ja-JP" sz="2800" i="1">
                        <a:latin typeface="Cambria Math" panose="02040503050406030204" pitchFamily="18" charset="0"/>
                      </a:rPr>
                      <m:t>∗</m:t>
                    </m:r>
                    <m:r>
                      <a:rPr lang="en-US" altLang="ja-JP" sz="2800" i="1">
                        <a:latin typeface="Cambria Math" panose="02040503050406030204" pitchFamily="18" charset="0"/>
                      </a:rPr>
                      <m:t>𝑔</m:t>
                    </m:r>
                    <m:r>
                      <a:rPr lang="en-US" altLang="ja-JP" sz="2800" b="0" i="1" smtClean="0">
                        <a:latin typeface="Cambria Math" panose="02040503050406030204" pitchFamily="18" charset="0"/>
                      </a:rPr>
                      <m:t>+</m:t>
                    </m:r>
                    <m:r>
                      <a:rPr lang="en-US" altLang="ja-JP" sz="2800" i="1">
                        <a:latin typeface="Cambria Math" panose="02040503050406030204" pitchFamily="18" charset="0"/>
                      </a:rPr>
                      <m:t>𝑓</m:t>
                    </m:r>
                    <m:r>
                      <a:rPr lang="en-US" altLang="ja-JP" sz="2800" i="1">
                        <a:latin typeface="Cambria Math" panose="02040503050406030204" pitchFamily="18" charset="0"/>
                      </a:rPr>
                      <m:t>∗</m:t>
                    </m:r>
                    <m:r>
                      <a:rPr lang="en-US" altLang="ja-JP" sz="2800" b="0" i="1" smtClean="0">
                        <a:latin typeface="Cambria Math" panose="02040503050406030204" pitchFamily="18" charset="0"/>
                      </a:rPr>
                      <m:t>h</m:t>
                    </m:r>
                  </m:oMath>
                </a14:m>
                <a:endPar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spcAft>
                    <a:spcPts val="600"/>
                  </a:spcAft>
                </a:pPr>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微分 </a:t>
                </a:r>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800"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2800" dirty="0"/>
                  <a:t> </a:t>
                </a:r>
                <a14:m>
                  <m:oMath xmlns:m="http://schemas.openxmlformats.org/officeDocument/2006/math">
                    <m:f>
                      <m:fPr>
                        <m:ctrlPr>
                          <a:rPr lang="en-US" altLang="ja-JP" sz="2800" b="0" i="1" smtClean="0">
                            <a:latin typeface="Cambria Math" panose="02040503050406030204" pitchFamily="18" charset="0"/>
                          </a:rPr>
                        </m:ctrlPr>
                      </m:fPr>
                      <m:num>
                        <m:r>
                          <a:rPr lang="en-US" altLang="ja-JP" sz="2800" b="0" i="1" smtClean="0">
                            <a:latin typeface="Cambria Math" panose="02040503050406030204" pitchFamily="18" charset="0"/>
                          </a:rPr>
                          <m:t>𝑑</m:t>
                        </m:r>
                      </m:num>
                      <m:den>
                        <m:r>
                          <a:rPr lang="en-US" altLang="ja-JP" sz="2800" b="0" i="1" smtClean="0">
                            <a:latin typeface="Cambria Math" panose="02040503050406030204" pitchFamily="18" charset="0"/>
                          </a:rPr>
                          <m:t>𝑑𝑥</m:t>
                        </m:r>
                      </m:den>
                    </m:f>
                    <m:d>
                      <m:dPr>
                        <m:ctrlPr>
                          <a:rPr lang="en-US" altLang="ja-JP" sz="2800" b="0" i="1" smtClean="0">
                            <a:latin typeface="Cambria Math" panose="02040503050406030204" pitchFamily="18" charset="0"/>
                          </a:rPr>
                        </m:ctrlPr>
                      </m:dPr>
                      <m:e>
                        <m:r>
                          <a:rPr lang="en-US" altLang="ja-JP" sz="2800" i="1">
                            <a:latin typeface="Cambria Math" panose="02040503050406030204" pitchFamily="18" charset="0"/>
                          </a:rPr>
                          <m:t>𝑓</m:t>
                        </m:r>
                        <m:r>
                          <a:rPr lang="en-US" altLang="ja-JP" sz="2800" i="1">
                            <a:latin typeface="Cambria Math" panose="02040503050406030204" pitchFamily="18" charset="0"/>
                          </a:rPr>
                          <m:t>∗</m:t>
                        </m:r>
                        <m:r>
                          <a:rPr lang="en-US" altLang="ja-JP" sz="2800" i="1">
                            <a:latin typeface="Cambria Math" panose="02040503050406030204" pitchFamily="18" charset="0"/>
                          </a:rPr>
                          <m:t>𝑔</m:t>
                        </m:r>
                      </m:e>
                    </m:d>
                    <m:r>
                      <a:rPr lang="en-US" altLang="ja-JP" sz="2800" b="0" i="1" smtClean="0">
                        <a:latin typeface="Cambria Math" panose="02040503050406030204" pitchFamily="18" charset="0"/>
                      </a:rPr>
                      <m:t>=</m:t>
                    </m:r>
                    <m:f>
                      <m:fPr>
                        <m:ctrlPr>
                          <a:rPr lang="en-US" altLang="ja-JP" sz="2800" i="1">
                            <a:latin typeface="Cambria Math" panose="02040503050406030204" pitchFamily="18" charset="0"/>
                          </a:rPr>
                        </m:ctrlPr>
                      </m:fPr>
                      <m:num>
                        <m:r>
                          <a:rPr lang="en-US" altLang="ja-JP" sz="2800" i="1">
                            <a:latin typeface="Cambria Math" panose="02040503050406030204" pitchFamily="18" charset="0"/>
                          </a:rPr>
                          <m:t>𝑑𝑓</m:t>
                        </m:r>
                      </m:num>
                      <m:den>
                        <m:r>
                          <a:rPr lang="en-US" altLang="ja-JP" sz="2800" i="1">
                            <a:latin typeface="Cambria Math" panose="02040503050406030204" pitchFamily="18" charset="0"/>
                          </a:rPr>
                          <m:t>𝑑𝑥</m:t>
                        </m:r>
                      </m:den>
                    </m:f>
                    <m:r>
                      <a:rPr lang="en-US" altLang="ja-JP" sz="2800" b="0" i="1" smtClean="0">
                        <a:latin typeface="Cambria Math" panose="02040503050406030204" pitchFamily="18" charset="0"/>
                      </a:rPr>
                      <m:t>∗</m:t>
                    </m:r>
                    <m:r>
                      <a:rPr lang="en-US" altLang="ja-JP" sz="2800" b="0" i="1" smtClean="0">
                        <a:latin typeface="Cambria Math" panose="02040503050406030204" pitchFamily="18" charset="0"/>
                      </a:rPr>
                      <m:t>𝑔</m:t>
                    </m:r>
                    <m:r>
                      <a:rPr lang="en-US" altLang="ja-JP" sz="2800" b="0" i="1" smtClean="0">
                        <a:latin typeface="Cambria Math" panose="02040503050406030204" pitchFamily="18" charset="0"/>
                      </a:rPr>
                      <m:t>=</m:t>
                    </m:r>
                    <m:r>
                      <a:rPr lang="en-US" altLang="ja-JP" sz="2800" b="0" i="1" smtClean="0">
                        <a:latin typeface="Cambria Math" panose="02040503050406030204" pitchFamily="18" charset="0"/>
                      </a:rPr>
                      <m:t>𝑓</m:t>
                    </m:r>
                    <m:r>
                      <a:rPr lang="en-US" altLang="ja-JP" sz="2800" b="0" i="1" smtClean="0">
                        <a:latin typeface="Cambria Math" panose="02040503050406030204" pitchFamily="18" charset="0"/>
                      </a:rPr>
                      <m:t>∗</m:t>
                    </m:r>
                    <m:f>
                      <m:fPr>
                        <m:ctrlPr>
                          <a:rPr lang="en-US" altLang="ja-JP" sz="2800" i="1">
                            <a:latin typeface="Cambria Math" panose="02040503050406030204" pitchFamily="18" charset="0"/>
                          </a:rPr>
                        </m:ctrlPr>
                      </m:fPr>
                      <m:num>
                        <m:r>
                          <a:rPr lang="en-US" altLang="ja-JP" sz="2800" i="1">
                            <a:latin typeface="Cambria Math" panose="02040503050406030204" pitchFamily="18" charset="0"/>
                          </a:rPr>
                          <m:t>𝑑</m:t>
                        </m:r>
                        <m:r>
                          <a:rPr lang="en-US" altLang="ja-JP" sz="2800" b="0" i="1" smtClean="0">
                            <a:latin typeface="Cambria Math" panose="02040503050406030204" pitchFamily="18" charset="0"/>
                          </a:rPr>
                          <m:t>𝑔</m:t>
                        </m:r>
                      </m:num>
                      <m:den>
                        <m:r>
                          <a:rPr lang="en-US" altLang="ja-JP" sz="2800" i="1">
                            <a:latin typeface="Cambria Math" panose="02040503050406030204" pitchFamily="18" charset="0"/>
                          </a:rPr>
                          <m:t>𝑑𝑥</m:t>
                        </m:r>
                      </m:den>
                    </m:f>
                  </m:oMath>
                </a14:m>
                <a:endParaRPr lang="en-US" altLang="ja-JP" sz="2800" i="1" dirty="0" smtClean="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spcAft>
                    <a:spcPts val="600"/>
                  </a:spcAft>
                </a:pP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フーリエ</a:t>
                </a: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変換</a:t>
                </a:r>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r>
                      <a:rPr lang="en-US" altLang="ja-JP" sz="2800" i="1" smtClean="0">
                        <a:latin typeface="Cambria Math" panose="02040503050406030204" pitchFamily="18" charset="0"/>
                        <a:ea typeface="Cambria Math" panose="02040503050406030204" pitchFamily="18" charset="0"/>
                      </a:rPr>
                      <m:t>ℱ</m:t>
                    </m:r>
                    <m:d>
                      <m:dPr>
                        <m:ctrlPr>
                          <a:rPr lang="en-US" altLang="ja-JP" sz="2800" b="0" i="1" smtClean="0">
                            <a:latin typeface="Cambria Math" panose="02040503050406030204" pitchFamily="18" charset="0"/>
                            <a:ea typeface="Cambria Math" panose="02040503050406030204" pitchFamily="18" charset="0"/>
                          </a:rPr>
                        </m:ctrlPr>
                      </m:dPr>
                      <m:e>
                        <m:r>
                          <a:rPr lang="en-US" altLang="ja-JP" sz="2800" i="1">
                            <a:latin typeface="Cambria Math" panose="02040503050406030204" pitchFamily="18" charset="0"/>
                          </a:rPr>
                          <m:t>𝑓</m:t>
                        </m:r>
                        <m:r>
                          <a:rPr lang="en-US" altLang="ja-JP" sz="2800" i="1">
                            <a:latin typeface="Cambria Math" panose="02040503050406030204" pitchFamily="18" charset="0"/>
                          </a:rPr>
                          <m:t>∗</m:t>
                        </m:r>
                        <m:r>
                          <a:rPr lang="en-US" altLang="ja-JP" sz="2800" i="1">
                            <a:latin typeface="Cambria Math" panose="02040503050406030204" pitchFamily="18" charset="0"/>
                          </a:rPr>
                          <m:t>𝑔</m:t>
                        </m:r>
                      </m:e>
                    </m:d>
                    <m:r>
                      <a:rPr lang="en-US" altLang="ja-JP" sz="2800" b="0" i="1" smtClean="0">
                        <a:latin typeface="Cambria Math" panose="02040503050406030204" pitchFamily="18" charset="0"/>
                        <a:ea typeface="Cambria Math" panose="02040503050406030204" pitchFamily="18" charset="0"/>
                      </a:rPr>
                      <m:t>=</m:t>
                    </m:r>
                    <m:r>
                      <a:rPr lang="en-US" altLang="ja-JP" sz="2800" i="1">
                        <a:latin typeface="Cambria Math" panose="02040503050406030204" pitchFamily="18" charset="0"/>
                        <a:ea typeface="Cambria Math" panose="02040503050406030204" pitchFamily="18" charset="0"/>
                      </a:rPr>
                      <m:t>ℱ</m:t>
                    </m:r>
                    <m:d>
                      <m:dPr>
                        <m:ctrlPr>
                          <a:rPr lang="en-US" altLang="ja-JP" sz="2800" b="0" i="1" smtClean="0">
                            <a:latin typeface="Cambria Math" panose="02040503050406030204" pitchFamily="18" charset="0"/>
                            <a:ea typeface="Cambria Math" panose="02040503050406030204" pitchFamily="18" charset="0"/>
                          </a:rPr>
                        </m:ctrlPr>
                      </m:dPr>
                      <m:e>
                        <m:r>
                          <a:rPr lang="en-US" altLang="ja-JP" sz="2800" i="1">
                            <a:latin typeface="Cambria Math" panose="02040503050406030204" pitchFamily="18" charset="0"/>
                          </a:rPr>
                          <m:t>𝑓</m:t>
                        </m:r>
                      </m:e>
                    </m:d>
                    <m:r>
                      <a:rPr lang="en-US" altLang="ja-JP" sz="2800" i="1">
                        <a:latin typeface="Cambria Math" panose="02040503050406030204" pitchFamily="18" charset="0"/>
                        <a:ea typeface="Cambria Math" panose="02040503050406030204" pitchFamily="18" charset="0"/>
                      </a:rPr>
                      <m:t>ℱ</m:t>
                    </m:r>
                    <m:d>
                      <m:dPr>
                        <m:ctrlPr>
                          <a:rPr lang="en-US" altLang="ja-JP" sz="2800" i="1">
                            <a:latin typeface="Cambria Math" panose="02040503050406030204" pitchFamily="18" charset="0"/>
                            <a:ea typeface="Cambria Math" panose="02040503050406030204" pitchFamily="18" charset="0"/>
                          </a:rPr>
                        </m:ctrlPr>
                      </m:dPr>
                      <m:e>
                        <m:r>
                          <a:rPr lang="en-US" altLang="ja-JP" sz="2800" b="0" i="1" smtClean="0">
                            <a:latin typeface="Cambria Math" panose="02040503050406030204" pitchFamily="18" charset="0"/>
                          </a:rPr>
                          <m:t>𝑔</m:t>
                        </m:r>
                      </m:e>
                    </m:d>
                  </m:oMath>
                </a14:m>
                <a:endParaRPr lang="en-US" altLang="ja-JP" sz="28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6" name="正方形/長方形 5"/>
              <p:cNvSpPr>
                <a:spLocks noRot="1" noChangeAspect="1" noMove="1" noResize="1" noEditPoints="1" noAdjustHandles="1" noChangeArrowheads="1" noChangeShapeType="1" noTextEdit="1"/>
              </p:cNvSpPr>
              <p:nvPr/>
            </p:nvSpPr>
            <p:spPr>
              <a:xfrm>
                <a:off x="362744" y="3082806"/>
                <a:ext cx="11244232" cy="3648243"/>
              </a:xfrm>
              <a:prstGeom prst="rect">
                <a:avLst/>
              </a:prstGeom>
              <a:blipFill rotWithShape="0">
                <a:blip r:embed="rId4"/>
                <a:stretch>
                  <a:fillRect l="-1139" t="-1839" b="-4013"/>
                </a:stretch>
              </a:blipFill>
            </p:spPr>
            <p:txBody>
              <a:bodyPr/>
              <a:lstStyle/>
              <a:p>
                <a:r>
                  <a:rPr lang="ja-JP" altLang="en-US">
                    <a:noFill/>
                  </a:rPr>
                  <a:t> </a:t>
                </a:r>
              </a:p>
            </p:txBody>
          </p:sp>
        </mc:Fallback>
      </mc:AlternateContent>
      <p:sp>
        <p:nvSpPr>
          <p:cNvPr id="87" name="タイトル 1"/>
          <p:cNvSpPr>
            <a:spLocks noGrp="1"/>
          </p:cNvSpPr>
          <p:nvPr>
            <p:ph type="title"/>
          </p:nvPr>
        </p:nvSpPr>
        <p:spPr>
          <a:xfrm>
            <a:off x="698614" y="148518"/>
            <a:ext cx="11071390" cy="733270"/>
          </a:xfrm>
        </p:spPr>
        <p:txBody>
          <a:bodyPr/>
          <a:lstStyle/>
          <a:p>
            <a:r>
              <a:rPr kumimoji="1" lang="ja-JP" altLang="en-US" dirty="0" smtClean="0"/>
              <a:t>線形フィルタとは</a:t>
            </a:r>
            <a:r>
              <a:rPr lang="ja-JP" altLang="en-US" dirty="0" smtClean="0"/>
              <a:t>（</a:t>
            </a:r>
            <a:r>
              <a:rPr lang="en-US" altLang="ja-JP" dirty="0" smtClean="0"/>
              <a:t>convolution</a:t>
            </a:r>
            <a:r>
              <a:rPr kumimoji="1" lang="ja-JP" altLang="en-US" dirty="0" smtClean="0"/>
              <a:t>）</a:t>
            </a:r>
            <a:endParaRPr kumimoji="1" lang="ja-JP" altLang="en-US" dirty="0"/>
          </a:p>
        </p:txBody>
      </p:sp>
      <p:sp>
        <p:nvSpPr>
          <p:cNvPr id="2" name="スライド番号プレースホルダー 1"/>
          <p:cNvSpPr>
            <a:spLocks noGrp="1"/>
          </p:cNvSpPr>
          <p:nvPr>
            <p:ph type="sldNum" sz="quarter" idx="12"/>
          </p:nvPr>
        </p:nvSpPr>
        <p:spPr/>
        <p:txBody>
          <a:bodyPr/>
          <a:lstStyle/>
          <a:p>
            <a:fld id="{F35DE295-420C-4265-BE54-AE59FA4027A6}" type="slidenum">
              <a:rPr kumimoji="1" lang="ja-JP" altLang="en-US" smtClean="0"/>
              <a:t>6</a:t>
            </a:fld>
            <a:endParaRPr kumimoji="1" lang="ja-JP" altLang="en-US"/>
          </a:p>
        </p:txBody>
      </p:sp>
    </p:spTree>
    <p:extLst>
      <p:ext uri="{BB962C8B-B14F-4D97-AF65-F5344CB8AC3E}">
        <p14:creationId xmlns:p14="http://schemas.microsoft.com/office/powerpoint/2010/main" val="423699825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タイトル 1"/>
              <p:cNvSpPr>
                <a:spLocks noGrp="1"/>
              </p:cNvSpPr>
              <p:nvPr>
                <p:ph type="title"/>
              </p:nvPr>
            </p:nvSpPr>
            <p:spPr>
              <a:xfrm>
                <a:off x="545481" y="263526"/>
                <a:ext cx="11708780" cy="733270"/>
              </a:xfrm>
            </p:spPr>
            <p:txBody>
              <a:bodyPr>
                <a:normAutofit/>
              </a:bodyPr>
              <a:lstStyle/>
              <a:p>
                <a:r>
                  <a:rPr lang="ja-JP" altLang="en-US" sz="3600" dirty="0" smtClean="0"/>
                  <a:t>畳み込み積分のフーリエ変換</a:t>
                </a:r>
                <a:r>
                  <a:rPr lang="en-US" altLang="ja-JP" sz="3600" dirty="0" smtClean="0"/>
                  <a:t>: </a:t>
                </a:r>
                <a14:m>
                  <m:oMath xmlns:m="http://schemas.openxmlformats.org/officeDocument/2006/math">
                    <m:r>
                      <a:rPr lang="en-US" altLang="ja-JP" sz="3600" i="1">
                        <a:latin typeface="Cambria Math" panose="02040503050406030204" pitchFamily="18" charset="0"/>
                        <a:ea typeface="Cambria Math" panose="02040503050406030204" pitchFamily="18" charset="0"/>
                      </a:rPr>
                      <m:t>ℱ</m:t>
                    </m:r>
                    <m:d>
                      <m:dPr>
                        <m:ctrlPr>
                          <a:rPr lang="en-US" altLang="ja-JP" sz="3600" i="1">
                            <a:latin typeface="Cambria Math" panose="02040503050406030204" pitchFamily="18" charset="0"/>
                            <a:ea typeface="Cambria Math" panose="02040503050406030204" pitchFamily="18" charset="0"/>
                          </a:rPr>
                        </m:ctrlPr>
                      </m:dPr>
                      <m:e>
                        <m:r>
                          <a:rPr lang="en-US" altLang="ja-JP" sz="3600" i="1">
                            <a:latin typeface="Cambria Math" panose="02040503050406030204" pitchFamily="18" charset="0"/>
                          </a:rPr>
                          <m:t>𝑓</m:t>
                        </m:r>
                        <m:r>
                          <a:rPr lang="en-US" altLang="ja-JP" sz="3600" i="1">
                            <a:latin typeface="Cambria Math" panose="02040503050406030204" pitchFamily="18" charset="0"/>
                          </a:rPr>
                          <m:t>∗</m:t>
                        </m:r>
                        <m:r>
                          <a:rPr lang="en-US" altLang="ja-JP" sz="3600" i="1">
                            <a:latin typeface="Cambria Math" panose="02040503050406030204" pitchFamily="18" charset="0"/>
                          </a:rPr>
                          <m:t>𝑔</m:t>
                        </m:r>
                      </m:e>
                    </m:d>
                    <m:r>
                      <a:rPr lang="en-US" altLang="ja-JP" sz="3600" i="1">
                        <a:latin typeface="Cambria Math" panose="02040503050406030204" pitchFamily="18" charset="0"/>
                        <a:ea typeface="Cambria Math" panose="02040503050406030204" pitchFamily="18" charset="0"/>
                      </a:rPr>
                      <m:t>=</m:t>
                    </m:r>
                    <m:r>
                      <a:rPr lang="en-US" altLang="ja-JP" sz="3600" i="1">
                        <a:latin typeface="Cambria Math" panose="02040503050406030204" pitchFamily="18" charset="0"/>
                        <a:ea typeface="Cambria Math" panose="02040503050406030204" pitchFamily="18" charset="0"/>
                      </a:rPr>
                      <m:t>ℱ</m:t>
                    </m:r>
                    <m:d>
                      <m:dPr>
                        <m:ctrlPr>
                          <a:rPr lang="en-US" altLang="ja-JP" sz="3600" i="1">
                            <a:latin typeface="Cambria Math" panose="02040503050406030204" pitchFamily="18" charset="0"/>
                            <a:ea typeface="Cambria Math" panose="02040503050406030204" pitchFamily="18" charset="0"/>
                          </a:rPr>
                        </m:ctrlPr>
                      </m:dPr>
                      <m:e>
                        <m:r>
                          <a:rPr lang="en-US" altLang="ja-JP" sz="3600" i="1">
                            <a:latin typeface="Cambria Math" panose="02040503050406030204" pitchFamily="18" charset="0"/>
                          </a:rPr>
                          <m:t>𝑓</m:t>
                        </m:r>
                      </m:e>
                    </m:d>
                    <m:r>
                      <a:rPr lang="en-US" altLang="ja-JP" sz="3600" i="1">
                        <a:latin typeface="Cambria Math" panose="02040503050406030204" pitchFamily="18" charset="0"/>
                        <a:ea typeface="Cambria Math" panose="02040503050406030204" pitchFamily="18" charset="0"/>
                      </a:rPr>
                      <m:t>ℱ</m:t>
                    </m:r>
                    <m:d>
                      <m:dPr>
                        <m:ctrlPr>
                          <a:rPr lang="en-US" altLang="ja-JP" sz="3600" i="1">
                            <a:latin typeface="Cambria Math" panose="02040503050406030204" pitchFamily="18" charset="0"/>
                            <a:ea typeface="Cambria Math" panose="02040503050406030204" pitchFamily="18" charset="0"/>
                          </a:rPr>
                        </m:ctrlPr>
                      </m:dPr>
                      <m:e>
                        <m:r>
                          <a:rPr lang="en-US" altLang="ja-JP" sz="3600" i="1">
                            <a:latin typeface="Cambria Math" panose="02040503050406030204" pitchFamily="18" charset="0"/>
                          </a:rPr>
                          <m:t>𝑔</m:t>
                        </m:r>
                      </m:e>
                    </m:d>
                  </m:oMath>
                </a14:m>
                <a:endParaRPr kumimoji="1" lang="ja-JP" altLang="en-US" sz="3600" dirty="0"/>
              </a:p>
            </p:txBody>
          </p:sp>
        </mc:Choice>
        <mc:Fallback xmlns="">
          <p:sp>
            <p:nvSpPr>
              <p:cNvPr id="2" name="タイトル 1"/>
              <p:cNvSpPr>
                <a:spLocks noGrp="1" noRot="1" noChangeAspect="1" noMove="1" noResize="1" noEditPoints="1" noAdjustHandles="1" noChangeArrowheads="1" noChangeShapeType="1" noTextEdit="1"/>
              </p:cNvSpPr>
              <p:nvPr>
                <p:ph type="title"/>
              </p:nvPr>
            </p:nvSpPr>
            <p:spPr>
              <a:xfrm>
                <a:off x="545481" y="263526"/>
                <a:ext cx="11708780" cy="733270"/>
              </a:xfrm>
              <a:blipFill rotWithShape="0">
                <a:blip r:embed="rId3"/>
                <a:stretch>
                  <a:fillRect l="-1562" t="-6612" b="-23967"/>
                </a:stretch>
              </a:blipFill>
            </p:spPr>
            <p:txBody>
              <a:bodyPr/>
              <a:lstStyle/>
              <a:p>
                <a:r>
                  <a:rPr lang="ja-JP" altLang="en-US">
                    <a:noFill/>
                  </a:rPr>
                  <a:t> </a:t>
                </a:r>
              </a:p>
            </p:txBody>
          </p:sp>
        </mc:Fallback>
      </mc:AlternateContent>
      <p:pic>
        <p:nvPicPr>
          <p:cNvPr id="4" name="図 3"/>
          <p:cNvPicPr>
            <a:picLocks noChangeAspect="1"/>
          </p:cNvPicPr>
          <p:nvPr/>
        </p:nvPicPr>
        <p:blipFill rotWithShape="1">
          <a:blip r:embed="rId4"/>
          <a:srcRect t="6207" b="29818"/>
          <a:stretch/>
        </p:blipFill>
        <p:spPr>
          <a:xfrm>
            <a:off x="545481" y="1794036"/>
            <a:ext cx="5503507" cy="4912718"/>
          </a:xfrm>
          <a:prstGeom prst="rect">
            <a:avLst/>
          </a:prstGeom>
        </p:spPr>
      </p:pic>
      <p:pic>
        <p:nvPicPr>
          <p:cNvPr id="5" name="図 4"/>
          <p:cNvPicPr>
            <a:picLocks noChangeAspect="1"/>
          </p:cNvPicPr>
          <p:nvPr/>
        </p:nvPicPr>
        <p:blipFill rotWithShape="1">
          <a:blip r:embed="rId4"/>
          <a:srcRect t="69860"/>
          <a:stretch/>
        </p:blipFill>
        <p:spPr>
          <a:xfrm>
            <a:off x="6688492" y="1679736"/>
            <a:ext cx="5503508" cy="2314414"/>
          </a:xfrm>
          <a:prstGeom prst="rect">
            <a:avLst/>
          </a:prstGeom>
        </p:spPr>
      </p:pic>
      <p:sp>
        <p:nvSpPr>
          <p:cNvPr id="3" name="スライド番号プレースホルダー 2"/>
          <p:cNvSpPr>
            <a:spLocks noGrp="1"/>
          </p:cNvSpPr>
          <p:nvPr>
            <p:ph type="sldNum" sz="quarter" idx="12"/>
          </p:nvPr>
        </p:nvSpPr>
        <p:spPr/>
        <p:txBody>
          <a:bodyPr/>
          <a:lstStyle/>
          <a:p>
            <a:fld id="{F35DE295-420C-4265-BE54-AE59FA4027A6}" type="slidenum">
              <a:rPr kumimoji="1" lang="ja-JP" altLang="en-US" smtClean="0"/>
              <a:t>7</a:t>
            </a:fld>
            <a:endParaRPr kumimoji="1" lang="ja-JP" altLang="en-US"/>
          </a:p>
        </p:txBody>
      </p:sp>
    </p:spTree>
    <p:extLst>
      <p:ext uri="{BB962C8B-B14F-4D97-AF65-F5344CB8AC3E}">
        <p14:creationId xmlns:p14="http://schemas.microsoft.com/office/powerpoint/2010/main" val="358324518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タイトル 1"/>
              <p:cNvSpPr>
                <a:spLocks noGrp="1"/>
              </p:cNvSpPr>
              <p:nvPr>
                <p:ph type="title"/>
              </p:nvPr>
            </p:nvSpPr>
            <p:spPr/>
            <p:txBody>
              <a:bodyPr>
                <a:normAutofit/>
              </a:bodyPr>
              <a:lstStyle/>
              <a:p>
                <a:r>
                  <a:rPr lang="ja-JP" altLang="en-US" sz="3600" dirty="0" smtClean="0"/>
                  <a:t>畳み込み積分のフーリエ変換</a:t>
                </a:r>
                <a:r>
                  <a:rPr lang="en-US" altLang="ja-JP" sz="3600" dirty="0" smtClean="0"/>
                  <a:t>: </a:t>
                </a:r>
                <a14:m>
                  <m:oMath xmlns:m="http://schemas.openxmlformats.org/officeDocument/2006/math">
                    <m:r>
                      <a:rPr lang="en-US" altLang="ja-JP" sz="3600" i="1">
                        <a:latin typeface="Cambria Math" panose="02040503050406030204" pitchFamily="18" charset="0"/>
                        <a:ea typeface="Cambria Math" panose="02040503050406030204" pitchFamily="18" charset="0"/>
                      </a:rPr>
                      <m:t>ℱ</m:t>
                    </m:r>
                    <m:d>
                      <m:dPr>
                        <m:ctrlPr>
                          <a:rPr lang="en-US" altLang="ja-JP" sz="3600" i="1">
                            <a:latin typeface="Cambria Math" panose="02040503050406030204" pitchFamily="18" charset="0"/>
                            <a:ea typeface="Cambria Math" panose="02040503050406030204" pitchFamily="18" charset="0"/>
                          </a:rPr>
                        </m:ctrlPr>
                      </m:dPr>
                      <m:e>
                        <m:r>
                          <a:rPr lang="en-US" altLang="ja-JP" sz="3600" i="1">
                            <a:latin typeface="Cambria Math" panose="02040503050406030204" pitchFamily="18" charset="0"/>
                          </a:rPr>
                          <m:t>𝑓</m:t>
                        </m:r>
                        <m:r>
                          <a:rPr lang="en-US" altLang="ja-JP" sz="3600" i="1">
                            <a:latin typeface="Cambria Math" panose="02040503050406030204" pitchFamily="18" charset="0"/>
                          </a:rPr>
                          <m:t>∗</m:t>
                        </m:r>
                        <m:r>
                          <a:rPr lang="en-US" altLang="ja-JP" sz="3600" i="1">
                            <a:latin typeface="Cambria Math" panose="02040503050406030204" pitchFamily="18" charset="0"/>
                          </a:rPr>
                          <m:t>𝑔</m:t>
                        </m:r>
                      </m:e>
                    </m:d>
                    <m:r>
                      <a:rPr lang="en-US" altLang="ja-JP" sz="3600" i="1">
                        <a:latin typeface="Cambria Math" panose="02040503050406030204" pitchFamily="18" charset="0"/>
                        <a:ea typeface="Cambria Math" panose="02040503050406030204" pitchFamily="18" charset="0"/>
                      </a:rPr>
                      <m:t>=</m:t>
                    </m:r>
                    <m:r>
                      <a:rPr lang="en-US" altLang="ja-JP" sz="3600" i="1">
                        <a:latin typeface="Cambria Math" panose="02040503050406030204" pitchFamily="18" charset="0"/>
                        <a:ea typeface="Cambria Math" panose="02040503050406030204" pitchFamily="18" charset="0"/>
                      </a:rPr>
                      <m:t>ℱ</m:t>
                    </m:r>
                    <m:d>
                      <m:dPr>
                        <m:ctrlPr>
                          <a:rPr lang="en-US" altLang="ja-JP" sz="3600" i="1">
                            <a:latin typeface="Cambria Math" panose="02040503050406030204" pitchFamily="18" charset="0"/>
                            <a:ea typeface="Cambria Math" panose="02040503050406030204" pitchFamily="18" charset="0"/>
                          </a:rPr>
                        </m:ctrlPr>
                      </m:dPr>
                      <m:e>
                        <m:r>
                          <a:rPr lang="en-US" altLang="ja-JP" sz="3600" i="1">
                            <a:latin typeface="Cambria Math" panose="02040503050406030204" pitchFamily="18" charset="0"/>
                          </a:rPr>
                          <m:t>𝑓</m:t>
                        </m:r>
                      </m:e>
                    </m:d>
                    <m:r>
                      <a:rPr lang="en-US" altLang="ja-JP" sz="3600" i="1">
                        <a:latin typeface="Cambria Math" panose="02040503050406030204" pitchFamily="18" charset="0"/>
                        <a:ea typeface="Cambria Math" panose="02040503050406030204" pitchFamily="18" charset="0"/>
                      </a:rPr>
                      <m:t>ℱ</m:t>
                    </m:r>
                    <m:d>
                      <m:dPr>
                        <m:ctrlPr>
                          <a:rPr lang="en-US" altLang="ja-JP" sz="3600" i="1">
                            <a:latin typeface="Cambria Math" panose="02040503050406030204" pitchFamily="18" charset="0"/>
                            <a:ea typeface="Cambria Math" panose="02040503050406030204" pitchFamily="18" charset="0"/>
                          </a:rPr>
                        </m:ctrlPr>
                      </m:dPr>
                      <m:e>
                        <m:r>
                          <a:rPr lang="en-US" altLang="ja-JP" sz="3600" i="1">
                            <a:latin typeface="Cambria Math" panose="02040503050406030204" pitchFamily="18" charset="0"/>
                          </a:rPr>
                          <m:t>𝑔</m:t>
                        </m:r>
                      </m:e>
                    </m:d>
                  </m:oMath>
                </a14:m>
                <a:endParaRPr kumimoji="1" lang="ja-JP" altLang="en-US" sz="3600" dirty="0"/>
              </a:p>
            </p:txBody>
          </p:sp>
        </mc:Choice>
        <mc:Fallback xmlns="">
          <p:sp>
            <p:nvSpPr>
              <p:cNvPr id="2" name="タイトル 1"/>
              <p:cNvSpPr>
                <a:spLocks noGrp="1" noRot="1" noChangeAspect="1" noMove="1" noResize="1" noEditPoints="1" noAdjustHandles="1" noChangeArrowheads="1" noChangeShapeType="1" noTextEdit="1"/>
              </p:cNvSpPr>
              <p:nvPr>
                <p:ph type="title"/>
              </p:nvPr>
            </p:nvSpPr>
            <p:spPr>
              <a:blipFill rotWithShape="0">
                <a:blip r:embed="rId2"/>
                <a:stretch>
                  <a:fillRect l="-1615" t="-6667" b="-25000"/>
                </a:stretch>
              </a:blipFill>
            </p:spPr>
            <p:txBody>
              <a:bodyPr/>
              <a:lstStyle/>
              <a:p>
                <a:r>
                  <a:rPr lang="ja-JP" altLang="en-US">
                    <a:noFill/>
                  </a:rPr>
                  <a:t> </a:t>
                </a:r>
              </a:p>
            </p:txBody>
          </p:sp>
        </mc:Fallback>
      </mc:AlternateContent>
      <p:pic>
        <p:nvPicPr>
          <p:cNvPr id="11" name="図 10"/>
          <p:cNvPicPr>
            <a:picLocks noChangeAspect="1"/>
          </p:cNvPicPr>
          <p:nvPr/>
        </p:nvPicPr>
        <p:blipFill>
          <a:blip r:embed="rId3"/>
          <a:stretch>
            <a:fillRect/>
          </a:stretch>
        </p:blipFill>
        <p:spPr>
          <a:xfrm>
            <a:off x="1011495" y="1670825"/>
            <a:ext cx="1935163" cy="1940196"/>
          </a:xfrm>
          <a:prstGeom prst="rect">
            <a:avLst/>
          </a:prstGeom>
        </p:spPr>
      </p:pic>
      <p:sp>
        <p:nvSpPr>
          <p:cNvPr id="12" name="テキスト ボックス 11"/>
          <p:cNvSpPr txBox="1"/>
          <p:nvPr/>
        </p:nvSpPr>
        <p:spPr>
          <a:xfrm>
            <a:off x="2918616" y="2387292"/>
            <a:ext cx="490840" cy="830997"/>
          </a:xfrm>
          <a:prstGeom prst="rect">
            <a:avLst/>
          </a:prstGeom>
          <a:noFill/>
        </p:spPr>
        <p:txBody>
          <a:bodyPr wrap="none" rtlCol="0">
            <a:spAutoFit/>
          </a:bodyPr>
          <a:lstStyle/>
          <a:p>
            <a:r>
              <a:rPr kumimoji="1" lang="en-US" altLang="ja-JP" sz="4800" b="1" dirty="0" smtClean="0"/>
              <a:t>*</a:t>
            </a:r>
            <a:endParaRPr kumimoji="1" lang="ja-JP" altLang="en-US" sz="4800" b="1" dirty="0"/>
          </a:p>
        </p:txBody>
      </p:sp>
      <p:sp>
        <p:nvSpPr>
          <p:cNvPr id="13" name="右矢印 12"/>
          <p:cNvSpPr/>
          <p:nvPr/>
        </p:nvSpPr>
        <p:spPr>
          <a:xfrm>
            <a:off x="4994424" y="2243350"/>
            <a:ext cx="2637322" cy="7951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p:cNvPicPr>
            <a:picLocks noChangeAspect="1"/>
          </p:cNvPicPr>
          <p:nvPr/>
        </p:nvPicPr>
        <p:blipFill>
          <a:blip r:embed="rId4"/>
          <a:stretch>
            <a:fillRect/>
          </a:stretch>
        </p:blipFill>
        <p:spPr>
          <a:xfrm>
            <a:off x="8313551" y="1670825"/>
            <a:ext cx="1940196" cy="1940196"/>
          </a:xfrm>
          <a:prstGeom prst="rect">
            <a:avLst/>
          </a:prstGeom>
        </p:spPr>
      </p:pic>
      <p:pic>
        <p:nvPicPr>
          <p:cNvPr id="15" name="図 14"/>
          <p:cNvPicPr>
            <a:picLocks noChangeAspect="1"/>
          </p:cNvPicPr>
          <p:nvPr/>
        </p:nvPicPr>
        <p:blipFill>
          <a:blip r:embed="rId5"/>
          <a:stretch>
            <a:fillRect/>
          </a:stretch>
        </p:blipFill>
        <p:spPr>
          <a:xfrm>
            <a:off x="3409456" y="2149667"/>
            <a:ext cx="1068622" cy="1068622"/>
          </a:xfrm>
          <a:prstGeom prst="rect">
            <a:avLst/>
          </a:prstGeom>
        </p:spPr>
      </p:pic>
      <p:sp>
        <p:nvSpPr>
          <p:cNvPr id="16" name="テキスト ボックス 15"/>
          <p:cNvSpPr txBox="1"/>
          <p:nvPr/>
        </p:nvSpPr>
        <p:spPr>
          <a:xfrm>
            <a:off x="3574916" y="3087801"/>
            <a:ext cx="737702" cy="523220"/>
          </a:xfrm>
          <a:prstGeom prst="rect">
            <a:avLst/>
          </a:prstGeom>
          <a:noFill/>
        </p:spPr>
        <p:txBody>
          <a:bodyPr wrap="none" rtlCol="0">
            <a:spAutoFit/>
          </a:bodyPr>
          <a:lstStyle/>
          <a:p>
            <a:r>
              <a:rPr kumimoji="1" lang="en-US" altLang="ja-JP" sz="2800" i="1" dirty="0" smtClean="0"/>
              <a:t>σ</a:t>
            </a:r>
            <a:r>
              <a:rPr kumimoji="1" lang="en-US" altLang="ja-JP" sz="2800" dirty="0" smtClean="0"/>
              <a:t>=6</a:t>
            </a:r>
            <a:endParaRPr kumimoji="1" lang="ja-JP" altLang="en-US" sz="2800" dirty="0"/>
          </a:p>
        </p:txBody>
      </p:sp>
      <mc:AlternateContent xmlns:mc="http://schemas.openxmlformats.org/markup-compatibility/2006" xmlns:a14="http://schemas.microsoft.com/office/drawing/2010/main">
        <mc:Choice Requires="a14">
          <p:sp>
            <p:nvSpPr>
              <p:cNvPr id="17" name="正方形/長方形 16"/>
              <p:cNvSpPr/>
              <p:nvPr/>
            </p:nvSpPr>
            <p:spPr>
              <a:xfrm>
                <a:off x="1741445" y="1096512"/>
                <a:ext cx="555665"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3600" i="1">
                          <a:latin typeface="Cambria Math" panose="02040503050406030204" pitchFamily="18" charset="0"/>
                        </a:rPr>
                        <m:t>𝑓</m:t>
                      </m:r>
                    </m:oMath>
                  </m:oMathPara>
                </a14:m>
                <a:endParaRPr lang="ja-JP" altLang="en-US" sz="3600" dirty="0"/>
              </a:p>
            </p:txBody>
          </p:sp>
        </mc:Choice>
        <mc:Fallback xmlns="">
          <p:sp>
            <p:nvSpPr>
              <p:cNvPr id="17" name="正方形/長方形 16"/>
              <p:cNvSpPr>
                <a:spLocks noRot="1" noChangeAspect="1" noMove="1" noResize="1" noEditPoints="1" noAdjustHandles="1" noChangeArrowheads="1" noChangeShapeType="1" noTextEdit="1"/>
              </p:cNvSpPr>
              <p:nvPr/>
            </p:nvSpPr>
            <p:spPr>
              <a:xfrm>
                <a:off x="1741445" y="1096512"/>
                <a:ext cx="555665" cy="646331"/>
              </a:xfrm>
              <a:prstGeom prst="rect">
                <a:avLst/>
              </a:prstGeom>
              <a:blipFill rotWithShape="0">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8" name="正方形/長方形 17"/>
              <p:cNvSpPr/>
              <p:nvPr/>
            </p:nvSpPr>
            <p:spPr>
              <a:xfrm>
                <a:off x="3734242" y="1096512"/>
                <a:ext cx="578876"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3600" b="0" i="1" smtClean="0">
                          <a:latin typeface="Cambria Math" panose="02040503050406030204" pitchFamily="18" charset="0"/>
                        </a:rPr>
                        <m:t>𝑔</m:t>
                      </m:r>
                    </m:oMath>
                  </m:oMathPara>
                </a14:m>
                <a:endParaRPr lang="ja-JP" altLang="en-US" sz="3600" dirty="0"/>
              </a:p>
            </p:txBody>
          </p:sp>
        </mc:Choice>
        <mc:Fallback xmlns="">
          <p:sp>
            <p:nvSpPr>
              <p:cNvPr id="18" name="正方形/長方形 17"/>
              <p:cNvSpPr>
                <a:spLocks noRot="1" noChangeAspect="1" noMove="1" noResize="1" noEditPoints="1" noAdjustHandles="1" noChangeArrowheads="1" noChangeShapeType="1" noTextEdit="1"/>
              </p:cNvSpPr>
              <p:nvPr/>
            </p:nvSpPr>
            <p:spPr>
              <a:xfrm>
                <a:off x="3734242" y="1096512"/>
                <a:ext cx="578876" cy="646331"/>
              </a:xfrm>
              <a:prstGeom prst="rect">
                <a:avLst/>
              </a:prstGeom>
              <a:blipFill rotWithShape="0">
                <a:blip r:embed="rId7"/>
                <a:stretch>
                  <a:fillRect/>
                </a:stretch>
              </a:blipFill>
            </p:spPr>
            <p:txBody>
              <a:bodyPr/>
              <a:lstStyle/>
              <a:p>
                <a:r>
                  <a:rPr lang="ja-JP" altLang="en-US">
                    <a:noFill/>
                  </a:rPr>
                  <a:t> </a:t>
                </a:r>
              </a:p>
            </p:txBody>
          </p:sp>
        </mc:Fallback>
      </mc:AlternateContent>
      <p:pic>
        <p:nvPicPr>
          <p:cNvPr id="19" name="図 18"/>
          <p:cNvPicPr>
            <a:picLocks noChangeAspect="1"/>
          </p:cNvPicPr>
          <p:nvPr/>
        </p:nvPicPr>
        <p:blipFill>
          <a:blip r:embed="rId8"/>
          <a:stretch>
            <a:fillRect/>
          </a:stretch>
        </p:blipFill>
        <p:spPr>
          <a:xfrm>
            <a:off x="1011495" y="4879116"/>
            <a:ext cx="1935163" cy="1932644"/>
          </a:xfrm>
          <a:prstGeom prst="rect">
            <a:avLst/>
          </a:prstGeom>
        </p:spPr>
      </p:pic>
      <p:sp>
        <p:nvSpPr>
          <p:cNvPr id="20" name="テキスト ボックス 19"/>
          <p:cNvSpPr txBox="1"/>
          <p:nvPr/>
        </p:nvSpPr>
        <p:spPr>
          <a:xfrm>
            <a:off x="2918616" y="5553050"/>
            <a:ext cx="596638" cy="584775"/>
          </a:xfrm>
          <a:prstGeom prst="rect">
            <a:avLst/>
          </a:prstGeom>
          <a:noFill/>
        </p:spPr>
        <p:txBody>
          <a:bodyPr wrap="none" rtlCol="0">
            <a:spAutoFit/>
          </a:bodyPr>
          <a:lstStyle/>
          <a:p>
            <a:r>
              <a:rPr lang="en-US" altLang="ja-JP" sz="3200" b="1" dirty="0"/>
              <a:t>×</a:t>
            </a:r>
            <a:endParaRPr kumimoji="1" lang="ja-JP" altLang="en-US" sz="4800" b="1" dirty="0"/>
          </a:p>
        </p:txBody>
      </p:sp>
      <p:sp>
        <p:nvSpPr>
          <p:cNvPr id="21" name="テキスト ボックス 20"/>
          <p:cNvSpPr txBox="1"/>
          <p:nvPr/>
        </p:nvSpPr>
        <p:spPr>
          <a:xfrm>
            <a:off x="3418172" y="6318161"/>
            <a:ext cx="1059906" cy="523220"/>
          </a:xfrm>
          <a:prstGeom prst="rect">
            <a:avLst/>
          </a:prstGeom>
          <a:noFill/>
        </p:spPr>
        <p:txBody>
          <a:bodyPr wrap="none" rtlCol="0">
            <a:spAutoFit/>
          </a:bodyPr>
          <a:lstStyle/>
          <a:p>
            <a:r>
              <a:rPr kumimoji="1" lang="en-US" altLang="ja-JP" sz="2800" i="1" dirty="0" smtClean="0"/>
              <a:t>σ</a:t>
            </a:r>
            <a:r>
              <a:rPr kumimoji="1" lang="en-US" altLang="ja-JP" sz="2800" dirty="0" smtClean="0"/>
              <a:t>=1/6</a:t>
            </a:r>
            <a:endParaRPr kumimoji="1" lang="ja-JP" altLang="en-US" sz="2800" dirty="0"/>
          </a:p>
        </p:txBody>
      </p:sp>
      <p:pic>
        <p:nvPicPr>
          <p:cNvPr id="22" name="図 21"/>
          <p:cNvPicPr>
            <a:picLocks noChangeAspect="1"/>
          </p:cNvPicPr>
          <p:nvPr/>
        </p:nvPicPr>
        <p:blipFill>
          <a:blip r:embed="rId9"/>
          <a:stretch>
            <a:fillRect/>
          </a:stretch>
        </p:blipFill>
        <p:spPr>
          <a:xfrm>
            <a:off x="3409457" y="5308623"/>
            <a:ext cx="1068622" cy="1073627"/>
          </a:xfrm>
          <a:prstGeom prst="rect">
            <a:avLst/>
          </a:prstGeom>
        </p:spPr>
      </p:pic>
      <mc:AlternateContent xmlns:mc="http://schemas.openxmlformats.org/markup-compatibility/2006" xmlns:a14="http://schemas.microsoft.com/office/drawing/2010/main">
        <mc:Choice Requires="a14">
          <p:sp>
            <p:nvSpPr>
              <p:cNvPr id="23" name="正方形/長方形 22"/>
              <p:cNvSpPr/>
              <p:nvPr/>
            </p:nvSpPr>
            <p:spPr>
              <a:xfrm>
                <a:off x="1336909" y="4269560"/>
                <a:ext cx="1279068"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3600" i="1">
                          <a:latin typeface="Cambria Math" panose="02040503050406030204" pitchFamily="18" charset="0"/>
                          <a:ea typeface="Cambria Math" panose="02040503050406030204" pitchFamily="18" charset="0"/>
                        </a:rPr>
                        <m:t>ℱ</m:t>
                      </m:r>
                      <m:d>
                        <m:dPr>
                          <m:ctrlPr>
                            <a:rPr lang="en-US" altLang="ja-JP" sz="3600" i="1">
                              <a:latin typeface="Cambria Math" panose="02040503050406030204" pitchFamily="18" charset="0"/>
                              <a:ea typeface="Cambria Math" panose="02040503050406030204" pitchFamily="18" charset="0"/>
                            </a:rPr>
                          </m:ctrlPr>
                        </m:dPr>
                        <m:e>
                          <m:r>
                            <a:rPr lang="en-US" altLang="ja-JP" sz="3600" i="1">
                              <a:latin typeface="Cambria Math" panose="02040503050406030204" pitchFamily="18" charset="0"/>
                            </a:rPr>
                            <m:t>𝑓</m:t>
                          </m:r>
                        </m:e>
                      </m:d>
                    </m:oMath>
                  </m:oMathPara>
                </a14:m>
                <a:endParaRPr lang="ja-JP" altLang="en-US" sz="3600" dirty="0"/>
              </a:p>
            </p:txBody>
          </p:sp>
        </mc:Choice>
        <mc:Fallback xmlns="">
          <p:sp>
            <p:nvSpPr>
              <p:cNvPr id="23" name="正方形/長方形 22"/>
              <p:cNvSpPr>
                <a:spLocks noRot="1" noChangeAspect="1" noMove="1" noResize="1" noEditPoints="1" noAdjustHandles="1" noChangeArrowheads="1" noChangeShapeType="1" noTextEdit="1"/>
              </p:cNvSpPr>
              <p:nvPr/>
            </p:nvSpPr>
            <p:spPr>
              <a:xfrm>
                <a:off x="1336909" y="4269560"/>
                <a:ext cx="1279068" cy="646331"/>
              </a:xfrm>
              <a:prstGeom prst="rect">
                <a:avLst/>
              </a:prstGeom>
              <a:blipFill rotWithShape="0">
                <a:blip r:embed="rId10"/>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4" name="正方形/長方形 23"/>
              <p:cNvSpPr/>
              <p:nvPr/>
            </p:nvSpPr>
            <p:spPr>
              <a:xfrm>
                <a:off x="3311671" y="4269560"/>
                <a:ext cx="1302280"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3600" i="1">
                          <a:latin typeface="Cambria Math" panose="02040503050406030204" pitchFamily="18" charset="0"/>
                          <a:ea typeface="Cambria Math" panose="02040503050406030204" pitchFamily="18" charset="0"/>
                        </a:rPr>
                        <m:t>ℱ</m:t>
                      </m:r>
                      <m:d>
                        <m:dPr>
                          <m:ctrlPr>
                            <a:rPr lang="en-US" altLang="ja-JP" sz="3600" i="1">
                              <a:latin typeface="Cambria Math" panose="02040503050406030204" pitchFamily="18" charset="0"/>
                              <a:ea typeface="Cambria Math" panose="02040503050406030204" pitchFamily="18" charset="0"/>
                            </a:rPr>
                          </m:ctrlPr>
                        </m:dPr>
                        <m:e>
                          <m:r>
                            <a:rPr lang="en-US" altLang="ja-JP" sz="3600" i="1">
                              <a:latin typeface="Cambria Math" panose="02040503050406030204" pitchFamily="18" charset="0"/>
                            </a:rPr>
                            <m:t>𝑔</m:t>
                          </m:r>
                        </m:e>
                      </m:d>
                    </m:oMath>
                  </m:oMathPara>
                </a14:m>
                <a:endParaRPr lang="ja-JP" altLang="en-US" sz="3600" dirty="0"/>
              </a:p>
            </p:txBody>
          </p:sp>
        </mc:Choice>
        <mc:Fallback xmlns="">
          <p:sp>
            <p:nvSpPr>
              <p:cNvPr id="24" name="正方形/長方形 23"/>
              <p:cNvSpPr>
                <a:spLocks noRot="1" noChangeAspect="1" noMove="1" noResize="1" noEditPoints="1" noAdjustHandles="1" noChangeArrowheads="1" noChangeShapeType="1" noTextEdit="1"/>
              </p:cNvSpPr>
              <p:nvPr/>
            </p:nvSpPr>
            <p:spPr>
              <a:xfrm>
                <a:off x="3311671" y="4269560"/>
                <a:ext cx="1302280" cy="646331"/>
              </a:xfrm>
              <a:prstGeom prst="rect">
                <a:avLst/>
              </a:prstGeom>
              <a:blipFill rotWithShape="0">
                <a:blip r:embed="rId11"/>
                <a:stretch>
                  <a:fillRect/>
                </a:stretch>
              </a:blipFill>
            </p:spPr>
            <p:txBody>
              <a:bodyPr/>
              <a:lstStyle/>
              <a:p>
                <a:r>
                  <a:rPr lang="ja-JP" altLang="en-US">
                    <a:noFill/>
                  </a:rPr>
                  <a:t> </a:t>
                </a:r>
              </a:p>
            </p:txBody>
          </p:sp>
        </mc:Fallback>
      </mc:AlternateContent>
      <p:sp>
        <p:nvSpPr>
          <p:cNvPr id="25" name="右矢印 24"/>
          <p:cNvSpPr/>
          <p:nvPr/>
        </p:nvSpPr>
        <p:spPr>
          <a:xfrm rot="5400000">
            <a:off x="2779874" y="3387230"/>
            <a:ext cx="500963" cy="13488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6" name="図 25"/>
          <p:cNvPicPr>
            <a:picLocks noChangeAspect="1"/>
          </p:cNvPicPr>
          <p:nvPr/>
        </p:nvPicPr>
        <p:blipFill>
          <a:blip r:embed="rId8"/>
          <a:stretch>
            <a:fillRect/>
          </a:stretch>
        </p:blipFill>
        <p:spPr>
          <a:xfrm>
            <a:off x="8318584" y="4879116"/>
            <a:ext cx="1935163" cy="1932644"/>
          </a:xfrm>
          <a:prstGeom prst="rect">
            <a:avLst/>
          </a:prstGeom>
        </p:spPr>
      </p:pic>
      <p:sp>
        <p:nvSpPr>
          <p:cNvPr id="27" name="右矢印 26"/>
          <p:cNvSpPr/>
          <p:nvPr/>
        </p:nvSpPr>
        <p:spPr>
          <a:xfrm rot="16200000">
            <a:off x="9049996" y="3570625"/>
            <a:ext cx="500963" cy="13488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30" name="正方形/長方形 29"/>
              <p:cNvSpPr/>
              <p:nvPr/>
            </p:nvSpPr>
            <p:spPr>
              <a:xfrm>
                <a:off x="7631746" y="3946394"/>
                <a:ext cx="1102610"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ja-JP" sz="3600" b="0" i="1" smtClean="0">
                              <a:latin typeface="Cambria Math" panose="02040503050406030204" pitchFamily="18" charset="0"/>
                              <a:ea typeface="Cambria Math" panose="02040503050406030204" pitchFamily="18" charset="0"/>
                            </a:rPr>
                          </m:ctrlPr>
                        </m:sSupPr>
                        <m:e>
                          <m:r>
                            <a:rPr lang="en-US" altLang="ja-JP" sz="3600" i="1" smtClean="0">
                              <a:latin typeface="Cambria Math" panose="02040503050406030204" pitchFamily="18" charset="0"/>
                              <a:ea typeface="Cambria Math" panose="02040503050406030204" pitchFamily="18" charset="0"/>
                            </a:rPr>
                            <m:t>ℱ</m:t>
                          </m:r>
                        </m:e>
                        <m:sup>
                          <m:r>
                            <a:rPr lang="en-US" altLang="ja-JP" sz="3600" b="0" i="1" smtClean="0">
                              <a:latin typeface="Cambria Math" panose="02040503050406030204" pitchFamily="18" charset="0"/>
                              <a:ea typeface="Cambria Math" panose="02040503050406030204" pitchFamily="18" charset="0"/>
                            </a:rPr>
                            <m:t>−1</m:t>
                          </m:r>
                        </m:sup>
                      </m:sSup>
                    </m:oMath>
                  </m:oMathPara>
                </a14:m>
                <a:endParaRPr lang="ja-JP" altLang="en-US" sz="3600" dirty="0"/>
              </a:p>
            </p:txBody>
          </p:sp>
        </mc:Choice>
        <mc:Fallback xmlns="">
          <p:sp>
            <p:nvSpPr>
              <p:cNvPr id="30" name="正方形/長方形 29"/>
              <p:cNvSpPr>
                <a:spLocks noRot="1" noChangeAspect="1" noMove="1" noResize="1" noEditPoints="1" noAdjustHandles="1" noChangeArrowheads="1" noChangeShapeType="1" noTextEdit="1"/>
              </p:cNvSpPr>
              <p:nvPr/>
            </p:nvSpPr>
            <p:spPr>
              <a:xfrm>
                <a:off x="7631746" y="3946394"/>
                <a:ext cx="1102610" cy="646331"/>
              </a:xfrm>
              <a:prstGeom prst="rect">
                <a:avLst/>
              </a:prstGeom>
              <a:blipFill rotWithShape="0">
                <a:blip r:embed="rId12"/>
                <a:stretch>
                  <a:fillRect/>
                </a:stretch>
              </a:blipFill>
            </p:spPr>
            <p:txBody>
              <a:bodyPr/>
              <a:lstStyle/>
              <a:p>
                <a:r>
                  <a:rPr lang="ja-JP" altLang="en-US">
                    <a:noFill/>
                  </a:rPr>
                  <a:t> </a:t>
                </a:r>
              </a:p>
            </p:txBody>
          </p:sp>
        </mc:Fallback>
      </mc:AlternateContent>
      <p:sp>
        <p:nvSpPr>
          <p:cNvPr id="32" name="右矢印 31"/>
          <p:cNvSpPr/>
          <p:nvPr/>
        </p:nvSpPr>
        <p:spPr>
          <a:xfrm>
            <a:off x="4994424" y="5444426"/>
            <a:ext cx="2637322" cy="7951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正方形/長方形 34"/>
          <p:cNvSpPr/>
          <p:nvPr/>
        </p:nvSpPr>
        <p:spPr>
          <a:xfrm>
            <a:off x="8313551" y="4879116"/>
            <a:ext cx="1940196" cy="6739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正方形/長方形 36"/>
          <p:cNvSpPr/>
          <p:nvPr/>
        </p:nvSpPr>
        <p:spPr>
          <a:xfrm rot="16200000">
            <a:off x="8946682" y="5504695"/>
            <a:ext cx="1940196" cy="6739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正方形/長方形 37"/>
          <p:cNvSpPr/>
          <p:nvPr/>
        </p:nvSpPr>
        <p:spPr>
          <a:xfrm rot="16200000">
            <a:off x="7680419" y="5504695"/>
            <a:ext cx="1940196" cy="6739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正方形/長方形 38"/>
          <p:cNvSpPr/>
          <p:nvPr/>
        </p:nvSpPr>
        <p:spPr>
          <a:xfrm>
            <a:off x="8313550" y="4879116"/>
            <a:ext cx="1940196" cy="67393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正方形/長方形 39"/>
          <p:cNvSpPr/>
          <p:nvPr/>
        </p:nvSpPr>
        <p:spPr>
          <a:xfrm rot="16200000">
            <a:off x="8946681" y="5504695"/>
            <a:ext cx="1940196" cy="67393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正方形/長方形 40"/>
          <p:cNvSpPr/>
          <p:nvPr/>
        </p:nvSpPr>
        <p:spPr>
          <a:xfrm rot="16200000">
            <a:off x="7680418" y="5504695"/>
            <a:ext cx="1940196" cy="67393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正方形/長方形 41"/>
          <p:cNvSpPr/>
          <p:nvPr/>
        </p:nvSpPr>
        <p:spPr>
          <a:xfrm>
            <a:off x="8313551" y="4879116"/>
            <a:ext cx="1940196" cy="67393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正方形/長方形 42"/>
          <p:cNvSpPr/>
          <p:nvPr/>
        </p:nvSpPr>
        <p:spPr>
          <a:xfrm rot="16200000">
            <a:off x="8946682" y="5504695"/>
            <a:ext cx="1940196" cy="67393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正方形/長方形 43"/>
          <p:cNvSpPr/>
          <p:nvPr/>
        </p:nvSpPr>
        <p:spPr>
          <a:xfrm rot="16200000">
            <a:off x="7688669" y="5504695"/>
            <a:ext cx="1940196" cy="67393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円/楕円 33"/>
          <p:cNvSpPr/>
          <p:nvPr/>
        </p:nvSpPr>
        <p:spPr>
          <a:xfrm>
            <a:off x="8897561" y="5433741"/>
            <a:ext cx="805831" cy="805831"/>
          </a:xfrm>
          <a:prstGeom prst="ellipse">
            <a:avLst/>
          </a:prstGeom>
          <a:gradFill flip="none" rotWithShape="1">
            <a:gsLst>
              <a:gs pos="35000">
                <a:schemeClr val="tx1"/>
              </a:gs>
              <a:gs pos="0">
                <a:schemeClr val="bg1">
                  <a:alpha val="0"/>
                </a:schemeClr>
              </a:gs>
            </a:gsLst>
            <a:path path="circle">
              <a:fillToRect l="50000" t="50000" r="50000" b="50000"/>
            </a:path>
            <a:tileRect/>
          </a:gradFill>
          <a:ln w="4222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正方形/長方形 35"/>
          <p:cNvSpPr/>
          <p:nvPr/>
        </p:nvSpPr>
        <p:spPr>
          <a:xfrm>
            <a:off x="8313551" y="6137826"/>
            <a:ext cx="1940196" cy="67393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p:cNvSpPr>
            <a:spLocks noGrp="1"/>
          </p:cNvSpPr>
          <p:nvPr>
            <p:ph type="sldNum" sz="quarter" idx="12"/>
          </p:nvPr>
        </p:nvSpPr>
        <p:spPr/>
        <p:txBody>
          <a:bodyPr/>
          <a:lstStyle/>
          <a:p>
            <a:fld id="{F35DE295-420C-4265-BE54-AE59FA4027A6}" type="slidenum">
              <a:rPr kumimoji="1" lang="ja-JP" altLang="en-US" smtClean="0"/>
              <a:t>8</a:t>
            </a:fld>
            <a:endParaRPr kumimoji="1" lang="ja-JP" altLang="en-US"/>
          </a:p>
        </p:txBody>
      </p:sp>
    </p:spTree>
    <p:extLst>
      <p:ext uri="{BB962C8B-B14F-4D97-AF65-F5344CB8AC3E}">
        <p14:creationId xmlns:p14="http://schemas.microsoft.com/office/powerpoint/2010/main" val="381657233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コンテンツ プレースホルダー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63366" y="2746299"/>
            <a:ext cx="4414663" cy="3310998"/>
          </a:xfrm>
        </p:spPr>
      </p:pic>
      <p:sp>
        <p:nvSpPr>
          <p:cNvPr id="2" name="タイトル 1"/>
          <p:cNvSpPr>
            <a:spLocks noGrp="1"/>
          </p:cNvSpPr>
          <p:nvPr>
            <p:ph type="title"/>
          </p:nvPr>
        </p:nvSpPr>
        <p:spPr>
          <a:xfrm>
            <a:off x="1377641" y="365126"/>
            <a:ext cx="9436719" cy="733270"/>
          </a:xfrm>
        </p:spPr>
        <p:txBody>
          <a:bodyPr>
            <a:normAutofit/>
          </a:bodyPr>
          <a:lstStyle/>
          <a:p>
            <a:pPr algn="ctr"/>
            <a:r>
              <a:rPr lang="ja-JP" altLang="en-US" sz="3600" dirty="0" smtClean="0"/>
              <a:t>ガウシアンフィルタ</a:t>
            </a:r>
            <a:r>
              <a:rPr lang="ja-JP" altLang="en-US" sz="3600" dirty="0"/>
              <a:t>とは</a:t>
            </a:r>
            <a:endParaRPr kumimoji="1" lang="ja-JP" altLang="en-US" sz="3600" dirty="0"/>
          </a:p>
        </p:txBody>
      </p:sp>
      <mc:AlternateContent xmlns:mc="http://schemas.openxmlformats.org/markup-compatibility/2006" xmlns:a14="http://schemas.microsoft.com/office/drawing/2010/main">
        <mc:Choice Requires="a14">
          <p:sp>
            <p:nvSpPr>
              <p:cNvPr id="5" name="正方形/長方形 4"/>
              <p:cNvSpPr/>
              <p:nvPr/>
            </p:nvSpPr>
            <p:spPr>
              <a:xfrm>
                <a:off x="1962650" y="5857876"/>
                <a:ext cx="3185616" cy="91480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ja-JP" altLang="ja-JP" sz="2400" i="1">
                              <a:latin typeface="Cambria Math" panose="02040503050406030204" pitchFamily="18" charset="0"/>
                            </a:rPr>
                          </m:ctrlPr>
                        </m:sSubPr>
                        <m:e>
                          <m:r>
                            <a:rPr lang="en-US" altLang="ja-JP" sz="2400" i="1">
                              <a:latin typeface="Cambria Math" panose="02040503050406030204" pitchFamily="18" charset="0"/>
                            </a:rPr>
                            <m:t>𝑔</m:t>
                          </m:r>
                        </m:e>
                        <m:sub>
                          <m:r>
                            <m:rPr>
                              <m:sty m:val="p"/>
                            </m:rPr>
                            <a:rPr lang="en-US" altLang="ja-JP" sz="2400">
                              <a:latin typeface="Cambria Math" panose="02040503050406030204" pitchFamily="18" charset="0"/>
                            </a:rPr>
                            <m:t>σ</m:t>
                          </m:r>
                        </m:sub>
                      </m:sSub>
                      <m:d>
                        <m:dPr>
                          <m:ctrlPr>
                            <a:rPr lang="ja-JP" altLang="ja-JP" sz="2400" i="1">
                              <a:latin typeface="Cambria Math" panose="02040503050406030204" pitchFamily="18" charset="0"/>
                            </a:rPr>
                          </m:ctrlPr>
                        </m:dPr>
                        <m:e>
                          <m:r>
                            <a:rPr lang="en-US" altLang="ja-JP" sz="2400" i="1">
                              <a:latin typeface="Cambria Math" panose="02040503050406030204" pitchFamily="18" charset="0"/>
                            </a:rPr>
                            <m:t>𝑥</m:t>
                          </m:r>
                        </m:e>
                      </m:d>
                      <m:r>
                        <a:rPr lang="en-US" altLang="ja-JP" sz="2400" i="1">
                          <a:latin typeface="Cambria Math" panose="02040503050406030204" pitchFamily="18" charset="0"/>
                        </a:rPr>
                        <m:t>=</m:t>
                      </m:r>
                      <m:f>
                        <m:fPr>
                          <m:ctrlPr>
                            <a:rPr lang="ja-JP" altLang="ja-JP" sz="2400" i="1">
                              <a:latin typeface="Cambria Math" panose="02040503050406030204" pitchFamily="18" charset="0"/>
                            </a:rPr>
                          </m:ctrlPr>
                        </m:fPr>
                        <m:num>
                          <m:r>
                            <a:rPr lang="en-US" altLang="ja-JP" sz="2400" i="1">
                              <a:latin typeface="Cambria Math" panose="02040503050406030204" pitchFamily="18" charset="0"/>
                            </a:rPr>
                            <m:t>1</m:t>
                          </m:r>
                        </m:num>
                        <m:den>
                          <m:rad>
                            <m:radPr>
                              <m:degHide m:val="on"/>
                              <m:ctrlPr>
                                <a:rPr lang="ja-JP" altLang="ja-JP" sz="2400" i="1">
                                  <a:latin typeface="Cambria Math" panose="02040503050406030204" pitchFamily="18" charset="0"/>
                                </a:rPr>
                              </m:ctrlPr>
                            </m:radPr>
                            <m:deg/>
                            <m:e>
                              <m:r>
                                <a:rPr lang="en-US" altLang="ja-JP" sz="2400" i="1">
                                  <a:latin typeface="Cambria Math" panose="02040503050406030204" pitchFamily="18" charset="0"/>
                                </a:rPr>
                                <m:t>2</m:t>
                              </m:r>
                              <m:r>
                                <a:rPr lang="en-US" altLang="ja-JP" sz="2400" i="1">
                                  <a:latin typeface="Cambria Math" panose="02040503050406030204" pitchFamily="18" charset="0"/>
                                </a:rPr>
                                <m:t>𝜋</m:t>
                              </m:r>
                              <m:sSup>
                                <m:sSupPr>
                                  <m:ctrlPr>
                                    <a:rPr lang="ja-JP" altLang="ja-JP" sz="2400" i="1">
                                      <a:latin typeface="Cambria Math" panose="02040503050406030204" pitchFamily="18" charset="0"/>
                                    </a:rPr>
                                  </m:ctrlPr>
                                </m:sSupPr>
                                <m:e>
                                  <m:r>
                                    <a:rPr lang="en-US" altLang="ja-JP" sz="2400" i="1">
                                      <a:latin typeface="Cambria Math" panose="02040503050406030204" pitchFamily="18" charset="0"/>
                                    </a:rPr>
                                    <m:t>𝜎</m:t>
                                  </m:r>
                                </m:e>
                                <m:sup>
                                  <m:r>
                                    <a:rPr lang="en-US" altLang="ja-JP" sz="2400" i="1">
                                      <a:latin typeface="Cambria Math" panose="02040503050406030204" pitchFamily="18" charset="0"/>
                                    </a:rPr>
                                    <m:t>2</m:t>
                                  </m:r>
                                </m:sup>
                              </m:sSup>
                            </m:e>
                          </m:rad>
                        </m:den>
                      </m:f>
                      <m:r>
                        <a:rPr lang="en-US" altLang="ja-JP" sz="2400" i="1">
                          <a:latin typeface="Cambria Math" panose="02040503050406030204" pitchFamily="18" charset="0"/>
                        </a:rPr>
                        <m:t> </m:t>
                      </m:r>
                      <m:sSup>
                        <m:sSupPr>
                          <m:ctrlPr>
                            <a:rPr lang="ja-JP" altLang="ja-JP" sz="2400" i="1">
                              <a:latin typeface="Cambria Math" panose="02040503050406030204" pitchFamily="18" charset="0"/>
                            </a:rPr>
                          </m:ctrlPr>
                        </m:sSupPr>
                        <m:e>
                          <m:r>
                            <a:rPr lang="en-US" altLang="ja-JP" sz="2400" i="1">
                              <a:latin typeface="Cambria Math" panose="02040503050406030204" pitchFamily="18" charset="0"/>
                            </a:rPr>
                            <m:t>𝑒</m:t>
                          </m:r>
                        </m:e>
                        <m:sup>
                          <m:r>
                            <a:rPr lang="en-US" altLang="ja-JP" sz="2400" i="1">
                              <a:latin typeface="Cambria Math" panose="02040503050406030204" pitchFamily="18" charset="0"/>
                            </a:rPr>
                            <m:t>−</m:t>
                          </m:r>
                          <m:f>
                            <m:fPr>
                              <m:ctrlPr>
                                <a:rPr lang="ja-JP" altLang="ja-JP" sz="2400" i="1">
                                  <a:latin typeface="Cambria Math" panose="02040503050406030204" pitchFamily="18" charset="0"/>
                                </a:rPr>
                              </m:ctrlPr>
                            </m:fPr>
                            <m:num>
                              <m:sSup>
                                <m:sSupPr>
                                  <m:ctrlPr>
                                    <a:rPr lang="ja-JP" altLang="ja-JP" sz="2400" i="1">
                                      <a:latin typeface="Cambria Math" panose="02040503050406030204" pitchFamily="18" charset="0"/>
                                    </a:rPr>
                                  </m:ctrlPr>
                                </m:sSupPr>
                                <m:e>
                                  <m:r>
                                    <a:rPr lang="en-US" altLang="ja-JP" sz="2400" i="1">
                                      <a:latin typeface="Cambria Math" panose="02040503050406030204" pitchFamily="18" charset="0"/>
                                    </a:rPr>
                                    <m:t>𝑥</m:t>
                                  </m:r>
                                </m:e>
                                <m:sup>
                                  <m:r>
                                    <a:rPr lang="en-US" altLang="ja-JP" sz="2400" i="1">
                                      <a:latin typeface="Cambria Math" panose="02040503050406030204" pitchFamily="18" charset="0"/>
                                    </a:rPr>
                                    <m:t>2</m:t>
                                  </m:r>
                                </m:sup>
                              </m:sSup>
                            </m:num>
                            <m:den>
                              <m:sSup>
                                <m:sSupPr>
                                  <m:ctrlPr>
                                    <a:rPr lang="ja-JP" altLang="ja-JP" sz="2400" i="1">
                                      <a:latin typeface="Cambria Math" panose="02040503050406030204" pitchFamily="18" charset="0"/>
                                    </a:rPr>
                                  </m:ctrlPr>
                                </m:sSupPr>
                                <m:e>
                                  <m:r>
                                    <a:rPr lang="en-US" altLang="ja-JP" sz="2400" i="1">
                                      <a:latin typeface="Cambria Math" panose="02040503050406030204" pitchFamily="18" charset="0"/>
                                    </a:rPr>
                                    <m:t>2</m:t>
                                  </m:r>
                                  <m:r>
                                    <a:rPr lang="en-US" altLang="ja-JP" sz="2400" i="1">
                                      <a:latin typeface="Cambria Math" panose="02040503050406030204" pitchFamily="18" charset="0"/>
                                    </a:rPr>
                                    <m:t>𝜎</m:t>
                                  </m:r>
                                </m:e>
                                <m:sup>
                                  <m:r>
                                    <a:rPr lang="en-US" altLang="ja-JP" sz="2400" i="1">
                                      <a:latin typeface="Cambria Math" panose="02040503050406030204" pitchFamily="18" charset="0"/>
                                    </a:rPr>
                                    <m:t>2</m:t>
                                  </m:r>
                                </m:sup>
                              </m:sSup>
                            </m:den>
                          </m:f>
                        </m:sup>
                      </m:sSup>
                    </m:oMath>
                  </m:oMathPara>
                </a14:m>
                <a:endParaRPr lang="ja-JP" altLang="en-US" sz="2400" dirty="0"/>
              </a:p>
            </p:txBody>
          </p:sp>
        </mc:Choice>
        <mc:Fallback xmlns="">
          <p:sp>
            <p:nvSpPr>
              <p:cNvPr id="5" name="正方形/長方形 4"/>
              <p:cNvSpPr>
                <a:spLocks noRot="1" noChangeAspect="1" noMove="1" noResize="1" noEditPoints="1" noAdjustHandles="1" noChangeArrowheads="1" noChangeShapeType="1" noTextEdit="1"/>
              </p:cNvSpPr>
              <p:nvPr/>
            </p:nvSpPr>
            <p:spPr>
              <a:xfrm>
                <a:off x="1962650" y="5857876"/>
                <a:ext cx="3185616" cy="914802"/>
              </a:xfrm>
              <a:prstGeom prst="rect">
                <a:avLst/>
              </a:prstGeom>
              <a:blipFill rotWithShape="0">
                <a:blip r:embed="rId3"/>
                <a:stretch>
                  <a:fillRect/>
                </a:stretch>
              </a:blipFill>
            </p:spPr>
            <p:txBody>
              <a:bodyPr/>
              <a:lstStyle/>
              <a:p>
                <a:r>
                  <a:rPr lang="ja-JP" altLang="en-US">
                    <a:noFill/>
                  </a:rPr>
                  <a:t> </a:t>
                </a:r>
              </a:p>
            </p:txBody>
          </p:sp>
        </mc:Fallback>
      </mc:AlternateContent>
      <p:pic>
        <p:nvPicPr>
          <p:cNvPr id="6" name="図 5"/>
          <p:cNvPicPr>
            <a:picLocks noChangeAspect="1"/>
          </p:cNvPicPr>
          <p:nvPr/>
        </p:nvPicPr>
        <p:blipFill>
          <a:blip r:embed="rId4"/>
          <a:stretch>
            <a:fillRect/>
          </a:stretch>
        </p:blipFill>
        <p:spPr>
          <a:xfrm>
            <a:off x="6924959" y="3003916"/>
            <a:ext cx="4108760" cy="2853960"/>
          </a:xfrm>
          <a:prstGeom prst="rect">
            <a:avLst/>
          </a:prstGeom>
        </p:spPr>
      </p:pic>
      <mc:AlternateContent xmlns:mc="http://schemas.openxmlformats.org/markup-compatibility/2006" xmlns:a14="http://schemas.microsoft.com/office/drawing/2010/main">
        <mc:Choice Requires="a14">
          <p:sp>
            <p:nvSpPr>
              <p:cNvPr id="7" name="正方形/長方形 6"/>
              <p:cNvSpPr/>
              <p:nvPr/>
            </p:nvSpPr>
            <p:spPr>
              <a:xfrm>
                <a:off x="7128736" y="5857876"/>
                <a:ext cx="3701206" cy="84568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ja-JP" altLang="ja-JP" sz="2400" i="1" smtClean="0">
                              <a:latin typeface="Cambria Math" panose="02040503050406030204" pitchFamily="18" charset="0"/>
                            </a:rPr>
                          </m:ctrlPr>
                        </m:sSubPr>
                        <m:e>
                          <m:r>
                            <a:rPr lang="en-US" altLang="ja-JP" sz="2400" i="1">
                              <a:latin typeface="Cambria Math" panose="02040503050406030204" pitchFamily="18" charset="0"/>
                            </a:rPr>
                            <m:t>𝑔</m:t>
                          </m:r>
                        </m:e>
                        <m:sub>
                          <m:r>
                            <m:rPr>
                              <m:sty m:val="p"/>
                            </m:rPr>
                            <a:rPr lang="en-US" altLang="ja-JP" sz="2400">
                              <a:latin typeface="Cambria Math" panose="02040503050406030204" pitchFamily="18" charset="0"/>
                            </a:rPr>
                            <m:t>σ</m:t>
                          </m:r>
                        </m:sub>
                      </m:sSub>
                      <m:d>
                        <m:dPr>
                          <m:ctrlPr>
                            <a:rPr lang="ja-JP" altLang="ja-JP" sz="2400" i="1">
                              <a:latin typeface="Cambria Math" panose="02040503050406030204" pitchFamily="18" charset="0"/>
                            </a:rPr>
                          </m:ctrlPr>
                        </m:dPr>
                        <m:e>
                          <m:r>
                            <a:rPr lang="en-US" altLang="ja-JP" sz="2400" i="1">
                              <a:latin typeface="Cambria Math" panose="02040503050406030204" pitchFamily="18" charset="0"/>
                            </a:rPr>
                            <m:t>𝑥</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𝑦</m:t>
                          </m:r>
                        </m:e>
                      </m:d>
                      <m:r>
                        <a:rPr lang="en-US" altLang="ja-JP" sz="2400" i="1">
                          <a:latin typeface="Cambria Math" panose="02040503050406030204" pitchFamily="18" charset="0"/>
                        </a:rPr>
                        <m:t>=</m:t>
                      </m:r>
                      <m:f>
                        <m:fPr>
                          <m:ctrlPr>
                            <a:rPr lang="ja-JP" altLang="ja-JP" sz="2400" i="1">
                              <a:latin typeface="Cambria Math" panose="02040503050406030204" pitchFamily="18" charset="0"/>
                            </a:rPr>
                          </m:ctrlPr>
                        </m:fPr>
                        <m:num>
                          <m:r>
                            <a:rPr lang="en-US" altLang="ja-JP" sz="2400" i="1">
                              <a:latin typeface="Cambria Math" panose="02040503050406030204" pitchFamily="18" charset="0"/>
                            </a:rPr>
                            <m:t>1</m:t>
                          </m:r>
                        </m:num>
                        <m:den>
                          <m:r>
                            <a:rPr lang="en-US" altLang="ja-JP" sz="2400" i="1">
                              <a:latin typeface="Cambria Math" panose="02040503050406030204" pitchFamily="18" charset="0"/>
                            </a:rPr>
                            <m:t>2</m:t>
                          </m:r>
                          <m:r>
                            <a:rPr lang="en-US" altLang="ja-JP" sz="2400" i="1">
                              <a:latin typeface="Cambria Math" panose="02040503050406030204" pitchFamily="18" charset="0"/>
                            </a:rPr>
                            <m:t>𝜋</m:t>
                          </m:r>
                          <m:sSup>
                            <m:sSupPr>
                              <m:ctrlPr>
                                <a:rPr lang="ja-JP" altLang="ja-JP" sz="2400" i="1">
                                  <a:latin typeface="Cambria Math" panose="02040503050406030204" pitchFamily="18" charset="0"/>
                                </a:rPr>
                              </m:ctrlPr>
                            </m:sSupPr>
                            <m:e>
                              <m:r>
                                <a:rPr lang="en-US" altLang="ja-JP" sz="2400" i="1">
                                  <a:latin typeface="Cambria Math" panose="02040503050406030204" pitchFamily="18" charset="0"/>
                                </a:rPr>
                                <m:t>𝜎</m:t>
                              </m:r>
                            </m:e>
                            <m:sup>
                              <m:r>
                                <a:rPr lang="en-US" altLang="ja-JP" sz="2400" i="1">
                                  <a:latin typeface="Cambria Math" panose="02040503050406030204" pitchFamily="18" charset="0"/>
                                </a:rPr>
                                <m:t>2</m:t>
                              </m:r>
                            </m:sup>
                          </m:sSup>
                        </m:den>
                      </m:f>
                      <m:r>
                        <a:rPr lang="en-US" altLang="ja-JP" sz="2400" i="1">
                          <a:latin typeface="Cambria Math" panose="02040503050406030204" pitchFamily="18" charset="0"/>
                        </a:rPr>
                        <m:t> </m:t>
                      </m:r>
                      <m:sSup>
                        <m:sSupPr>
                          <m:ctrlPr>
                            <a:rPr lang="ja-JP" altLang="ja-JP" sz="2400" i="1">
                              <a:latin typeface="Cambria Math" panose="02040503050406030204" pitchFamily="18" charset="0"/>
                            </a:rPr>
                          </m:ctrlPr>
                        </m:sSupPr>
                        <m:e>
                          <m:r>
                            <a:rPr lang="en-US" altLang="ja-JP" sz="2400" i="1">
                              <a:latin typeface="Cambria Math" panose="02040503050406030204" pitchFamily="18" charset="0"/>
                            </a:rPr>
                            <m:t>𝑒</m:t>
                          </m:r>
                        </m:e>
                        <m:sup>
                          <m:r>
                            <a:rPr lang="en-US" altLang="ja-JP" sz="2400" i="1">
                              <a:latin typeface="Cambria Math" panose="02040503050406030204" pitchFamily="18" charset="0"/>
                            </a:rPr>
                            <m:t>−</m:t>
                          </m:r>
                          <m:f>
                            <m:fPr>
                              <m:ctrlPr>
                                <a:rPr lang="ja-JP" altLang="ja-JP" sz="2400" i="1">
                                  <a:latin typeface="Cambria Math" panose="02040503050406030204" pitchFamily="18" charset="0"/>
                                </a:rPr>
                              </m:ctrlPr>
                            </m:fPr>
                            <m:num>
                              <m:sSup>
                                <m:sSupPr>
                                  <m:ctrlPr>
                                    <a:rPr lang="ja-JP" altLang="ja-JP" sz="2400" i="1">
                                      <a:latin typeface="Cambria Math" panose="02040503050406030204" pitchFamily="18" charset="0"/>
                                    </a:rPr>
                                  </m:ctrlPr>
                                </m:sSupPr>
                                <m:e>
                                  <m:r>
                                    <a:rPr lang="en-US" altLang="ja-JP" sz="2400" i="1">
                                      <a:latin typeface="Cambria Math" panose="02040503050406030204" pitchFamily="18" charset="0"/>
                                    </a:rPr>
                                    <m:t>𝑥</m:t>
                                  </m:r>
                                </m:e>
                                <m:sup>
                                  <m:r>
                                    <a:rPr lang="en-US" altLang="ja-JP" sz="2400" i="1">
                                      <a:latin typeface="Cambria Math" panose="02040503050406030204" pitchFamily="18" charset="0"/>
                                    </a:rPr>
                                    <m:t>2</m:t>
                                  </m:r>
                                </m:sup>
                              </m:sSup>
                              <m:r>
                                <a:rPr lang="en-US" altLang="ja-JP" sz="2400" b="0" i="1" smtClean="0">
                                  <a:latin typeface="Cambria Math" panose="02040503050406030204" pitchFamily="18" charset="0"/>
                                </a:rPr>
                                <m:t>+</m:t>
                              </m:r>
                              <m:sSup>
                                <m:sSupPr>
                                  <m:ctrlPr>
                                    <a:rPr lang="en-US" altLang="ja-JP" sz="2400" b="0" i="1" smtClean="0">
                                      <a:latin typeface="Cambria Math" panose="02040503050406030204" pitchFamily="18" charset="0"/>
                                    </a:rPr>
                                  </m:ctrlPr>
                                </m:sSupPr>
                                <m:e>
                                  <m:r>
                                    <a:rPr lang="en-US" altLang="ja-JP" sz="2400" b="0" i="1" smtClean="0">
                                      <a:latin typeface="Cambria Math" panose="02040503050406030204" pitchFamily="18" charset="0"/>
                                    </a:rPr>
                                    <m:t>𝑦</m:t>
                                  </m:r>
                                </m:e>
                                <m:sup>
                                  <m:r>
                                    <a:rPr lang="en-US" altLang="ja-JP" sz="2400" b="0" i="1" smtClean="0">
                                      <a:latin typeface="Cambria Math" panose="02040503050406030204" pitchFamily="18" charset="0"/>
                                    </a:rPr>
                                    <m:t>2</m:t>
                                  </m:r>
                                </m:sup>
                              </m:sSup>
                            </m:num>
                            <m:den>
                              <m:sSup>
                                <m:sSupPr>
                                  <m:ctrlPr>
                                    <a:rPr lang="ja-JP" altLang="ja-JP" sz="2400" i="1">
                                      <a:latin typeface="Cambria Math" panose="02040503050406030204" pitchFamily="18" charset="0"/>
                                    </a:rPr>
                                  </m:ctrlPr>
                                </m:sSupPr>
                                <m:e>
                                  <m:r>
                                    <a:rPr lang="en-US" altLang="ja-JP" sz="2400" i="1">
                                      <a:latin typeface="Cambria Math" panose="02040503050406030204" pitchFamily="18" charset="0"/>
                                    </a:rPr>
                                    <m:t>2</m:t>
                                  </m:r>
                                  <m:r>
                                    <a:rPr lang="en-US" altLang="ja-JP" sz="2400" i="1">
                                      <a:latin typeface="Cambria Math" panose="02040503050406030204" pitchFamily="18" charset="0"/>
                                    </a:rPr>
                                    <m:t>𝜎</m:t>
                                  </m:r>
                                </m:e>
                                <m:sup>
                                  <m:r>
                                    <a:rPr lang="en-US" altLang="ja-JP" sz="2400" i="1">
                                      <a:latin typeface="Cambria Math" panose="02040503050406030204" pitchFamily="18" charset="0"/>
                                    </a:rPr>
                                    <m:t>2</m:t>
                                  </m:r>
                                </m:sup>
                              </m:sSup>
                            </m:den>
                          </m:f>
                        </m:sup>
                      </m:sSup>
                    </m:oMath>
                  </m:oMathPara>
                </a14:m>
                <a:endParaRPr lang="ja-JP" altLang="en-US" sz="2400" dirty="0"/>
              </a:p>
            </p:txBody>
          </p:sp>
        </mc:Choice>
        <mc:Fallback xmlns="">
          <p:sp>
            <p:nvSpPr>
              <p:cNvPr id="7" name="正方形/長方形 6"/>
              <p:cNvSpPr>
                <a:spLocks noRot="1" noChangeAspect="1" noMove="1" noResize="1" noEditPoints="1" noAdjustHandles="1" noChangeArrowheads="1" noChangeShapeType="1" noTextEdit="1"/>
              </p:cNvSpPr>
              <p:nvPr/>
            </p:nvSpPr>
            <p:spPr>
              <a:xfrm>
                <a:off x="7128736" y="5857876"/>
                <a:ext cx="3701206" cy="845681"/>
              </a:xfrm>
              <a:prstGeom prst="rect">
                <a:avLst/>
              </a:prstGeom>
              <a:blipFill rotWithShape="0">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正方形/長方形 7"/>
              <p:cNvSpPr/>
              <p:nvPr/>
            </p:nvSpPr>
            <p:spPr>
              <a:xfrm>
                <a:off x="4654816" y="3005592"/>
                <a:ext cx="848694" cy="1077218"/>
              </a:xfrm>
              <a:prstGeom prst="rect">
                <a:avLst/>
              </a:prstGeom>
            </p:spPr>
            <p:txBody>
              <a:bodyPr wrap="none">
                <a:spAutoFit/>
              </a:bodyPr>
              <a:lstStyle/>
              <a:p>
                <a:r>
                  <a:rPr lang="en-US" altLang="ja-JP" sz="3200" dirty="0" smtClean="0">
                    <a:latin typeface="Cambria Math" panose="02040503050406030204" pitchFamily="18" charset="0"/>
                  </a:rPr>
                  <a:t>1D</a:t>
                </a:r>
              </a:p>
              <a:p>
                <a14:m>
                  <m:oMath xmlns:m="http://schemas.openxmlformats.org/officeDocument/2006/math">
                    <m:r>
                      <a:rPr lang="en-US" altLang="ja-JP" sz="3200" i="1">
                        <a:latin typeface="Cambria Math" panose="02040503050406030204" pitchFamily="18" charset="0"/>
                      </a:rPr>
                      <m:t>𝜎</m:t>
                    </m:r>
                  </m:oMath>
                </a14:m>
                <a:r>
                  <a:rPr lang="en-US" altLang="ja-JP" sz="3200" dirty="0" smtClean="0"/>
                  <a:t>=1</a:t>
                </a:r>
                <a:endParaRPr lang="ja-JP" altLang="en-US" sz="3200" dirty="0"/>
              </a:p>
            </p:txBody>
          </p:sp>
        </mc:Choice>
        <mc:Fallback xmlns="">
          <p:sp>
            <p:nvSpPr>
              <p:cNvPr id="8" name="正方形/長方形 7"/>
              <p:cNvSpPr>
                <a:spLocks noRot="1" noChangeAspect="1" noMove="1" noResize="1" noEditPoints="1" noAdjustHandles="1" noChangeArrowheads="1" noChangeShapeType="1" noTextEdit="1"/>
              </p:cNvSpPr>
              <p:nvPr/>
            </p:nvSpPr>
            <p:spPr>
              <a:xfrm>
                <a:off x="4654816" y="3005592"/>
                <a:ext cx="848694" cy="1077218"/>
              </a:xfrm>
              <a:prstGeom prst="rect">
                <a:avLst/>
              </a:prstGeom>
              <a:blipFill rotWithShape="0">
                <a:blip r:embed="rId6"/>
                <a:stretch>
                  <a:fillRect l="-18705" t="-7345" r="-17266" b="-1807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正方形/長方形 8"/>
              <p:cNvSpPr/>
              <p:nvPr/>
            </p:nvSpPr>
            <p:spPr>
              <a:xfrm>
                <a:off x="10185025" y="3005592"/>
                <a:ext cx="848694" cy="1077218"/>
              </a:xfrm>
              <a:prstGeom prst="rect">
                <a:avLst/>
              </a:prstGeom>
            </p:spPr>
            <p:txBody>
              <a:bodyPr wrap="none">
                <a:spAutoFit/>
              </a:bodyPr>
              <a:lstStyle/>
              <a:p>
                <a:r>
                  <a:rPr lang="en-US" altLang="ja-JP" sz="3200" dirty="0" smtClean="0">
                    <a:latin typeface="Cambria Math" panose="02040503050406030204" pitchFamily="18" charset="0"/>
                  </a:rPr>
                  <a:t>2D</a:t>
                </a:r>
              </a:p>
              <a:p>
                <a14:m>
                  <m:oMath xmlns:m="http://schemas.openxmlformats.org/officeDocument/2006/math">
                    <m:r>
                      <a:rPr lang="en-US" altLang="ja-JP" sz="3200" i="1">
                        <a:latin typeface="Cambria Math" panose="02040503050406030204" pitchFamily="18" charset="0"/>
                      </a:rPr>
                      <m:t>𝜎</m:t>
                    </m:r>
                  </m:oMath>
                </a14:m>
                <a:r>
                  <a:rPr lang="en-US" altLang="ja-JP" sz="3200" dirty="0" smtClean="0"/>
                  <a:t>=1</a:t>
                </a:r>
                <a:endParaRPr lang="ja-JP" altLang="en-US" sz="3200" dirty="0"/>
              </a:p>
            </p:txBody>
          </p:sp>
        </mc:Choice>
        <mc:Fallback xmlns="">
          <p:sp>
            <p:nvSpPr>
              <p:cNvPr id="9" name="正方形/長方形 8"/>
              <p:cNvSpPr>
                <a:spLocks noRot="1" noChangeAspect="1" noMove="1" noResize="1" noEditPoints="1" noAdjustHandles="1" noChangeArrowheads="1" noChangeShapeType="1" noTextEdit="1"/>
              </p:cNvSpPr>
              <p:nvPr/>
            </p:nvSpPr>
            <p:spPr>
              <a:xfrm>
                <a:off x="10185025" y="3005592"/>
                <a:ext cx="848694" cy="1077218"/>
              </a:xfrm>
              <a:prstGeom prst="rect">
                <a:avLst/>
              </a:prstGeom>
              <a:blipFill rotWithShape="0">
                <a:blip r:embed="rId7"/>
                <a:stretch>
                  <a:fillRect l="-18705" t="-7345" r="-17266" b="-18079"/>
                </a:stretch>
              </a:blipFill>
            </p:spPr>
            <p:txBody>
              <a:bodyPr/>
              <a:lstStyle/>
              <a:p>
                <a:r>
                  <a:rPr lang="ja-JP" altLang="en-US">
                    <a:noFill/>
                  </a:rPr>
                  <a:t> </a:t>
                </a:r>
              </a:p>
            </p:txBody>
          </p:sp>
        </mc:Fallback>
      </mc:AlternateContent>
      <p:sp>
        <p:nvSpPr>
          <p:cNvPr id="10" name="正方形/長方形 9"/>
          <p:cNvSpPr/>
          <p:nvPr/>
        </p:nvSpPr>
        <p:spPr>
          <a:xfrm>
            <a:off x="1754036" y="1316705"/>
            <a:ext cx="7263527" cy="1354217"/>
          </a:xfrm>
          <a:prstGeom prst="rect">
            <a:avLst/>
          </a:prstGeom>
        </p:spPr>
        <p:txBody>
          <a:bodyPr wrap="none">
            <a:spAutoFit/>
          </a:bodyPr>
          <a:lstStyle/>
          <a:p>
            <a:pPr>
              <a:spcBef>
                <a:spcPts val="600"/>
              </a:spcBef>
            </a:pP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ガウス関数により畳み込むフィルタのこと</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画像を平滑化する効果がある（ローパスフィルタ）</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画像処理において様々な場面で活躍する</a:t>
            </a:r>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 name="スライド番号プレースホルダー 2"/>
          <p:cNvSpPr>
            <a:spLocks noGrp="1"/>
          </p:cNvSpPr>
          <p:nvPr>
            <p:ph type="sldNum" sz="quarter" idx="12"/>
          </p:nvPr>
        </p:nvSpPr>
        <p:spPr/>
        <p:txBody>
          <a:bodyPr/>
          <a:lstStyle/>
          <a:p>
            <a:fld id="{F35DE295-420C-4265-BE54-AE59FA4027A6}" type="slidenum">
              <a:rPr kumimoji="1" lang="ja-JP" altLang="en-US" smtClean="0"/>
              <a:t>9</a:t>
            </a:fld>
            <a:endParaRPr kumimoji="1" lang="ja-JP" altLang="en-US"/>
          </a:p>
        </p:txBody>
      </p:sp>
    </p:spTree>
    <p:extLst>
      <p:ext uri="{BB962C8B-B14F-4D97-AF65-F5344CB8AC3E}">
        <p14:creationId xmlns:p14="http://schemas.microsoft.com/office/powerpoint/2010/main" val="2840877009"/>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9584</TotalTime>
  <Words>2186</Words>
  <Application>Microsoft Office PowerPoint</Application>
  <PresentationFormat>ワイド画面</PresentationFormat>
  <Paragraphs>532</Paragraphs>
  <Slides>36</Slides>
  <Notes>13</Notes>
  <HiddenSlides>0</HiddenSlides>
  <MMClips>0</MMClips>
  <ScaleCrop>false</ScaleCrop>
  <HeadingPairs>
    <vt:vector size="6" baseType="variant">
      <vt:variant>
        <vt:lpstr>使用されているフォント</vt:lpstr>
      </vt:variant>
      <vt:variant>
        <vt:i4>9</vt:i4>
      </vt:variant>
      <vt:variant>
        <vt:lpstr>テーマ</vt:lpstr>
      </vt:variant>
      <vt:variant>
        <vt:i4>1</vt:i4>
      </vt:variant>
      <vt:variant>
        <vt:lpstr>スライド タイトル</vt:lpstr>
      </vt:variant>
      <vt:variant>
        <vt:i4>36</vt:i4>
      </vt:variant>
    </vt:vector>
  </HeadingPairs>
  <TitlesOfParts>
    <vt:vector size="46" baseType="lpstr">
      <vt:lpstr>Arial Unicode MS</vt:lpstr>
      <vt:lpstr>MingLiU_HKSCS</vt:lpstr>
      <vt:lpstr>ＭＳ Ｐゴシック</vt:lpstr>
      <vt:lpstr>メイリオ</vt:lpstr>
      <vt:lpstr>Arial</vt:lpstr>
      <vt:lpstr>Calibri</vt:lpstr>
      <vt:lpstr>Cambria Math</vt:lpstr>
      <vt:lpstr>Times New Roman</vt:lpstr>
      <vt:lpstr>Wingdings</vt:lpstr>
      <vt:lpstr>Office テーマ</vt:lpstr>
      <vt:lpstr>ディジタルメディア処理2</vt:lpstr>
      <vt:lpstr>Contents</vt:lpstr>
      <vt:lpstr>特徴点検出</vt:lpstr>
      <vt:lpstr>ガウシアンフィルタの性質</vt:lpstr>
      <vt:lpstr>線形フィルタとは（convolution）</vt:lpstr>
      <vt:lpstr>線形フィルタとは（convolution）</vt:lpstr>
      <vt:lpstr>畳み込み積分のフーリエ変換: F(f∗g)=F(f)F(g)</vt:lpstr>
      <vt:lpstr>畳み込み積分のフーリエ変換: F(f∗g)=F(f)F(g)</vt:lpstr>
      <vt:lpstr>ガウシアンフィルタとは</vt:lpstr>
      <vt:lpstr>ガウシアンのフーリエ変換はガウシアン</vt:lpstr>
      <vt:lpstr>PowerPoint プレゼンテーション</vt:lpstr>
      <vt:lpstr>スケールスペース</vt:lpstr>
      <vt:lpstr>DoG : Difference of Gaussian</vt:lpstr>
      <vt:lpstr>DoG : Difference of Gaussian</vt:lpstr>
      <vt:lpstr>まとめ: ガウシアンフィルタとその応用</vt:lpstr>
      <vt:lpstr>特徴抽出とマッチング</vt:lpstr>
      <vt:lpstr>SIFT特徴 Scale Invariant Feature Transform </vt:lpstr>
      <vt:lpstr>特徴ベクトルとか言われてもしっくりこないという人のために…</vt:lpstr>
      <vt:lpstr>SIFT特徴</vt:lpstr>
      <vt:lpstr>SIFT特徴点の例（教科書図11.19）</vt:lpstr>
      <vt:lpstr>PowerPoint プレゼンテーション</vt:lpstr>
      <vt:lpstr>SIFT特徴（実装）</vt:lpstr>
      <vt:lpstr>まとめ: SIFT特徴</vt:lpstr>
      <vt:lpstr>Hough変換</vt:lpstr>
      <vt:lpstr>Hough変換とは</vt:lpstr>
      <vt:lpstr>xy空間とab空間 </vt:lpstr>
      <vt:lpstr>xy空間とab空間 </vt:lpstr>
      <vt:lpstr>xy空間とab空間 </vt:lpstr>
      <vt:lpstr>xy空間とab空間 </vt:lpstr>
      <vt:lpstr>Hough変換</vt:lpstr>
      <vt:lpstr>PowerPoint プレゼンテーション</vt:lpstr>
      <vt:lpstr>捕捉 : ρ=x cos⁡θ+y sin⁡θ</vt:lpstr>
      <vt:lpstr>PowerPoint プレゼンテーション</vt:lpstr>
      <vt:lpstr>Hough変換</vt:lpstr>
      <vt:lpstr>Hough変換で円を検出する</vt:lpstr>
      <vt:lpstr>まとめ : Hough変換</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Takashi Ijiri</dc:creator>
  <cp:lastModifiedBy>Takashi Ijiri</cp:lastModifiedBy>
  <cp:revision>311</cp:revision>
  <cp:lastPrinted>2017-06-20T14:41:03Z</cp:lastPrinted>
  <dcterms:created xsi:type="dcterms:W3CDTF">2017-01-19T02:23:36Z</dcterms:created>
  <dcterms:modified xsi:type="dcterms:W3CDTF">2020-03-30T07:56:11Z</dcterms:modified>
</cp:coreProperties>
</file>